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2.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3.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4.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6.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7.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8.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0.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21.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2.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24.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2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6.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2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28.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29.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0.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3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32.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3.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34.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35.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36.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37.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38.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theme/theme39.xml" ContentType="application/vnd.openxmlformats-officedocument.theme+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theme/theme40.xml" ContentType="application/vnd.openxmlformats-officedocument.theme+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theme/theme41.xml" ContentType="application/vnd.openxmlformats-officedocument.theme+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42.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theme/theme43.xml" ContentType="application/vnd.openxmlformats-officedocument.theme+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44.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theme/theme45.xml" ContentType="application/vnd.openxmlformats-officedocument.theme+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theme/theme46.xml" ContentType="application/vnd.openxmlformats-officedocument.theme+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47.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48.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theme/theme49.xml" ContentType="application/vnd.openxmlformats-officedocument.theme+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theme/theme50.xml" ContentType="application/vnd.openxmlformats-officedocument.theme+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51.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52.xml" ContentType="application/vnd.openxmlformats-officedocument.theme+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theme/theme53.xml" ContentType="application/vnd.openxmlformats-officedocument.theme+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54.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theme/theme55.xml" ContentType="application/vnd.openxmlformats-officedocument.theme+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5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57.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theme/theme58.xml" ContentType="application/vnd.openxmlformats-officedocument.theme+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theme/theme59.xml" ContentType="application/vnd.openxmlformats-officedocument.theme+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60.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theme/theme61.xml" ContentType="application/vnd.openxmlformats-officedocument.theme+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theme/theme62.xml" ContentType="application/vnd.openxmlformats-officedocument.theme+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theme/theme63.xml" ContentType="application/vnd.openxmlformats-officedocument.theme+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theme/theme64.xml" ContentType="application/vnd.openxmlformats-officedocument.theme+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theme/theme65.xml" ContentType="application/vnd.openxmlformats-officedocument.theme+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theme/theme66.xml" ContentType="application/vnd.openxmlformats-officedocument.theme+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theme/theme67.xml" ContentType="application/vnd.openxmlformats-officedocument.theme+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theme/theme68.xml" ContentType="application/vnd.openxmlformats-officedocument.theme+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theme/theme69.xml" ContentType="application/vnd.openxmlformats-officedocument.theme+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theme/theme70.xml" ContentType="application/vnd.openxmlformats-officedocument.theme+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theme/theme71.xml" ContentType="application/vnd.openxmlformats-officedocument.theme+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theme/theme72.xml" ContentType="application/vnd.openxmlformats-officedocument.theme+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theme/theme73.xml" ContentType="application/vnd.openxmlformats-officedocument.theme+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theme/theme74.xml" ContentType="application/vnd.openxmlformats-officedocument.theme+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theme/theme75.xml" ContentType="application/vnd.openxmlformats-officedocument.theme+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theme/theme76.xml" ContentType="application/vnd.openxmlformats-officedocument.theme+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theme/theme77.xml" ContentType="application/vnd.openxmlformats-officedocument.theme+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theme/theme78.xml" ContentType="application/vnd.openxmlformats-officedocument.theme+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theme/theme79.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1.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heme/themeOverride2.xml" ContentType="application/vnd.openxmlformats-officedocument.themeOverride+xml"/>
  <Override PartName="/ppt/notesSlides/notesSlide85.xml" ContentType="application/vnd.openxmlformats-officedocument.presentationml.notesSlide+xml"/>
  <Override PartName="/ppt/theme/themeOverride3.xml" ContentType="application/vnd.openxmlformats-officedocument.themeOverr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heme/themeOverride4.xml" ContentType="application/vnd.openxmlformats-officedocument.themeOverr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4"/>
    <p:sldMasterId id="2147483679" r:id="rId5"/>
    <p:sldMasterId id="2147484284" r:id="rId6"/>
    <p:sldMasterId id="2147484298" r:id="rId7"/>
    <p:sldMasterId id="2147484312" r:id="rId8"/>
    <p:sldMasterId id="2147484326" r:id="rId9"/>
    <p:sldMasterId id="2147484340" r:id="rId10"/>
    <p:sldMasterId id="2147484354" r:id="rId11"/>
    <p:sldMasterId id="2147484368" r:id="rId12"/>
    <p:sldMasterId id="2147484666" r:id="rId13"/>
    <p:sldMasterId id="2147484680" r:id="rId14"/>
    <p:sldMasterId id="2147484694" r:id="rId15"/>
    <p:sldMasterId id="2147484906" r:id="rId16"/>
    <p:sldMasterId id="2147484920" r:id="rId17"/>
    <p:sldMasterId id="2147485162" r:id="rId18"/>
    <p:sldMasterId id="2147485176" r:id="rId19"/>
    <p:sldMasterId id="2147485190" r:id="rId20"/>
    <p:sldMasterId id="2147485204" r:id="rId21"/>
    <p:sldMasterId id="2147485218" r:id="rId22"/>
    <p:sldMasterId id="2147485232" r:id="rId23"/>
    <p:sldMasterId id="2147485246" r:id="rId24"/>
    <p:sldMasterId id="2147485260" r:id="rId25"/>
    <p:sldMasterId id="2147485274" r:id="rId26"/>
    <p:sldMasterId id="2147485288" r:id="rId27"/>
    <p:sldMasterId id="2147485302" r:id="rId28"/>
    <p:sldMasterId id="2147485316" r:id="rId29"/>
    <p:sldMasterId id="2147485330" r:id="rId30"/>
    <p:sldMasterId id="2147485344" r:id="rId31"/>
    <p:sldMasterId id="2147485358" r:id="rId32"/>
    <p:sldMasterId id="2147485372" r:id="rId33"/>
    <p:sldMasterId id="2147485386" r:id="rId34"/>
    <p:sldMasterId id="2147485400" r:id="rId35"/>
    <p:sldMasterId id="2147485414" r:id="rId36"/>
    <p:sldMasterId id="2147485428" r:id="rId37"/>
    <p:sldMasterId id="2147485442" r:id="rId38"/>
    <p:sldMasterId id="2147485456" r:id="rId39"/>
    <p:sldMasterId id="2147485470" r:id="rId40"/>
    <p:sldMasterId id="2147485484" r:id="rId41"/>
    <p:sldMasterId id="2147485498" r:id="rId42"/>
    <p:sldMasterId id="2147485512" r:id="rId43"/>
    <p:sldMasterId id="2147485526" r:id="rId44"/>
    <p:sldMasterId id="2147485540" r:id="rId45"/>
    <p:sldMasterId id="2147485554" r:id="rId46"/>
    <p:sldMasterId id="2147485568" r:id="rId47"/>
    <p:sldMasterId id="2147485582" r:id="rId48"/>
    <p:sldMasterId id="2147485596" r:id="rId49"/>
    <p:sldMasterId id="2147485610" r:id="rId50"/>
    <p:sldMasterId id="2147485624" r:id="rId51"/>
    <p:sldMasterId id="2147485638" r:id="rId52"/>
    <p:sldMasterId id="2147485652" r:id="rId53"/>
    <p:sldMasterId id="2147485666" r:id="rId54"/>
    <p:sldMasterId id="2147485680" r:id="rId55"/>
    <p:sldMasterId id="2147485694" r:id="rId56"/>
    <p:sldMasterId id="2147485708" r:id="rId57"/>
    <p:sldMasterId id="2147485722" r:id="rId58"/>
    <p:sldMasterId id="2147485736" r:id="rId59"/>
    <p:sldMasterId id="2147485750" r:id="rId60"/>
    <p:sldMasterId id="2147485764" r:id="rId61"/>
    <p:sldMasterId id="2147485778" r:id="rId62"/>
    <p:sldMasterId id="2147485792" r:id="rId63"/>
    <p:sldMasterId id="2147485806" r:id="rId64"/>
    <p:sldMasterId id="2147485820" r:id="rId65"/>
    <p:sldMasterId id="2147485834" r:id="rId66"/>
    <p:sldMasterId id="2147485848" r:id="rId67"/>
    <p:sldMasterId id="2147485862" r:id="rId68"/>
    <p:sldMasterId id="2147485876" r:id="rId69"/>
    <p:sldMasterId id="2147485890" r:id="rId70"/>
    <p:sldMasterId id="2147485904" r:id="rId71"/>
    <p:sldMasterId id="2147485918" r:id="rId72"/>
    <p:sldMasterId id="2147485932" r:id="rId73"/>
    <p:sldMasterId id="2147485946" r:id="rId74"/>
    <p:sldMasterId id="2147485960" r:id="rId75"/>
    <p:sldMasterId id="2147485974" r:id="rId76"/>
    <p:sldMasterId id="2147485988" r:id="rId77"/>
    <p:sldMasterId id="2147486002" r:id="rId78"/>
    <p:sldMasterId id="2147486016" r:id="rId79"/>
    <p:sldMasterId id="2147486030" r:id="rId80"/>
    <p:sldMasterId id="2147486044" r:id="rId81"/>
    <p:sldMasterId id="2147486058" r:id="rId82"/>
  </p:sldMasterIdLst>
  <p:notesMasterIdLst>
    <p:notesMasterId r:id="rId317"/>
  </p:notesMasterIdLst>
  <p:handoutMasterIdLst>
    <p:handoutMasterId r:id="rId318"/>
  </p:handoutMasterIdLst>
  <p:sldIdLst>
    <p:sldId id="1012" r:id="rId83"/>
    <p:sldId id="2039" r:id="rId84"/>
    <p:sldId id="1757" r:id="rId85"/>
    <p:sldId id="2040" r:id="rId86"/>
    <p:sldId id="2183" r:id="rId87"/>
    <p:sldId id="1719" r:id="rId88"/>
    <p:sldId id="1720" r:id="rId89"/>
    <p:sldId id="1721" r:id="rId90"/>
    <p:sldId id="2184" r:id="rId91"/>
    <p:sldId id="1645" r:id="rId92"/>
    <p:sldId id="1748" r:id="rId93"/>
    <p:sldId id="2206" r:id="rId94"/>
    <p:sldId id="2207" r:id="rId95"/>
    <p:sldId id="1746" r:id="rId96"/>
    <p:sldId id="2042" r:id="rId97"/>
    <p:sldId id="2041" r:id="rId98"/>
    <p:sldId id="1745" r:id="rId99"/>
    <p:sldId id="1747" r:id="rId100"/>
    <p:sldId id="2071" r:id="rId101"/>
    <p:sldId id="1651" r:id="rId102"/>
    <p:sldId id="2072" r:id="rId103"/>
    <p:sldId id="2185" r:id="rId104"/>
    <p:sldId id="2043" r:id="rId105"/>
    <p:sldId id="2062" r:id="rId106"/>
    <p:sldId id="2063" r:id="rId107"/>
    <p:sldId id="2064" r:id="rId108"/>
    <p:sldId id="2065" r:id="rId109"/>
    <p:sldId id="1756" r:id="rId110"/>
    <p:sldId id="1736" r:id="rId111"/>
    <p:sldId id="2186" r:id="rId112"/>
    <p:sldId id="1872" r:id="rId113"/>
    <p:sldId id="1758" r:id="rId114"/>
    <p:sldId id="1780" r:id="rId115"/>
    <p:sldId id="2187" r:id="rId116"/>
    <p:sldId id="2003" r:id="rId117"/>
    <p:sldId id="1873" r:id="rId118"/>
    <p:sldId id="2165" r:id="rId119"/>
    <p:sldId id="2045" r:id="rId120"/>
    <p:sldId id="2036" r:id="rId121"/>
    <p:sldId id="2179" r:id="rId122"/>
    <p:sldId id="2180" r:id="rId123"/>
    <p:sldId id="2181" r:id="rId124"/>
    <p:sldId id="1784" r:id="rId125"/>
    <p:sldId id="2188" r:id="rId126"/>
    <p:sldId id="2014" r:id="rId127"/>
    <p:sldId id="2046" r:id="rId128"/>
    <p:sldId id="2047" r:id="rId129"/>
    <p:sldId id="2189" r:id="rId130"/>
    <p:sldId id="1785" r:id="rId131"/>
    <p:sldId id="2048" r:id="rId132"/>
    <p:sldId id="1997" r:id="rId133"/>
    <p:sldId id="1998" r:id="rId134"/>
    <p:sldId id="1999" r:id="rId135"/>
    <p:sldId id="2168" r:id="rId136"/>
    <p:sldId id="2166" r:id="rId137"/>
    <p:sldId id="2169" r:id="rId138"/>
    <p:sldId id="2167" r:id="rId139"/>
    <p:sldId id="2209" r:id="rId140"/>
    <p:sldId id="2001" r:id="rId141"/>
    <p:sldId id="2002" r:id="rId142"/>
    <p:sldId id="2170" r:id="rId143"/>
    <p:sldId id="2171" r:id="rId144"/>
    <p:sldId id="2172" r:id="rId145"/>
    <p:sldId id="1789" r:id="rId146"/>
    <p:sldId id="1790" r:id="rId147"/>
    <p:sldId id="2190" r:id="rId148"/>
    <p:sldId id="2175" r:id="rId149"/>
    <p:sldId id="2176" r:id="rId150"/>
    <p:sldId id="1908" r:id="rId151"/>
    <p:sldId id="2178" r:id="rId152"/>
    <p:sldId id="2049" r:id="rId153"/>
    <p:sldId id="2050" r:id="rId154"/>
    <p:sldId id="2051" r:id="rId155"/>
    <p:sldId id="2052" r:id="rId156"/>
    <p:sldId id="2182" r:id="rId157"/>
    <p:sldId id="1792" r:id="rId158"/>
    <p:sldId id="1791" r:id="rId159"/>
    <p:sldId id="2191" r:id="rId160"/>
    <p:sldId id="1793" r:id="rId161"/>
    <p:sldId id="1874" r:id="rId162"/>
    <p:sldId id="1885" r:id="rId163"/>
    <p:sldId id="2070" r:id="rId164"/>
    <p:sldId id="2214" r:id="rId165"/>
    <p:sldId id="2215" r:id="rId166"/>
    <p:sldId id="2216" r:id="rId167"/>
    <p:sldId id="2217" r:id="rId168"/>
    <p:sldId id="2192" r:id="rId169"/>
    <p:sldId id="2013" r:id="rId170"/>
    <p:sldId id="1794" r:id="rId171"/>
    <p:sldId id="1952" r:id="rId172"/>
    <p:sldId id="1976" r:id="rId173"/>
    <p:sldId id="1878" r:id="rId174"/>
    <p:sldId id="1879" r:id="rId175"/>
    <p:sldId id="1881" r:id="rId176"/>
    <p:sldId id="1882" r:id="rId177"/>
    <p:sldId id="1883" r:id="rId178"/>
    <p:sldId id="1891" r:id="rId179"/>
    <p:sldId id="2054" r:id="rId180"/>
    <p:sldId id="1953" r:id="rId181"/>
    <p:sldId id="1954" r:id="rId182"/>
    <p:sldId id="1977" r:id="rId183"/>
    <p:sldId id="2174" r:id="rId184"/>
    <p:sldId id="1981" r:id="rId185"/>
    <p:sldId id="1980" r:id="rId186"/>
    <p:sldId id="1808" r:id="rId187"/>
    <p:sldId id="1809" r:id="rId188"/>
    <p:sldId id="1895" r:id="rId189"/>
    <p:sldId id="1896" r:id="rId190"/>
    <p:sldId id="1897" r:id="rId191"/>
    <p:sldId id="1983" r:id="rId192"/>
    <p:sldId id="1892" r:id="rId193"/>
    <p:sldId id="2193" r:id="rId194"/>
    <p:sldId id="1797" r:id="rId195"/>
    <p:sldId id="1810" r:id="rId196"/>
    <p:sldId id="2015" r:id="rId197"/>
    <p:sldId id="2017" r:id="rId198"/>
    <p:sldId id="2016" r:id="rId199"/>
    <p:sldId id="2213" r:id="rId200"/>
    <p:sldId id="1811" r:id="rId201"/>
    <p:sldId id="2066" r:id="rId202"/>
    <p:sldId id="1899" r:id="rId203"/>
    <p:sldId id="1900" r:id="rId204"/>
    <p:sldId id="1901" r:id="rId205"/>
    <p:sldId id="2067" r:id="rId206"/>
    <p:sldId id="1992" r:id="rId207"/>
    <p:sldId id="1993" r:id="rId208"/>
    <p:sldId id="2173" r:id="rId209"/>
    <p:sldId id="2212" r:id="rId210"/>
    <p:sldId id="2211" r:id="rId211"/>
    <p:sldId id="2194" r:id="rId212"/>
    <p:sldId id="2055" r:id="rId213"/>
    <p:sldId id="2222" r:id="rId214"/>
    <p:sldId id="2073" r:id="rId215"/>
    <p:sldId id="2195" r:id="rId216"/>
    <p:sldId id="2074" r:id="rId217"/>
    <p:sldId id="2075" r:id="rId218"/>
    <p:sldId id="2076" r:id="rId219"/>
    <p:sldId id="2221" r:id="rId220"/>
    <p:sldId id="2077" r:id="rId221"/>
    <p:sldId id="2078" r:id="rId222"/>
    <p:sldId id="2079" r:id="rId223"/>
    <p:sldId id="2196" r:id="rId224"/>
    <p:sldId id="2080" r:id="rId225"/>
    <p:sldId id="2081" r:id="rId226"/>
    <p:sldId id="2082" r:id="rId227"/>
    <p:sldId id="2083" r:id="rId228"/>
    <p:sldId id="2084" r:id="rId229"/>
    <p:sldId id="2085" r:id="rId230"/>
    <p:sldId id="2086" r:id="rId231"/>
    <p:sldId id="2087" r:id="rId232"/>
    <p:sldId id="2088" r:id="rId233"/>
    <p:sldId id="2089" r:id="rId234"/>
    <p:sldId id="2090" r:id="rId235"/>
    <p:sldId id="2091" r:id="rId236"/>
    <p:sldId id="2092" r:id="rId237"/>
    <p:sldId id="2093" r:id="rId238"/>
    <p:sldId id="2094" r:id="rId239"/>
    <p:sldId id="2095" r:id="rId240"/>
    <p:sldId id="2096" r:id="rId241"/>
    <p:sldId id="2097" r:id="rId242"/>
    <p:sldId id="2098" r:id="rId243"/>
    <p:sldId id="2099" r:id="rId244"/>
    <p:sldId id="2100" r:id="rId245"/>
    <p:sldId id="2104" r:id="rId246"/>
    <p:sldId id="2105" r:id="rId247"/>
    <p:sldId id="2106" r:id="rId248"/>
    <p:sldId id="2107" r:id="rId249"/>
    <p:sldId id="2108" r:id="rId250"/>
    <p:sldId id="2109" r:id="rId251"/>
    <p:sldId id="2110" r:id="rId252"/>
    <p:sldId id="2111" r:id="rId253"/>
    <p:sldId id="2112" r:id="rId254"/>
    <p:sldId id="2113" r:id="rId255"/>
    <p:sldId id="2114" r:id="rId256"/>
    <p:sldId id="2115" r:id="rId257"/>
    <p:sldId id="2116" r:id="rId258"/>
    <p:sldId id="2117" r:id="rId259"/>
    <p:sldId id="2118" r:id="rId260"/>
    <p:sldId id="2197" r:id="rId261"/>
    <p:sldId id="2119" r:id="rId262"/>
    <p:sldId id="2120" r:id="rId263"/>
    <p:sldId id="2121" r:id="rId264"/>
    <p:sldId id="2122" r:id="rId265"/>
    <p:sldId id="2123" r:id="rId266"/>
    <p:sldId id="2124" r:id="rId267"/>
    <p:sldId id="2125" r:id="rId268"/>
    <p:sldId id="2126" r:id="rId269"/>
    <p:sldId id="2127" r:id="rId270"/>
    <p:sldId id="2128" r:id="rId271"/>
    <p:sldId id="2129" r:id="rId272"/>
    <p:sldId id="2130" r:id="rId273"/>
    <p:sldId id="2198" r:id="rId274"/>
    <p:sldId id="2131" r:id="rId275"/>
    <p:sldId id="2132" r:id="rId276"/>
    <p:sldId id="2199" r:id="rId277"/>
    <p:sldId id="2133" r:id="rId278"/>
    <p:sldId id="2218" r:id="rId279"/>
    <p:sldId id="2219" r:id="rId280"/>
    <p:sldId id="2135" r:id="rId281"/>
    <p:sldId id="2137" r:id="rId282"/>
    <p:sldId id="2220" r:id="rId283"/>
    <p:sldId id="2138" r:id="rId284"/>
    <p:sldId id="2200" r:id="rId285"/>
    <p:sldId id="2139" r:id="rId286"/>
    <p:sldId id="2140" r:id="rId287"/>
    <p:sldId id="2141" r:id="rId288"/>
    <p:sldId id="2142" r:id="rId289"/>
    <p:sldId id="2143" r:id="rId290"/>
    <p:sldId id="2144" r:id="rId291"/>
    <p:sldId id="2145" r:id="rId292"/>
    <p:sldId id="2146" r:id="rId293"/>
    <p:sldId id="2147" r:id="rId294"/>
    <p:sldId id="2148" r:id="rId295"/>
    <p:sldId id="2149" r:id="rId296"/>
    <p:sldId id="2150" r:id="rId297"/>
    <p:sldId id="2151" r:id="rId298"/>
    <p:sldId id="2152" r:id="rId299"/>
    <p:sldId id="2153" r:id="rId300"/>
    <p:sldId id="2201" r:id="rId301"/>
    <p:sldId id="2154" r:id="rId302"/>
    <p:sldId id="2155" r:id="rId303"/>
    <p:sldId id="2156" r:id="rId304"/>
    <p:sldId id="2202" r:id="rId305"/>
    <p:sldId id="2157" r:id="rId306"/>
    <p:sldId id="2204" r:id="rId307"/>
    <p:sldId id="2205" r:id="rId308"/>
    <p:sldId id="2203" r:id="rId309"/>
    <p:sldId id="2158" r:id="rId310"/>
    <p:sldId id="2159" r:id="rId311"/>
    <p:sldId id="2160" r:id="rId312"/>
    <p:sldId id="2161" r:id="rId313"/>
    <p:sldId id="2162" r:id="rId314"/>
    <p:sldId id="2163" r:id="rId315"/>
    <p:sldId id="2164" r:id="rId31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2180">
          <p15:clr>
            <a:srgbClr val="A4A3A4"/>
          </p15:clr>
        </p15:guide>
        <p15:guide id="2" pos="2996">
          <p15:clr>
            <a:srgbClr val="A4A3A4"/>
          </p15:clr>
        </p15:guide>
      </p15:sldGuideLst>
    </p:ext>
    <p:ext uri="{2D200454-40CA-4A62-9FC3-DE9A4176ACB9}">
      <p15:notesGuideLst xmlns="" xmlns:p15="http://schemas.microsoft.com/office/powerpoint/2012/main">
        <p15:guide id="1" orient="horz" pos="2927">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nathan Reid" initials="JAR" lastIdx="33" clrIdx="0"/>
  <p:cmAuthor id="1" name="Williams, Kelly" initials="WK" lastIdx="26" clrIdx="1"/>
  <p:cmAuthor id="2" name="Adie, Kevin M (CGI Federal)" initials="AKM" lastIdx="96" clrIdx="2"/>
  <p:cmAuthor id="3" name="Cavalcante, Matthew" initials="MC" lastIdx="35" clrIdx="3"/>
  <p:cmAuthor id="4" name="Matheson, Amie" initials="AM" lastIdx="2"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FF0000"/>
    <a:srgbClr val="0000FF"/>
    <a:srgbClr val="EAEAEA"/>
    <a:srgbClr val="969696"/>
    <a:srgbClr val="DDDDDD"/>
    <a:srgbClr val="C0C0C0"/>
    <a:srgbClr val="8400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9902" autoAdjust="0"/>
    <p:restoredTop sz="99424" autoAdjust="0"/>
  </p:normalViewPr>
  <p:slideViewPr>
    <p:cSldViewPr snapToGrid="0">
      <p:cViewPr>
        <p:scale>
          <a:sx n="100" d="100"/>
          <a:sy n="100" d="100"/>
        </p:scale>
        <p:origin x="-960" y="-72"/>
      </p:cViewPr>
      <p:guideLst>
        <p:guide orient="horz" pos="2180"/>
        <p:guide pos="2996"/>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20" d="100"/>
        <a:sy n="120" d="100"/>
      </p:scale>
      <p:origin x="0" y="28842"/>
    </p:cViewPr>
  </p:sorterViewPr>
  <p:notesViewPr>
    <p:cSldViewPr snapToGrid="0">
      <p:cViewPr>
        <p:scale>
          <a:sx n="100" d="100"/>
          <a:sy n="100" d="100"/>
        </p:scale>
        <p:origin x="-864" y="1512"/>
      </p:cViewPr>
      <p:guideLst>
        <p:guide orient="horz" pos="2927"/>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35.xml"/><Relationship Id="rId299" Type="http://schemas.openxmlformats.org/officeDocument/2006/relationships/slide" Target="slides/slide217.xml"/><Relationship Id="rId303" Type="http://schemas.openxmlformats.org/officeDocument/2006/relationships/slide" Target="slides/slide221.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63" Type="http://schemas.openxmlformats.org/officeDocument/2006/relationships/slideMaster" Target="slideMasters/slideMaster60.xml"/><Relationship Id="rId84" Type="http://schemas.openxmlformats.org/officeDocument/2006/relationships/slide" Target="slides/slide2.xml"/><Relationship Id="rId138" Type="http://schemas.openxmlformats.org/officeDocument/2006/relationships/slide" Target="slides/slide56.xml"/><Relationship Id="rId159" Type="http://schemas.openxmlformats.org/officeDocument/2006/relationships/slide" Target="slides/slide77.xml"/><Relationship Id="rId170" Type="http://schemas.openxmlformats.org/officeDocument/2006/relationships/slide" Target="slides/slide88.xml"/><Relationship Id="rId191" Type="http://schemas.openxmlformats.org/officeDocument/2006/relationships/slide" Target="slides/slide109.xml"/><Relationship Id="rId205" Type="http://schemas.openxmlformats.org/officeDocument/2006/relationships/slide" Target="slides/slide123.xml"/><Relationship Id="rId226" Type="http://schemas.openxmlformats.org/officeDocument/2006/relationships/slide" Target="slides/slide144.xml"/><Relationship Id="rId247" Type="http://schemas.openxmlformats.org/officeDocument/2006/relationships/slide" Target="slides/slide165.xml"/><Relationship Id="rId107" Type="http://schemas.openxmlformats.org/officeDocument/2006/relationships/slide" Target="slides/slide25.xml"/><Relationship Id="rId268" Type="http://schemas.openxmlformats.org/officeDocument/2006/relationships/slide" Target="slides/slide186.xml"/><Relationship Id="rId289" Type="http://schemas.openxmlformats.org/officeDocument/2006/relationships/slide" Target="slides/slide207.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53" Type="http://schemas.openxmlformats.org/officeDocument/2006/relationships/slideMaster" Target="slideMasters/slideMaster50.xml"/><Relationship Id="rId74" Type="http://schemas.openxmlformats.org/officeDocument/2006/relationships/slideMaster" Target="slideMasters/slideMaster71.xml"/><Relationship Id="rId128" Type="http://schemas.openxmlformats.org/officeDocument/2006/relationships/slide" Target="slides/slide46.xml"/><Relationship Id="rId149" Type="http://schemas.openxmlformats.org/officeDocument/2006/relationships/slide" Target="slides/slide67.xml"/><Relationship Id="rId314" Type="http://schemas.openxmlformats.org/officeDocument/2006/relationships/slide" Target="slides/slide232.xml"/><Relationship Id="rId5" Type="http://schemas.openxmlformats.org/officeDocument/2006/relationships/slideMaster" Target="slideMasters/slideMaster2.xml"/><Relationship Id="rId95" Type="http://schemas.openxmlformats.org/officeDocument/2006/relationships/slide" Target="slides/slide13.xml"/><Relationship Id="rId160" Type="http://schemas.openxmlformats.org/officeDocument/2006/relationships/slide" Target="slides/slide78.xml"/><Relationship Id="rId181" Type="http://schemas.openxmlformats.org/officeDocument/2006/relationships/slide" Target="slides/slide99.xml"/><Relationship Id="rId216" Type="http://schemas.openxmlformats.org/officeDocument/2006/relationships/slide" Target="slides/slide134.xml"/><Relationship Id="rId237" Type="http://schemas.openxmlformats.org/officeDocument/2006/relationships/slide" Target="slides/slide155.xml"/><Relationship Id="rId258" Type="http://schemas.openxmlformats.org/officeDocument/2006/relationships/slide" Target="slides/slide176.xml"/><Relationship Id="rId279" Type="http://schemas.openxmlformats.org/officeDocument/2006/relationships/slide" Target="slides/slide197.xml"/><Relationship Id="rId22" Type="http://schemas.openxmlformats.org/officeDocument/2006/relationships/slideMaster" Target="slideMasters/slideMaster19.xml"/><Relationship Id="rId43" Type="http://schemas.openxmlformats.org/officeDocument/2006/relationships/slideMaster" Target="slideMasters/slideMaster40.xml"/><Relationship Id="rId64" Type="http://schemas.openxmlformats.org/officeDocument/2006/relationships/slideMaster" Target="slideMasters/slideMaster61.xml"/><Relationship Id="rId118" Type="http://schemas.openxmlformats.org/officeDocument/2006/relationships/slide" Target="slides/slide36.xml"/><Relationship Id="rId139" Type="http://schemas.openxmlformats.org/officeDocument/2006/relationships/slide" Target="slides/slide57.xml"/><Relationship Id="rId290" Type="http://schemas.openxmlformats.org/officeDocument/2006/relationships/slide" Target="slides/slide208.xml"/><Relationship Id="rId304" Type="http://schemas.openxmlformats.org/officeDocument/2006/relationships/slide" Target="slides/slide222.xml"/><Relationship Id="rId85" Type="http://schemas.openxmlformats.org/officeDocument/2006/relationships/slide" Target="slides/slide3.xml"/><Relationship Id="rId150" Type="http://schemas.openxmlformats.org/officeDocument/2006/relationships/slide" Target="slides/slide68.xml"/><Relationship Id="rId171" Type="http://schemas.openxmlformats.org/officeDocument/2006/relationships/slide" Target="slides/slide89.xml"/><Relationship Id="rId192" Type="http://schemas.openxmlformats.org/officeDocument/2006/relationships/slide" Target="slides/slide110.xml"/><Relationship Id="rId206" Type="http://schemas.openxmlformats.org/officeDocument/2006/relationships/slide" Target="slides/slide124.xml"/><Relationship Id="rId227" Type="http://schemas.openxmlformats.org/officeDocument/2006/relationships/slide" Target="slides/slide145.xml"/><Relationship Id="rId248" Type="http://schemas.openxmlformats.org/officeDocument/2006/relationships/slide" Target="slides/slide166.xml"/><Relationship Id="rId269" Type="http://schemas.openxmlformats.org/officeDocument/2006/relationships/slide" Target="slides/slide187.xml"/><Relationship Id="rId12" Type="http://schemas.openxmlformats.org/officeDocument/2006/relationships/slideMaster" Target="slideMasters/slideMaster9.xml"/><Relationship Id="rId33" Type="http://schemas.openxmlformats.org/officeDocument/2006/relationships/slideMaster" Target="slideMasters/slideMaster30.xml"/><Relationship Id="rId108" Type="http://schemas.openxmlformats.org/officeDocument/2006/relationships/slide" Target="slides/slide26.xml"/><Relationship Id="rId129" Type="http://schemas.openxmlformats.org/officeDocument/2006/relationships/slide" Target="slides/slide47.xml"/><Relationship Id="rId280" Type="http://schemas.openxmlformats.org/officeDocument/2006/relationships/slide" Target="slides/slide198.xml"/><Relationship Id="rId315" Type="http://schemas.openxmlformats.org/officeDocument/2006/relationships/slide" Target="slides/slide233.xml"/><Relationship Id="rId54" Type="http://schemas.openxmlformats.org/officeDocument/2006/relationships/slideMaster" Target="slideMasters/slideMaster51.xml"/><Relationship Id="rId75" Type="http://schemas.openxmlformats.org/officeDocument/2006/relationships/slideMaster" Target="slideMasters/slideMaster72.xml"/><Relationship Id="rId96" Type="http://schemas.openxmlformats.org/officeDocument/2006/relationships/slide" Target="slides/slide14.xml"/><Relationship Id="rId140" Type="http://schemas.openxmlformats.org/officeDocument/2006/relationships/slide" Target="slides/slide58.xml"/><Relationship Id="rId161" Type="http://schemas.openxmlformats.org/officeDocument/2006/relationships/slide" Target="slides/slide79.xml"/><Relationship Id="rId182" Type="http://schemas.openxmlformats.org/officeDocument/2006/relationships/slide" Target="slides/slide100.xml"/><Relationship Id="rId217" Type="http://schemas.openxmlformats.org/officeDocument/2006/relationships/slide" Target="slides/slide135.xml"/><Relationship Id="rId6" Type="http://schemas.openxmlformats.org/officeDocument/2006/relationships/slideMaster" Target="slideMasters/slideMaster3.xml"/><Relationship Id="rId238" Type="http://schemas.openxmlformats.org/officeDocument/2006/relationships/slide" Target="slides/slide156.xml"/><Relationship Id="rId259" Type="http://schemas.openxmlformats.org/officeDocument/2006/relationships/slide" Target="slides/slide177.xml"/><Relationship Id="rId23" Type="http://schemas.openxmlformats.org/officeDocument/2006/relationships/slideMaster" Target="slideMasters/slideMaster20.xml"/><Relationship Id="rId119" Type="http://schemas.openxmlformats.org/officeDocument/2006/relationships/slide" Target="slides/slide37.xml"/><Relationship Id="rId270" Type="http://schemas.openxmlformats.org/officeDocument/2006/relationships/slide" Target="slides/slide188.xml"/><Relationship Id="rId291" Type="http://schemas.openxmlformats.org/officeDocument/2006/relationships/slide" Target="slides/slide209.xml"/><Relationship Id="rId305" Type="http://schemas.openxmlformats.org/officeDocument/2006/relationships/slide" Target="slides/slide223.xml"/><Relationship Id="rId44" Type="http://schemas.openxmlformats.org/officeDocument/2006/relationships/slideMaster" Target="slideMasters/slideMaster41.xml"/><Relationship Id="rId65" Type="http://schemas.openxmlformats.org/officeDocument/2006/relationships/slideMaster" Target="slideMasters/slideMaster62.xml"/><Relationship Id="rId86" Type="http://schemas.openxmlformats.org/officeDocument/2006/relationships/slide" Target="slides/slide4.xml"/><Relationship Id="rId130" Type="http://schemas.openxmlformats.org/officeDocument/2006/relationships/slide" Target="slides/slide48.xml"/><Relationship Id="rId151" Type="http://schemas.openxmlformats.org/officeDocument/2006/relationships/slide" Target="slides/slide69.xml"/><Relationship Id="rId172" Type="http://schemas.openxmlformats.org/officeDocument/2006/relationships/slide" Target="slides/slide90.xml"/><Relationship Id="rId193" Type="http://schemas.openxmlformats.org/officeDocument/2006/relationships/slide" Target="slides/slide111.xml"/><Relationship Id="rId207" Type="http://schemas.openxmlformats.org/officeDocument/2006/relationships/slide" Target="slides/slide125.xml"/><Relationship Id="rId228" Type="http://schemas.openxmlformats.org/officeDocument/2006/relationships/slide" Target="slides/slide146.xml"/><Relationship Id="rId249" Type="http://schemas.openxmlformats.org/officeDocument/2006/relationships/slide" Target="slides/slide167.xml"/><Relationship Id="rId13" Type="http://schemas.openxmlformats.org/officeDocument/2006/relationships/slideMaster" Target="slideMasters/slideMaster10.xml"/><Relationship Id="rId109" Type="http://schemas.openxmlformats.org/officeDocument/2006/relationships/slide" Target="slides/slide27.xml"/><Relationship Id="rId260" Type="http://schemas.openxmlformats.org/officeDocument/2006/relationships/slide" Target="slides/slide178.xml"/><Relationship Id="rId281" Type="http://schemas.openxmlformats.org/officeDocument/2006/relationships/slide" Target="slides/slide199.xml"/><Relationship Id="rId316" Type="http://schemas.openxmlformats.org/officeDocument/2006/relationships/slide" Target="slides/slide234.xml"/><Relationship Id="rId34" Type="http://schemas.openxmlformats.org/officeDocument/2006/relationships/slideMaster" Target="slideMasters/slideMaster31.xml"/><Relationship Id="rId55" Type="http://schemas.openxmlformats.org/officeDocument/2006/relationships/slideMaster" Target="slideMasters/slideMaster52.xml"/><Relationship Id="rId76" Type="http://schemas.openxmlformats.org/officeDocument/2006/relationships/slideMaster" Target="slideMasters/slideMaster73.xml"/><Relationship Id="rId97" Type="http://schemas.openxmlformats.org/officeDocument/2006/relationships/slide" Target="slides/slide15.xml"/><Relationship Id="rId120" Type="http://schemas.openxmlformats.org/officeDocument/2006/relationships/slide" Target="slides/slide38.xml"/><Relationship Id="rId141" Type="http://schemas.openxmlformats.org/officeDocument/2006/relationships/slide" Target="slides/slide59.xml"/><Relationship Id="rId7" Type="http://schemas.openxmlformats.org/officeDocument/2006/relationships/slideMaster" Target="slideMasters/slideMaster4.xml"/><Relationship Id="rId162" Type="http://schemas.openxmlformats.org/officeDocument/2006/relationships/slide" Target="slides/slide80.xml"/><Relationship Id="rId183" Type="http://schemas.openxmlformats.org/officeDocument/2006/relationships/slide" Target="slides/slide101.xml"/><Relationship Id="rId218" Type="http://schemas.openxmlformats.org/officeDocument/2006/relationships/slide" Target="slides/slide136.xml"/><Relationship Id="rId239" Type="http://schemas.openxmlformats.org/officeDocument/2006/relationships/slide" Target="slides/slide157.xml"/><Relationship Id="rId250" Type="http://schemas.openxmlformats.org/officeDocument/2006/relationships/slide" Target="slides/slide168.xml"/><Relationship Id="rId271" Type="http://schemas.openxmlformats.org/officeDocument/2006/relationships/slide" Target="slides/slide189.xml"/><Relationship Id="rId292" Type="http://schemas.openxmlformats.org/officeDocument/2006/relationships/slide" Target="slides/slide210.xml"/><Relationship Id="rId306" Type="http://schemas.openxmlformats.org/officeDocument/2006/relationships/slide" Target="slides/slide224.xml"/><Relationship Id="rId24" Type="http://schemas.openxmlformats.org/officeDocument/2006/relationships/slideMaster" Target="slideMasters/slideMaster21.xml"/><Relationship Id="rId45" Type="http://schemas.openxmlformats.org/officeDocument/2006/relationships/slideMaster" Target="slideMasters/slideMaster42.xml"/><Relationship Id="rId66" Type="http://schemas.openxmlformats.org/officeDocument/2006/relationships/slideMaster" Target="slideMasters/slideMaster63.xml"/><Relationship Id="rId87" Type="http://schemas.openxmlformats.org/officeDocument/2006/relationships/slide" Target="slides/slide5.xml"/><Relationship Id="rId110" Type="http://schemas.openxmlformats.org/officeDocument/2006/relationships/slide" Target="slides/slide28.xml"/><Relationship Id="rId131" Type="http://schemas.openxmlformats.org/officeDocument/2006/relationships/slide" Target="slides/slide49.xml"/><Relationship Id="rId152" Type="http://schemas.openxmlformats.org/officeDocument/2006/relationships/slide" Target="slides/slide70.xml"/><Relationship Id="rId173" Type="http://schemas.openxmlformats.org/officeDocument/2006/relationships/slide" Target="slides/slide91.xml"/><Relationship Id="rId194" Type="http://schemas.openxmlformats.org/officeDocument/2006/relationships/slide" Target="slides/slide112.xml"/><Relationship Id="rId208" Type="http://schemas.openxmlformats.org/officeDocument/2006/relationships/slide" Target="slides/slide126.xml"/><Relationship Id="rId229" Type="http://schemas.openxmlformats.org/officeDocument/2006/relationships/slide" Target="slides/slide147.xml"/><Relationship Id="rId19" Type="http://schemas.openxmlformats.org/officeDocument/2006/relationships/slideMaster" Target="slideMasters/slideMaster16.xml"/><Relationship Id="rId224" Type="http://schemas.openxmlformats.org/officeDocument/2006/relationships/slide" Target="slides/slide142.xml"/><Relationship Id="rId240" Type="http://schemas.openxmlformats.org/officeDocument/2006/relationships/slide" Target="slides/slide158.xml"/><Relationship Id="rId245" Type="http://schemas.openxmlformats.org/officeDocument/2006/relationships/slide" Target="slides/slide163.xml"/><Relationship Id="rId261" Type="http://schemas.openxmlformats.org/officeDocument/2006/relationships/slide" Target="slides/slide179.xml"/><Relationship Id="rId266" Type="http://schemas.openxmlformats.org/officeDocument/2006/relationships/slide" Target="slides/slide184.xml"/><Relationship Id="rId287" Type="http://schemas.openxmlformats.org/officeDocument/2006/relationships/slide" Target="slides/slide205.xml"/><Relationship Id="rId14" Type="http://schemas.openxmlformats.org/officeDocument/2006/relationships/slideMaster" Target="slideMasters/slideMaster11.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56" Type="http://schemas.openxmlformats.org/officeDocument/2006/relationships/slideMaster" Target="slideMasters/slideMaster53.xml"/><Relationship Id="rId77" Type="http://schemas.openxmlformats.org/officeDocument/2006/relationships/slideMaster" Target="slideMasters/slideMaster74.xml"/><Relationship Id="rId100" Type="http://schemas.openxmlformats.org/officeDocument/2006/relationships/slide" Target="slides/slide18.xml"/><Relationship Id="rId105" Type="http://schemas.openxmlformats.org/officeDocument/2006/relationships/slide" Target="slides/slide23.xml"/><Relationship Id="rId126" Type="http://schemas.openxmlformats.org/officeDocument/2006/relationships/slide" Target="slides/slide44.xml"/><Relationship Id="rId147" Type="http://schemas.openxmlformats.org/officeDocument/2006/relationships/slide" Target="slides/slide65.xml"/><Relationship Id="rId168" Type="http://schemas.openxmlformats.org/officeDocument/2006/relationships/slide" Target="slides/slide86.xml"/><Relationship Id="rId282" Type="http://schemas.openxmlformats.org/officeDocument/2006/relationships/slide" Target="slides/slide200.xml"/><Relationship Id="rId312" Type="http://schemas.openxmlformats.org/officeDocument/2006/relationships/slide" Target="slides/slide230.xml"/><Relationship Id="rId31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Master" Target="slideMasters/slideMaster69.xml"/><Relationship Id="rId93" Type="http://schemas.openxmlformats.org/officeDocument/2006/relationships/slide" Target="slides/slide11.xml"/><Relationship Id="rId98" Type="http://schemas.openxmlformats.org/officeDocument/2006/relationships/slide" Target="slides/slide16.xml"/><Relationship Id="rId121" Type="http://schemas.openxmlformats.org/officeDocument/2006/relationships/slide" Target="slides/slide39.xml"/><Relationship Id="rId142" Type="http://schemas.openxmlformats.org/officeDocument/2006/relationships/slide" Target="slides/slide60.xml"/><Relationship Id="rId163" Type="http://schemas.openxmlformats.org/officeDocument/2006/relationships/slide" Target="slides/slide81.xml"/><Relationship Id="rId184" Type="http://schemas.openxmlformats.org/officeDocument/2006/relationships/slide" Target="slides/slide102.xml"/><Relationship Id="rId189" Type="http://schemas.openxmlformats.org/officeDocument/2006/relationships/slide" Target="slides/slide107.xml"/><Relationship Id="rId219" Type="http://schemas.openxmlformats.org/officeDocument/2006/relationships/slide" Target="slides/slide137.xml"/><Relationship Id="rId3" Type="http://schemas.openxmlformats.org/officeDocument/2006/relationships/customXml" Target="../customXml/item3.xml"/><Relationship Id="rId214" Type="http://schemas.openxmlformats.org/officeDocument/2006/relationships/slide" Target="slides/slide132.xml"/><Relationship Id="rId230" Type="http://schemas.openxmlformats.org/officeDocument/2006/relationships/slide" Target="slides/slide148.xml"/><Relationship Id="rId235" Type="http://schemas.openxmlformats.org/officeDocument/2006/relationships/slide" Target="slides/slide153.xml"/><Relationship Id="rId251" Type="http://schemas.openxmlformats.org/officeDocument/2006/relationships/slide" Target="slides/slide169.xml"/><Relationship Id="rId256" Type="http://schemas.openxmlformats.org/officeDocument/2006/relationships/slide" Target="slides/slide174.xml"/><Relationship Id="rId277" Type="http://schemas.openxmlformats.org/officeDocument/2006/relationships/slide" Target="slides/slide195.xml"/><Relationship Id="rId298" Type="http://schemas.openxmlformats.org/officeDocument/2006/relationships/slide" Target="slides/slide216.xml"/><Relationship Id="rId25" Type="http://schemas.openxmlformats.org/officeDocument/2006/relationships/slideMaster" Target="slideMasters/slideMaster22.xml"/><Relationship Id="rId46" Type="http://schemas.openxmlformats.org/officeDocument/2006/relationships/slideMaster" Target="slideMasters/slideMaster43.xml"/><Relationship Id="rId67" Type="http://schemas.openxmlformats.org/officeDocument/2006/relationships/slideMaster" Target="slideMasters/slideMaster64.xml"/><Relationship Id="rId116" Type="http://schemas.openxmlformats.org/officeDocument/2006/relationships/slide" Target="slides/slide34.xml"/><Relationship Id="rId137" Type="http://schemas.openxmlformats.org/officeDocument/2006/relationships/slide" Target="slides/slide55.xml"/><Relationship Id="rId158" Type="http://schemas.openxmlformats.org/officeDocument/2006/relationships/slide" Target="slides/slide76.xml"/><Relationship Id="rId272" Type="http://schemas.openxmlformats.org/officeDocument/2006/relationships/slide" Target="slides/slide190.xml"/><Relationship Id="rId293" Type="http://schemas.openxmlformats.org/officeDocument/2006/relationships/slide" Target="slides/slide211.xml"/><Relationship Id="rId302" Type="http://schemas.openxmlformats.org/officeDocument/2006/relationships/slide" Target="slides/slide220.xml"/><Relationship Id="rId307" Type="http://schemas.openxmlformats.org/officeDocument/2006/relationships/slide" Target="slides/slide225.xml"/><Relationship Id="rId323" Type="http://schemas.openxmlformats.org/officeDocument/2006/relationships/tableStyles" Target="tableStyles.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62" Type="http://schemas.openxmlformats.org/officeDocument/2006/relationships/slideMaster" Target="slideMasters/slideMaster59.xml"/><Relationship Id="rId83" Type="http://schemas.openxmlformats.org/officeDocument/2006/relationships/slide" Target="slides/slide1.xml"/><Relationship Id="rId88" Type="http://schemas.openxmlformats.org/officeDocument/2006/relationships/slide" Target="slides/slide6.xml"/><Relationship Id="rId111" Type="http://schemas.openxmlformats.org/officeDocument/2006/relationships/slide" Target="slides/slide29.xml"/><Relationship Id="rId132" Type="http://schemas.openxmlformats.org/officeDocument/2006/relationships/slide" Target="slides/slide50.xml"/><Relationship Id="rId153" Type="http://schemas.openxmlformats.org/officeDocument/2006/relationships/slide" Target="slides/slide71.xml"/><Relationship Id="rId174" Type="http://schemas.openxmlformats.org/officeDocument/2006/relationships/slide" Target="slides/slide92.xml"/><Relationship Id="rId179" Type="http://schemas.openxmlformats.org/officeDocument/2006/relationships/slide" Target="slides/slide97.xml"/><Relationship Id="rId195" Type="http://schemas.openxmlformats.org/officeDocument/2006/relationships/slide" Target="slides/slide113.xml"/><Relationship Id="rId209" Type="http://schemas.openxmlformats.org/officeDocument/2006/relationships/slide" Target="slides/slide127.xml"/><Relationship Id="rId190" Type="http://schemas.openxmlformats.org/officeDocument/2006/relationships/slide" Target="slides/slide108.xml"/><Relationship Id="rId204" Type="http://schemas.openxmlformats.org/officeDocument/2006/relationships/slide" Target="slides/slide122.xml"/><Relationship Id="rId220" Type="http://schemas.openxmlformats.org/officeDocument/2006/relationships/slide" Target="slides/slide138.xml"/><Relationship Id="rId225" Type="http://schemas.openxmlformats.org/officeDocument/2006/relationships/slide" Target="slides/slide143.xml"/><Relationship Id="rId241" Type="http://schemas.openxmlformats.org/officeDocument/2006/relationships/slide" Target="slides/slide159.xml"/><Relationship Id="rId246" Type="http://schemas.openxmlformats.org/officeDocument/2006/relationships/slide" Target="slides/slide164.xml"/><Relationship Id="rId267" Type="http://schemas.openxmlformats.org/officeDocument/2006/relationships/slide" Target="slides/slide185.xml"/><Relationship Id="rId288" Type="http://schemas.openxmlformats.org/officeDocument/2006/relationships/slide" Target="slides/slide206.xml"/><Relationship Id="rId15" Type="http://schemas.openxmlformats.org/officeDocument/2006/relationships/slideMaster" Target="slideMasters/slideMaster12.xml"/><Relationship Id="rId36" Type="http://schemas.openxmlformats.org/officeDocument/2006/relationships/slideMaster" Target="slideMasters/slideMaster33.xml"/><Relationship Id="rId57" Type="http://schemas.openxmlformats.org/officeDocument/2006/relationships/slideMaster" Target="slideMasters/slideMaster54.xml"/><Relationship Id="rId106" Type="http://schemas.openxmlformats.org/officeDocument/2006/relationships/slide" Target="slides/slide24.xml"/><Relationship Id="rId127" Type="http://schemas.openxmlformats.org/officeDocument/2006/relationships/slide" Target="slides/slide45.xml"/><Relationship Id="rId262" Type="http://schemas.openxmlformats.org/officeDocument/2006/relationships/slide" Target="slides/slide180.xml"/><Relationship Id="rId283" Type="http://schemas.openxmlformats.org/officeDocument/2006/relationships/slide" Target="slides/slide201.xml"/><Relationship Id="rId313" Type="http://schemas.openxmlformats.org/officeDocument/2006/relationships/slide" Target="slides/slide231.xml"/><Relationship Id="rId318"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52" Type="http://schemas.openxmlformats.org/officeDocument/2006/relationships/slideMaster" Target="slideMasters/slideMaster49.xml"/><Relationship Id="rId73" Type="http://schemas.openxmlformats.org/officeDocument/2006/relationships/slideMaster" Target="slideMasters/slideMaster70.xml"/><Relationship Id="rId78" Type="http://schemas.openxmlformats.org/officeDocument/2006/relationships/slideMaster" Target="slideMasters/slideMaster75.xml"/><Relationship Id="rId94" Type="http://schemas.openxmlformats.org/officeDocument/2006/relationships/slide" Target="slides/slide12.xml"/><Relationship Id="rId99" Type="http://schemas.openxmlformats.org/officeDocument/2006/relationships/slide" Target="slides/slide17.xml"/><Relationship Id="rId101" Type="http://schemas.openxmlformats.org/officeDocument/2006/relationships/slide" Target="slides/slide19.xml"/><Relationship Id="rId122" Type="http://schemas.openxmlformats.org/officeDocument/2006/relationships/slide" Target="slides/slide40.xml"/><Relationship Id="rId143" Type="http://schemas.openxmlformats.org/officeDocument/2006/relationships/slide" Target="slides/slide61.xml"/><Relationship Id="rId148" Type="http://schemas.openxmlformats.org/officeDocument/2006/relationships/slide" Target="slides/slide66.xml"/><Relationship Id="rId164" Type="http://schemas.openxmlformats.org/officeDocument/2006/relationships/slide" Target="slides/slide82.xml"/><Relationship Id="rId169" Type="http://schemas.openxmlformats.org/officeDocument/2006/relationships/slide" Target="slides/slide87.xml"/><Relationship Id="rId185" Type="http://schemas.openxmlformats.org/officeDocument/2006/relationships/slide" Target="slides/slide103.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98.xml"/><Relationship Id="rId210" Type="http://schemas.openxmlformats.org/officeDocument/2006/relationships/slide" Target="slides/slide128.xml"/><Relationship Id="rId215" Type="http://schemas.openxmlformats.org/officeDocument/2006/relationships/slide" Target="slides/slide133.xml"/><Relationship Id="rId236" Type="http://schemas.openxmlformats.org/officeDocument/2006/relationships/slide" Target="slides/slide154.xml"/><Relationship Id="rId257" Type="http://schemas.openxmlformats.org/officeDocument/2006/relationships/slide" Target="slides/slide175.xml"/><Relationship Id="rId278" Type="http://schemas.openxmlformats.org/officeDocument/2006/relationships/slide" Target="slides/slide196.xml"/><Relationship Id="rId26" Type="http://schemas.openxmlformats.org/officeDocument/2006/relationships/slideMaster" Target="slideMasters/slideMaster23.xml"/><Relationship Id="rId231" Type="http://schemas.openxmlformats.org/officeDocument/2006/relationships/slide" Target="slides/slide149.xml"/><Relationship Id="rId252" Type="http://schemas.openxmlformats.org/officeDocument/2006/relationships/slide" Target="slides/slide170.xml"/><Relationship Id="rId273" Type="http://schemas.openxmlformats.org/officeDocument/2006/relationships/slide" Target="slides/slide191.xml"/><Relationship Id="rId294" Type="http://schemas.openxmlformats.org/officeDocument/2006/relationships/slide" Target="slides/slide212.xml"/><Relationship Id="rId308" Type="http://schemas.openxmlformats.org/officeDocument/2006/relationships/slide" Target="slides/slide226.xml"/><Relationship Id="rId47" Type="http://schemas.openxmlformats.org/officeDocument/2006/relationships/slideMaster" Target="slideMasters/slideMaster44.xml"/><Relationship Id="rId68" Type="http://schemas.openxmlformats.org/officeDocument/2006/relationships/slideMaster" Target="slideMasters/slideMaster65.xml"/><Relationship Id="rId89" Type="http://schemas.openxmlformats.org/officeDocument/2006/relationships/slide" Target="slides/slide7.xml"/><Relationship Id="rId112" Type="http://schemas.openxmlformats.org/officeDocument/2006/relationships/slide" Target="slides/slide30.xml"/><Relationship Id="rId133" Type="http://schemas.openxmlformats.org/officeDocument/2006/relationships/slide" Target="slides/slide51.xml"/><Relationship Id="rId154" Type="http://schemas.openxmlformats.org/officeDocument/2006/relationships/slide" Target="slides/slide72.xml"/><Relationship Id="rId175" Type="http://schemas.openxmlformats.org/officeDocument/2006/relationships/slide" Target="slides/slide93.xml"/><Relationship Id="rId196" Type="http://schemas.openxmlformats.org/officeDocument/2006/relationships/slide" Target="slides/slide114.xml"/><Relationship Id="rId200" Type="http://schemas.openxmlformats.org/officeDocument/2006/relationships/slide" Target="slides/slide118.xml"/><Relationship Id="rId16" Type="http://schemas.openxmlformats.org/officeDocument/2006/relationships/slideMaster" Target="slideMasters/slideMaster13.xml"/><Relationship Id="rId221" Type="http://schemas.openxmlformats.org/officeDocument/2006/relationships/slide" Target="slides/slide139.xml"/><Relationship Id="rId242" Type="http://schemas.openxmlformats.org/officeDocument/2006/relationships/slide" Target="slides/slide160.xml"/><Relationship Id="rId263" Type="http://schemas.openxmlformats.org/officeDocument/2006/relationships/slide" Target="slides/slide181.xml"/><Relationship Id="rId284" Type="http://schemas.openxmlformats.org/officeDocument/2006/relationships/slide" Target="slides/slide202.xml"/><Relationship Id="rId319" Type="http://schemas.openxmlformats.org/officeDocument/2006/relationships/commentAuthors" Target="commentAuthors.xml"/><Relationship Id="rId37" Type="http://schemas.openxmlformats.org/officeDocument/2006/relationships/slideMaster" Target="slideMasters/slideMaster34.xml"/><Relationship Id="rId58" Type="http://schemas.openxmlformats.org/officeDocument/2006/relationships/slideMaster" Target="slideMasters/slideMaster55.xml"/><Relationship Id="rId79" Type="http://schemas.openxmlformats.org/officeDocument/2006/relationships/slideMaster" Target="slideMasters/slideMaster76.xml"/><Relationship Id="rId102" Type="http://schemas.openxmlformats.org/officeDocument/2006/relationships/slide" Target="slides/slide20.xml"/><Relationship Id="rId123" Type="http://schemas.openxmlformats.org/officeDocument/2006/relationships/slide" Target="slides/slide41.xml"/><Relationship Id="rId144" Type="http://schemas.openxmlformats.org/officeDocument/2006/relationships/slide" Target="slides/slide62.xml"/><Relationship Id="rId90" Type="http://schemas.openxmlformats.org/officeDocument/2006/relationships/slide" Target="slides/slide8.xml"/><Relationship Id="rId165" Type="http://schemas.openxmlformats.org/officeDocument/2006/relationships/slide" Target="slides/slide83.xml"/><Relationship Id="rId186" Type="http://schemas.openxmlformats.org/officeDocument/2006/relationships/slide" Target="slides/slide104.xml"/><Relationship Id="rId211" Type="http://schemas.openxmlformats.org/officeDocument/2006/relationships/slide" Target="slides/slide129.xml"/><Relationship Id="rId232" Type="http://schemas.openxmlformats.org/officeDocument/2006/relationships/slide" Target="slides/slide150.xml"/><Relationship Id="rId253" Type="http://schemas.openxmlformats.org/officeDocument/2006/relationships/slide" Target="slides/slide171.xml"/><Relationship Id="rId274" Type="http://schemas.openxmlformats.org/officeDocument/2006/relationships/slide" Target="slides/slide192.xml"/><Relationship Id="rId295" Type="http://schemas.openxmlformats.org/officeDocument/2006/relationships/slide" Target="slides/slide213.xml"/><Relationship Id="rId309" Type="http://schemas.openxmlformats.org/officeDocument/2006/relationships/slide" Target="slides/slide227.xml"/><Relationship Id="rId27" Type="http://schemas.openxmlformats.org/officeDocument/2006/relationships/slideMaster" Target="slideMasters/slideMaster24.xml"/><Relationship Id="rId48" Type="http://schemas.openxmlformats.org/officeDocument/2006/relationships/slideMaster" Target="slideMasters/slideMaster45.xml"/><Relationship Id="rId69" Type="http://schemas.openxmlformats.org/officeDocument/2006/relationships/slideMaster" Target="slideMasters/slideMaster66.xml"/><Relationship Id="rId113" Type="http://schemas.openxmlformats.org/officeDocument/2006/relationships/slide" Target="slides/slide31.xml"/><Relationship Id="rId134" Type="http://schemas.openxmlformats.org/officeDocument/2006/relationships/slide" Target="slides/slide52.xml"/><Relationship Id="rId320" Type="http://schemas.openxmlformats.org/officeDocument/2006/relationships/presProps" Target="presProps.xml"/><Relationship Id="rId80" Type="http://schemas.openxmlformats.org/officeDocument/2006/relationships/slideMaster" Target="slideMasters/slideMaster77.xml"/><Relationship Id="rId155" Type="http://schemas.openxmlformats.org/officeDocument/2006/relationships/slide" Target="slides/slide73.xml"/><Relationship Id="rId176" Type="http://schemas.openxmlformats.org/officeDocument/2006/relationships/slide" Target="slides/slide94.xml"/><Relationship Id="rId197" Type="http://schemas.openxmlformats.org/officeDocument/2006/relationships/slide" Target="slides/slide115.xml"/><Relationship Id="rId201" Type="http://schemas.openxmlformats.org/officeDocument/2006/relationships/slide" Target="slides/slide119.xml"/><Relationship Id="rId222" Type="http://schemas.openxmlformats.org/officeDocument/2006/relationships/slide" Target="slides/slide140.xml"/><Relationship Id="rId243" Type="http://schemas.openxmlformats.org/officeDocument/2006/relationships/slide" Target="slides/slide161.xml"/><Relationship Id="rId264" Type="http://schemas.openxmlformats.org/officeDocument/2006/relationships/slide" Target="slides/slide182.xml"/><Relationship Id="rId285" Type="http://schemas.openxmlformats.org/officeDocument/2006/relationships/slide" Target="slides/slide203.xml"/><Relationship Id="rId17" Type="http://schemas.openxmlformats.org/officeDocument/2006/relationships/slideMaster" Target="slideMasters/slideMaster14.xml"/><Relationship Id="rId38" Type="http://schemas.openxmlformats.org/officeDocument/2006/relationships/slideMaster" Target="slideMasters/slideMaster35.xml"/><Relationship Id="rId59" Type="http://schemas.openxmlformats.org/officeDocument/2006/relationships/slideMaster" Target="slideMasters/slideMaster56.xml"/><Relationship Id="rId103" Type="http://schemas.openxmlformats.org/officeDocument/2006/relationships/slide" Target="slides/slide21.xml"/><Relationship Id="rId124" Type="http://schemas.openxmlformats.org/officeDocument/2006/relationships/slide" Target="slides/slide42.xml"/><Relationship Id="rId310" Type="http://schemas.openxmlformats.org/officeDocument/2006/relationships/slide" Target="slides/slide228.xml"/><Relationship Id="rId70" Type="http://schemas.openxmlformats.org/officeDocument/2006/relationships/slideMaster" Target="slideMasters/slideMaster67.xml"/><Relationship Id="rId91" Type="http://schemas.openxmlformats.org/officeDocument/2006/relationships/slide" Target="slides/slide9.xml"/><Relationship Id="rId145" Type="http://schemas.openxmlformats.org/officeDocument/2006/relationships/slide" Target="slides/slide63.xml"/><Relationship Id="rId166" Type="http://schemas.openxmlformats.org/officeDocument/2006/relationships/slide" Target="slides/slide84.xml"/><Relationship Id="rId187" Type="http://schemas.openxmlformats.org/officeDocument/2006/relationships/slide" Target="slides/slide105.xml"/><Relationship Id="rId1" Type="http://schemas.openxmlformats.org/officeDocument/2006/relationships/customXml" Target="../customXml/item1.xml"/><Relationship Id="rId212" Type="http://schemas.openxmlformats.org/officeDocument/2006/relationships/slide" Target="slides/slide130.xml"/><Relationship Id="rId233" Type="http://schemas.openxmlformats.org/officeDocument/2006/relationships/slide" Target="slides/slide151.xml"/><Relationship Id="rId254" Type="http://schemas.openxmlformats.org/officeDocument/2006/relationships/slide" Target="slides/slide172.xml"/><Relationship Id="rId28" Type="http://schemas.openxmlformats.org/officeDocument/2006/relationships/slideMaster" Target="slideMasters/slideMaster25.xml"/><Relationship Id="rId49" Type="http://schemas.openxmlformats.org/officeDocument/2006/relationships/slideMaster" Target="slideMasters/slideMaster46.xml"/><Relationship Id="rId114" Type="http://schemas.openxmlformats.org/officeDocument/2006/relationships/slide" Target="slides/slide32.xml"/><Relationship Id="rId275" Type="http://schemas.openxmlformats.org/officeDocument/2006/relationships/slide" Target="slides/slide193.xml"/><Relationship Id="rId296" Type="http://schemas.openxmlformats.org/officeDocument/2006/relationships/slide" Target="slides/slide214.xml"/><Relationship Id="rId300" Type="http://schemas.openxmlformats.org/officeDocument/2006/relationships/slide" Target="slides/slide218.xml"/><Relationship Id="rId60" Type="http://schemas.openxmlformats.org/officeDocument/2006/relationships/slideMaster" Target="slideMasters/slideMaster57.xml"/><Relationship Id="rId81" Type="http://schemas.openxmlformats.org/officeDocument/2006/relationships/slideMaster" Target="slideMasters/slideMaster78.xml"/><Relationship Id="rId135" Type="http://schemas.openxmlformats.org/officeDocument/2006/relationships/slide" Target="slides/slide53.xml"/><Relationship Id="rId156" Type="http://schemas.openxmlformats.org/officeDocument/2006/relationships/slide" Target="slides/slide74.xml"/><Relationship Id="rId177" Type="http://schemas.openxmlformats.org/officeDocument/2006/relationships/slide" Target="slides/slide95.xml"/><Relationship Id="rId198" Type="http://schemas.openxmlformats.org/officeDocument/2006/relationships/slide" Target="slides/slide116.xml"/><Relationship Id="rId321" Type="http://schemas.openxmlformats.org/officeDocument/2006/relationships/viewProps" Target="viewProps.xml"/><Relationship Id="rId202" Type="http://schemas.openxmlformats.org/officeDocument/2006/relationships/slide" Target="slides/slide120.xml"/><Relationship Id="rId223" Type="http://schemas.openxmlformats.org/officeDocument/2006/relationships/slide" Target="slides/slide141.xml"/><Relationship Id="rId244" Type="http://schemas.openxmlformats.org/officeDocument/2006/relationships/slide" Target="slides/slide162.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265" Type="http://schemas.openxmlformats.org/officeDocument/2006/relationships/slide" Target="slides/slide183.xml"/><Relationship Id="rId286" Type="http://schemas.openxmlformats.org/officeDocument/2006/relationships/slide" Target="slides/slide204.xml"/><Relationship Id="rId50" Type="http://schemas.openxmlformats.org/officeDocument/2006/relationships/slideMaster" Target="slideMasters/slideMaster47.xml"/><Relationship Id="rId104" Type="http://schemas.openxmlformats.org/officeDocument/2006/relationships/slide" Target="slides/slide22.xml"/><Relationship Id="rId125" Type="http://schemas.openxmlformats.org/officeDocument/2006/relationships/slide" Target="slides/slide43.xml"/><Relationship Id="rId146" Type="http://schemas.openxmlformats.org/officeDocument/2006/relationships/slide" Target="slides/slide64.xml"/><Relationship Id="rId167" Type="http://schemas.openxmlformats.org/officeDocument/2006/relationships/slide" Target="slides/slide85.xml"/><Relationship Id="rId188" Type="http://schemas.openxmlformats.org/officeDocument/2006/relationships/slide" Target="slides/slide106.xml"/><Relationship Id="rId311" Type="http://schemas.openxmlformats.org/officeDocument/2006/relationships/slide" Target="slides/slide229.xml"/><Relationship Id="rId71" Type="http://schemas.openxmlformats.org/officeDocument/2006/relationships/slideMaster" Target="slideMasters/slideMaster68.xml"/><Relationship Id="rId92" Type="http://schemas.openxmlformats.org/officeDocument/2006/relationships/slide" Target="slides/slide10.xml"/><Relationship Id="rId213" Type="http://schemas.openxmlformats.org/officeDocument/2006/relationships/slide" Target="slides/slide131.xml"/><Relationship Id="rId234" Type="http://schemas.openxmlformats.org/officeDocument/2006/relationships/slide" Target="slides/slide152.xml"/><Relationship Id="rId2" Type="http://schemas.openxmlformats.org/officeDocument/2006/relationships/customXml" Target="../customXml/item2.xml"/><Relationship Id="rId29" Type="http://schemas.openxmlformats.org/officeDocument/2006/relationships/slideMaster" Target="slideMasters/slideMaster26.xml"/><Relationship Id="rId255" Type="http://schemas.openxmlformats.org/officeDocument/2006/relationships/slide" Target="slides/slide173.xml"/><Relationship Id="rId276" Type="http://schemas.openxmlformats.org/officeDocument/2006/relationships/slide" Target="slides/slide194.xml"/><Relationship Id="rId297" Type="http://schemas.openxmlformats.org/officeDocument/2006/relationships/slide" Target="slides/slide215.xml"/><Relationship Id="rId40" Type="http://schemas.openxmlformats.org/officeDocument/2006/relationships/slideMaster" Target="slideMasters/slideMaster37.xml"/><Relationship Id="rId115" Type="http://schemas.openxmlformats.org/officeDocument/2006/relationships/slide" Target="slides/slide33.xml"/><Relationship Id="rId136" Type="http://schemas.openxmlformats.org/officeDocument/2006/relationships/slide" Target="slides/slide54.xml"/><Relationship Id="rId157" Type="http://schemas.openxmlformats.org/officeDocument/2006/relationships/slide" Target="slides/slide75.xml"/><Relationship Id="rId178" Type="http://schemas.openxmlformats.org/officeDocument/2006/relationships/slide" Target="slides/slide96.xml"/><Relationship Id="rId301" Type="http://schemas.openxmlformats.org/officeDocument/2006/relationships/slide" Target="slides/slide219.xml"/><Relationship Id="rId322" Type="http://schemas.openxmlformats.org/officeDocument/2006/relationships/theme" Target="theme/theme1.xml"/><Relationship Id="rId61" Type="http://schemas.openxmlformats.org/officeDocument/2006/relationships/slideMaster" Target="slideMasters/slideMaster58.xml"/><Relationship Id="rId82" Type="http://schemas.openxmlformats.org/officeDocument/2006/relationships/slideMaster" Target="slideMasters/slideMaster79.xml"/><Relationship Id="rId199" Type="http://schemas.openxmlformats.org/officeDocument/2006/relationships/slide" Target="slides/slide117.xml"/><Relationship Id="rId203" Type="http://schemas.openxmlformats.org/officeDocument/2006/relationships/slide" Target="slides/slide1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a:cs typeface="+mn-cs"/>
              </a:defRPr>
            </a:lvl1pPr>
          </a:lstStyle>
          <a:p>
            <a:pPr>
              <a:defRPr/>
            </a:pPr>
            <a:endParaRPr lang="en-US" dirty="0"/>
          </a:p>
        </p:txBody>
      </p:sp>
      <p:sp>
        <p:nvSpPr>
          <p:cNvPr id="244739" name="Rectangle 3"/>
          <p:cNvSpPr>
            <a:spLocks noGrp="1" noChangeArrowheads="1"/>
          </p:cNvSpPr>
          <p:nvPr>
            <p:ph type="dt" sz="quarter"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a:cs typeface="+mn-cs"/>
              </a:defRPr>
            </a:lvl1pPr>
          </a:lstStyle>
          <a:p>
            <a:pPr>
              <a:defRPr/>
            </a:pPr>
            <a:endParaRPr lang="en-US" dirty="0"/>
          </a:p>
        </p:txBody>
      </p:sp>
      <p:sp>
        <p:nvSpPr>
          <p:cNvPr id="244740" name="Rectangle 4"/>
          <p:cNvSpPr>
            <a:spLocks noGrp="1" noChangeArrowheads="1"/>
          </p:cNvSpPr>
          <p:nvPr>
            <p:ph type="ftr" sz="quarter" idx="2"/>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a:cs typeface="+mn-cs"/>
              </a:defRPr>
            </a:lvl1pPr>
          </a:lstStyle>
          <a:p>
            <a:pPr>
              <a:defRPr/>
            </a:pPr>
            <a:endParaRPr lang="en-US" dirty="0"/>
          </a:p>
        </p:txBody>
      </p:sp>
      <p:sp>
        <p:nvSpPr>
          <p:cNvPr id="244741" name="Rectangle 5"/>
          <p:cNvSpPr>
            <a:spLocks noGrp="1" noChangeArrowheads="1"/>
          </p:cNvSpPr>
          <p:nvPr>
            <p:ph type="sldNum" sz="quarter" idx="3"/>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a:cs typeface="+mn-cs"/>
              </a:defRPr>
            </a:lvl1pPr>
          </a:lstStyle>
          <a:p>
            <a:pPr>
              <a:defRPr/>
            </a:pPr>
            <a:fld id="{30AC3D14-1850-408F-A1B3-6C33C19FFD87}" type="slidenum">
              <a:rPr lang="en-US"/>
              <a:pPr>
                <a:defRPr/>
              </a:pPr>
              <a:t>‹#›</a:t>
            </a:fld>
            <a:endParaRPr lang="en-US" dirty="0"/>
          </a:p>
        </p:txBody>
      </p:sp>
    </p:spTree>
    <p:extLst>
      <p:ext uri="{BB962C8B-B14F-4D97-AF65-F5344CB8AC3E}">
        <p14:creationId xmlns:p14="http://schemas.microsoft.com/office/powerpoint/2010/main" val="389368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a:cs typeface="+mn-cs"/>
              </a:defRPr>
            </a:lvl1pPr>
          </a:lstStyle>
          <a:p>
            <a:pPr>
              <a:defRPr/>
            </a:pPr>
            <a:endParaRPr lang="en-US" dirty="0"/>
          </a:p>
        </p:txBody>
      </p:sp>
      <p:sp>
        <p:nvSpPr>
          <p:cNvPr id="6147" name="Rectangle 3"/>
          <p:cNvSpPr>
            <a:spLocks noGrp="1" noChangeArrowheads="1"/>
          </p:cNvSpPr>
          <p:nvPr>
            <p:ph type="dt"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a:cs typeface="+mn-cs"/>
              </a:defRPr>
            </a:lvl1pPr>
          </a:lstStyle>
          <a:p>
            <a:pPr>
              <a:defRPr/>
            </a:pPr>
            <a:endParaRPr lang="en-US" dirty="0"/>
          </a:p>
        </p:txBody>
      </p:sp>
      <p:sp>
        <p:nvSpPr>
          <p:cNvPr id="491524" name="Rectangle 4"/>
          <p:cNvSpPr>
            <a:spLocks noGrp="1" noRot="1" noChangeAspect="1" noChangeArrowheads="1" noTextEdit="1"/>
          </p:cNvSpPr>
          <p:nvPr>
            <p:ph type="sldImg" idx="2"/>
          </p:nvPr>
        </p:nvSpPr>
        <p:spPr bwMode="auto">
          <a:xfrm>
            <a:off x="1181100" y="696913"/>
            <a:ext cx="4649788" cy="34877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a:cs typeface="+mn-cs"/>
              </a:defRPr>
            </a:lvl1pPr>
          </a:lstStyle>
          <a:p>
            <a:pPr>
              <a:defRPr/>
            </a:pPr>
            <a:endParaRPr lang="en-US" dirty="0"/>
          </a:p>
        </p:txBody>
      </p:sp>
      <p:sp>
        <p:nvSpPr>
          <p:cNvPr id="6151" name="Rectangle 7"/>
          <p:cNvSpPr>
            <a:spLocks noGrp="1" noChangeArrowheads="1"/>
          </p:cNvSpPr>
          <p:nvPr>
            <p:ph type="sldNum" sz="quarter" idx="5"/>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a:cs typeface="+mn-cs"/>
              </a:defRPr>
            </a:lvl1pPr>
          </a:lstStyle>
          <a:p>
            <a:pPr>
              <a:defRPr/>
            </a:pPr>
            <a:fld id="{23F3C8D2-240C-421A-8906-28DEB5A00F39}" type="slidenum">
              <a:rPr lang="en-US"/>
              <a:pPr>
                <a:defRPr/>
              </a:pPr>
              <a:t>‹#›</a:t>
            </a:fld>
            <a:endParaRPr lang="en-US" dirty="0"/>
          </a:p>
        </p:txBody>
      </p:sp>
    </p:spTree>
    <p:extLst>
      <p:ext uri="{BB962C8B-B14F-4D97-AF65-F5344CB8AC3E}">
        <p14:creationId xmlns:p14="http://schemas.microsoft.com/office/powerpoint/2010/main" val="2118648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5D3CBBF2-CA4E-4468-8CD5-5E0FF6D314F3}" type="slidenum">
              <a:rPr lang="en-US" smtClean="0"/>
              <a:pPr eaLnBrk="1" hangingPunct="1">
                <a:defRPr/>
              </a:pPr>
              <a:t>1</a:t>
            </a:fld>
            <a:endParaRPr lang="en-US" dirty="0" smtClean="0"/>
          </a:p>
        </p:txBody>
      </p:sp>
      <p:sp>
        <p:nvSpPr>
          <p:cNvPr id="492547" name="Rectangle 2"/>
          <p:cNvSpPr>
            <a:spLocks noGrp="1" noRot="1" noChangeAspect="1" noChangeArrowheads="1" noTextEdit="1"/>
          </p:cNvSpPr>
          <p:nvPr>
            <p:ph type="sldImg"/>
          </p:nvPr>
        </p:nvSpPr>
        <p:spPr>
          <a:xfrm>
            <a:off x="1181100" y="696913"/>
            <a:ext cx="4648200" cy="3486150"/>
          </a:xfrm>
          <a:ln/>
        </p:spPr>
      </p:sp>
      <p:sp>
        <p:nvSpPr>
          <p:cNvPr id="492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2094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latin typeface="Arial" pitchFamily="34" charset="0"/>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29282078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p:spPr>
        <p:txBody>
          <a:bodyPr/>
          <a:lstStyle/>
          <a:p>
            <a:endParaRPr lang="en-US" dirty="0" smtClean="0"/>
          </a:p>
        </p:txBody>
      </p:sp>
      <p:sp>
        <p:nvSpPr>
          <p:cNvPr id="168964" name="Slide Number Placeholder 3"/>
          <p:cNvSpPr>
            <a:spLocks noGrp="1"/>
          </p:cNvSpPr>
          <p:nvPr>
            <p:ph type="sldNum" sz="quarter" idx="5"/>
          </p:nvPr>
        </p:nvSpPr>
        <p:spPr>
          <a:noFill/>
        </p:spPr>
        <p:txBody>
          <a:bodyPr/>
          <a:lstStyle/>
          <a:p>
            <a:fld id="{6BD1E4E2-CA32-4A62-8805-32DC190EC13D}" type="slidenum">
              <a:rPr lang="en-US" smtClean="0">
                <a:solidFill>
                  <a:prstClr val="black"/>
                </a:solidFill>
              </a:rPr>
              <a:pPr/>
              <a:t>111</a:t>
            </a:fld>
            <a:endParaRPr lang="en-US" dirty="0" smtClean="0">
              <a:solidFill>
                <a:prstClr val="black"/>
              </a:solidFill>
            </a:endParaRPr>
          </a:p>
        </p:txBody>
      </p:sp>
    </p:spTree>
    <p:extLst>
      <p:ext uri="{BB962C8B-B14F-4D97-AF65-F5344CB8AC3E}">
        <p14:creationId xmlns:p14="http://schemas.microsoft.com/office/powerpoint/2010/main" val="18036082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112</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113</a:t>
            </a:fld>
            <a:endParaRPr lang="en-US" dirty="0">
              <a:solidFill>
                <a:prstClr val="black"/>
              </a:solidFill>
            </a:endParaRPr>
          </a:p>
        </p:txBody>
      </p:sp>
    </p:spTree>
    <p:extLst>
      <p:ext uri="{BB962C8B-B14F-4D97-AF65-F5344CB8AC3E}">
        <p14:creationId xmlns:p14="http://schemas.microsoft.com/office/powerpoint/2010/main" val="23312417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114</a:t>
            </a:fld>
            <a:endParaRPr lang="en-US" dirty="0">
              <a:solidFill>
                <a:prstClr val="black"/>
              </a:solidFill>
            </a:endParaRPr>
          </a:p>
        </p:txBody>
      </p:sp>
    </p:spTree>
    <p:extLst>
      <p:ext uri="{BB962C8B-B14F-4D97-AF65-F5344CB8AC3E}">
        <p14:creationId xmlns:p14="http://schemas.microsoft.com/office/powerpoint/2010/main" val="29989889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115</a:t>
            </a:fld>
            <a:endParaRPr lang="en-US" dirty="0">
              <a:solidFill>
                <a:prstClr val="black"/>
              </a:solidFill>
            </a:endParaRPr>
          </a:p>
        </p:txBody>
      </p:sp>
    </p:spTree>
    <p:extLst>
      <p:ext uri="{BB962C8B-B14F-4D97-AF65-F5344CB8AC3E}">
        <p14:creationId xmlns:p14="http://schemas.microsoft.com/office/powerpoint/2010/main" val="38266900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116</a:t>
            </a:fld>
            <a:endParaRPr lang="en-US" dirty="0">
              <a:solidFill>
                <a:prstClr val="black"/>
              </a:solidFill>
            </a:endParaRPr>
          </a:p>
        </p:txBody>
      </p:sp>
    </p:spTree>
    <p:extLst>
      <p:ext uri="{BB962C8B-B14F-4D97-AF65-F5344CB8AC3E}">
        <p14:creationId xmlns:p14="http://schemas.microsoft.com/office/powerpoint/2010/main" val="33941196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117</a:t>
            </a:fld>
            <a:endParaRPr lang="en-US" dirty="0">
              <a:solidFill>
                <a:prstClr val="black"/>
              </a:solidFill>
            </a:endParaRPr>
          </a:p>
        </p:txBody>
      </p:sp>
    </p:spTree>
    <p:extLst>
      <p:ext uri="{BB962C8B-B14F-4D97-AF65-F5344CB8AC3E}">
        <p14:creationId xmlns:p14="http://schemas.microsoft.com/office/powerpoint/2010/main" val="30713927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118</a:t>
            </a:fld>
            <a:endParaRPr lang="en-US" dirty="0">
              <a:solidFill>
                <a:prstClr val="black"/>
              </a:solidFill>
            </a:endParaRPr>
          </a:p>
        </p:txBody>
      </p:sp>
    </p:spTree>
    <p:extLst>
      <p:ext uri="{BB962C8B-B14F-4D97-AF65-F5344CB8AC3E}">
        <p14:creationId xmlns:p14="http://schemas.microsoft.com/office/powerpoint/2010/main" val="19863166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119</a:t>
            </a:fld>
            <a:endParaRPr lang="en-US" dirty="0">
              <a:solidFill>
                <a:prstClr val="black"/>
              </a:solidFill>
            </a:endParaRPr>
          </a:p>
        </p:txBody>
      </p:sp>
    </p:spTree>
    <p:extLst>
      <p:ext uri="{BB962C8B-B14F-4D97-AF65-F5344CB8AC3E}">
        <p14:creationId xmlns:p14="http://schemas.microsoft.com/office/powerpoint/2010/main" val="27579936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120</a:t>
            </a:fld>
            <a:endParaRPr lang="en-US" dirty="0">
              <a:solidFill>
                <a:prstClr val="black"/>
              </a:solidFill>
            </a:endParaRPr>
          </a:p>
        </p:txBody>
      </p:sp>
    </p:spTree>
    <p:extLst>
      <p:ext uri="{BB962C8B-B14F-4D97-AF65-F5344CB8AC3E}">
        <p14:creationId xmlns:p14="http://schemas.microsoft.com/office/powerpoint/2010/main" val="119365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latin typeface="Arial" pitchFamily="34" charset="0"/>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val="29282078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p:spPr>
        <p:txBody>
          <a:bodyPr/>
          <a:lstStyle/>
          <a:p>
            <a:endParaRPr lang="en-US" dirty="0" smtClean="0"/>
          </a:p>
        </p:txBody>
      </p:sp>
      <p:sp>
        <p:nvSpPr>
          <p:cNvPr id="184324" name="Slide Number Placeholder 3"/>
          <p:cNvSpPr>
            <a:spLocks noGrp="1"/>
          </p:cNvSpPr>
          <p:nvPr>
            <p:ph type="sldNum" sz="quarter" idx="5"/>
          </p:nvPr>
        </p:nvSpPr>
        <p:spPr>
          <a:noFill/>
        </p:spPr>
        <p:txBody>
          <a:bodyPr/>
          <a:lstStyle/>
          <a:p>
            <a:fld id="{B1C1F3EB-8616-413B-8809-A9B0E8560F77}" type="slidenum">
              <a:rPr lang="en-US" smtClean="0">
                <a:solidFill>
                  <a:prstClr val="black"/>
                </a:solidFill>
              </a:rPr>
              <a:pPr/>
              <a:t>121</a:t>
            </a:fld>
            <a:endParaRPr lang="en-US" dirty="0" smtClean="0">
              <a:solidFill>
                <a:prstClr val="black"/>
              </a:solidFill>
            </a:endParaRPr>
          </a:p>
        </p:txBody>
      </p:sp>
    </p:spTree>
    <p:extLst>
      <p:ext uri="{BB962C8B-B14F-4D97-AF65-F5344CB8AC3E}">
        <p14:creationId xmlns:p14="http://schemas.microsoft.com/office/powerpoint/2010/main" val="38223212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p:spPr>
        <p:txBody>
          <a:bodyPr/>
          <a:lstStyle/>
          <a:p>
            <a:endParaRPr lang="en-US" dirty="0" smtClean="0"/>
          </a:p>
        </p:txBody>
      </p:sp>
      <p:sp>
        <p:nvSpPr>
          <p:cNvPr id="185348" name="Slide Number Placeholder 3"/>
          <p:cNvSpPr>
            <a:spLocks noGrp="1"/>
          </p:cNvSpPr>
          <p:nvPr>
            <p:ph type="sldNum" sz="quarter" idx="5"/>
          </p:nvPr>
        </p:nvSpPr>
        <p:spPr>
          <a:noFill/>
        </p:spPr>
        <p:txBody>
          <a:bodyPr/>
          <a:lstStyle/>
          <a:p>
            <a:fld id="{228EDB73-3679-4379-80FD-81BFB916A358}" type="slidenum">
              <a:rPr lang="en-US" smtClean="0">
                <a:solidFill>
                  <a:prstClr val="black"/>
                </a:solidFill>
              </a:rPr>
              <a:pPr/>
              <a:t>122</a:t>
            </a:fld>
            <a:endParaRPr lang="en-US" dirty="0" smtClean="0">
              <a:solidFill>
                <a:prstClr val="black"/>
              </a:solidFill>
            </a:endParaRPr>
          </a:p>
        </p:txBody>
      </p:sp>
    </p:spTree>
    <p:extLst>
      <p:ext uri="{BB962C8B-B14F-4D97-AF65-F5344CB8AC3E}">
        <p14:creationId xmlns:p14="http://schemas.microsoft.com/office/powerpoint/2010/main" val="30016281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p:spPr>
        <p:txBody>
          <a:bodyPr/>
          <a:lstStyle/>
          <a:p>
            <a:endParaRPr lang="en-US" dirty="0" smtClean="0"/>
          </a:p>
        </p:txBody>
      </p:sp>
      <p:sp>
        <p:nvSpPr>
          <p:cNvPr id="186372" name="Slide Number Placeholder 3"/>
          <p:cNvSpPr>
            <a:spLocks noGrp="1"/>
          </p:cNvSpPr>
          <p:nvPr>
            <p:ph type="sldNum" sz="quarter" idx="5"/>
          </p:nvPr>
        </p:nvSpPr>
        <p:spPr>
          <a:noFill/>
        </p:spPr>
        <p:txBody>
          <a:bodyPr/>
          <a:lstStyle/>
          <a:p>
            <a:fld id="{5A0E3F26-C453-4007-B620-83D71DA1E695}" type="slidenum">
              <a:rPr lang="en-US" smtClean="0">
                <a:solidFill>
                  <a:prstClr val="black"/>
                </a:solidFill>
              </a:rPr>
              <a:pPr/>
              <a:t>123</a:t>
            </a:fld>
            <a:endParaRPr lang="en-US" dirty="0" smtClean="0">
              <a:solidFill>
                <a:prstClr val="black"/>
              </a:solidFill>
            </a:endParaRPr>
          </a:p>
        </p:txBody>
      </p:sp>
    </p:spTree>
    <p:extLst>
      <p:ext uri="{BB962C8B-B14F-4D97-AF65-F5344CB8AC3E}">
        <p14:creationId xmlns:p14="http://schemas.microsoft.com/office/powerpoint/2010/main" val="10256204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p:spPr>
        <p:txBody>
          <a:bodyPr/>
          <a:lstStyle/>
          <a:p>
            <a:endParaRPr lang="en-US" dirty="0" smtClean="0"/>
          </a:p>
        </p:txBody>
      </p:sp>
      <p:sp>
        <p:nvSpPr>
          <p:cNvPr id="186372" name="Slide Number Placeholder 3"/>
          <p:cNvSpPr>
            <a:spLocks noGrp="1"/>
          </p:cNvSpPr>
          <p:nvPr>
            <p:ph type="sldNum" sz="quarter" idx="5"/>
          </p:nvPr>
        </p:nvSpPr>
        <p:spPr>
          <a:noFill/>
        </p:spPr>
        <p:txBody>
          <a:bodyPr/>
          <a:lstStyle/>
          <a:p>
            <a:fld id="{5A0E3F26-C453-4007-B620-83D71DA1E695}" type="slidenum">
              <a:rPr lang="en-US" smtClean="0">
                <a:solidFill>
                  <a:prstClr val="black"/>
                </a:solidFill>
              </a:rPr>
              <a:pPr/>
              <a:t>124</a:t>
            </a:fld>
            <a:endParaRPr lang="en-US" dirty="0" smtClean="0">
              <a:solidFill>
                <a:prstClr val="black"/>
              </a:solidFill>
            </a:endParaRPr>
          </a:p>
        </p:txBody>
      </p:sp>
    </p:spTree>
    <p:extLst>
      <p:ext uri="{BB962C8B-B14F-4D97-AF65-F5344CB8AC3E}">
        <p14:creationId xmlns:p14="http://schemas.microsoft.com/office/powerpoint/2010/main" val="7388058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125</a:t>
            </a:fld>
            <a:endParaRPr lang="en-US" dirty="0">
              <a:solidFill>
                <a:prstClr val="black"/>
              </a:solidFill>
            </a:endParaRPr>
          </a:p>
        </p:txBody>
      </p:sp>
    </p:spTree>
    <p:extLst>
      <p:ext uri="{BB962C8B-B14F-4D97-AF65-F5344CB8AC3E}">
        <p14:creationId xmlns:p14="http://schemas.microsoft.com/office/powerpoint/2010/main" val="41951121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126</a:t>
            </a:fld>
            <a:endParaRPr lang="en-US" dirty="0">
              <a:solidFill>
                <a:prstClr val="black"/>
              </a:solidFill>
            </a:endParaRPr>
          </a:p>
        </p:txBody>
      </p:sp>
    </p:spTree>
    <p:extLst>
      <p:ext uri="{BB962C8B-B14F-4D97-AF65-F5344CB8AC3E}">
        <p14:creationId xmlns:p14="http://schemas.microsoft.com/office/powerpoint/2010/main" val="17338487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127</a:t>
            </a:fld>
            <a:endParaRPr lang="en-US" dirty="0">
              <a:solidFill>
                <a:prstClr val="black"/>
              </a:solidFill>
            </a:endParaRPr>
          </a:p>
        </p:txBody>
      </p:sp>
    </p:spTree>
    <p:extLst>
      <p:ext uri="{BB962C8B-B14F-4D97-AF65-F5344CB8AC3E}">
        <p14:creationId xmlns:p14="http://schemas.microsoft.com/office/powerpoint/2010/main" val="41222183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128</a:t>
            </a:fld>
            <a:endParaRPr lang="en-US" dirty="0">
              <a:solidFill>
                <a:prstClr val="black"/>
              </a:solidFill>
            </a:endParaRPr>
          </a:p>
        </p:txBody>
      </p:sp>
    </p:spTree>
    <p:extLst>
      <p:ext uri="{BB962C8B-B14F-4D97-AF65-F5344CB8AC3E}">
        <p14:creationId xmlns:p14="http://schemas.microsoft.com/office/powerpoint/2010/main" val="26590448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129</a:t>
            </a:fld>
            <a:endParaRPr lang="en-US" dirty="0">
              <a:solidFill>
                <a:prstClr val="black"/>
              </a:solidFill>
            </a:endParaRPr>
          </a:p>
        </p:txBody>
      </p:sp>
    </p:spTree>
    <p:extLst>
      <p:ext uri="{BB962C8B-B14F-4D97-AF65-F5344CB8AC3E}">
        <p14:creationId xmlns:p14="http://schemas.microsoft.com/office/powerpoint/2010/main" val="30581258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130</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26402541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Rot="1" noChangeAspect="1" noChangeArrowheads="1" noTextEdit="1"/>
          </p:cNvSpPr>
          <p:nvPr>
            <p:ph type="sldImg"/>
          </p:nvPr>
        </p:nvSpPr>
        <p:spPr>
          <a:xfrm>
            <a:off x="1181100" y="696913"/>
            <a:ext cx="4648200" cy="3486150"/>
          </a:xfrm>
          <a:ln/>
        </p:spPr>
      </p:sp>
      <p:sp>
        <p:nvSpPr>
          <p:cNvPr id="540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eaLnBrk="1" hangingPunct="1"/>
            <a:endParaRPr lang="en-US" dirty="0" smtClean="0"/>
          </a:p>
        </p:txBody>
      </p:sp>
    </p:spTree>
    <p:extLst>
      <p:ext uri="{BB962C8B-B14F-4D97-AF65-F5344CB8AC3E}">
        <p14:creationId xmlns:p14="http://schemas.microsoft.com/office/powerpoint/2010/main" val="41351386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134</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135</a:t>
            </a:fld>
            <a:endParaRPr lang="en-US" dirty="0">
              <a:solidFill>
                <a:prstClr val="black"/>
              </a:solidFill>
            </a:endParaRPr>
          </a:p>
        </p:txBody>
      </p:sp>
    </p:spTree>
    <p:extLst>
      <p:ext uri="{BB962C8B-B14F-4D97-AF65-F5344CB8AC3E}">
        <p14:creationId xmlns:p14="http://schemas.microsoft.com/office/powerpoint/2010/main" val="82596934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136</a:t>
            </a:fld>
            <a:endParaRPr lang="en-US" dirty="0">
              <a:solidFill>
                <a:prstClr val="black"/>
              </a:solidFill>
            </a:endParaRPr>
          </a:p>
        </p:txBody>
      </p:sp>
    </p:spTree>
    <p:extLst>
      <p:ext uri="{BB962C8B-B14F-4D97-AF65-F5344CB8AC3E}">
        <p14:creationId xmlns:p14="http://schemas.microsoft.com/office/powerpoint/2010/main" val="3417678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137</a:t>
            </a:fld>
            <a:endParaRPr lang="en-US" dirty="0">
              <a:solidFill>
                <a:prstClr val="black"/>
              </a:solidFill>
            </a:endParaRPr>
          </a:p>
        </p:txBody>
      </p:sp>
    </p:spTree>
    <p:extLst>
      <p:ext uri="{BB962C8B-B14F-4D97-AF65-F5344CB8AC3E}">
        <p14:creationId xmlns:p14="http://schemas.microsoft.com/office/powerpoint/2010/main" val="34771872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138</a:t>
            </a:fld>
            <a:endParaRPr lang="en-US" dirty="0">
              <a:solidFill>
                <a:prstClr val="black"/>
              </a:solidFill>
            </a:endParaRPr>
          </a:p>
        </p:txBody>
      </p:sp>
    </p:spTree>
    <p:extLst>
      <p:ext uri="{BB962C8B-B14F-4D97-AF65-F5344CB8AC3E}">
        <p14:creationId xmlns:p14="http://schemas.microsoft.com/office/powerpoint/2010/main" val="19863166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Speaker</a:t>
            </a:r>
            <a:r>
              <a:rPr lang="en-US" b="1" baseline="0" dirty="0" smtClean="0"/>
              <a:t> Note:</a:t>
            </a:r>
            <a:r>
              <a:rPr lang="en-US" b="0" baseline="0" dirty="0" smtClean="0"/>
              <a:t> FSN refers to “Fiscal Station Number”. FSC refers to “Facilities Support Center”.</a:t>
            </a:r>
            <a:endParaRPr lang="en-US" b="1"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139</a:t>
            </a:fld>
            <a:endParaRPr lang="en-US" dirty="0"/>
          </a:p>
        </p:txBody>
      </p:sp>
    </p:spTree>
    <p:extLst>
      <p:ext uri="{BB962C8B-B14F-4D97-AF65-F5344CB8AC3E}">
        <p14:creationId xmlns:p14="http://schemas.microsoft.com/office/powerpoint/2010/main" val="16787311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dirty="0" smtClean="0"/>
          </a:p>
        </p:txBody>
      </p:sp>
      <p:sp>
        <p:nvSpPr>
          <p:cNvPr id="82948" name="Slide Number Placeholder 3"/>
          <p:cNvSpPr>
            <a:spLocks noGrp="1"/>
          </p:cNvSpPr>
          <p:nvPr>
            <p:ph type="sldNum" sz="quarter" idx="5"/>
          </p:nvPr>
        </p:nvSpPr>
        <p:spPr>
          <a:noFill/>
        </p:spPr>
        <p:txBody>
          <a:bodyPr/>
          <a:lstStyle/>
          <a:p>
            <a:fld id="{610C83C5-F5F3-41B3-890A-C6D8987268D7}" type="slidenum">
              <a:rPr lang="en-US" smtClean="0">
                <a:solidFill>
                  <a:prstClr val="black"/>
                </a:solidFill>
              </a:rPr>
              <a:pPr/>
              <a:t>140</a:t>
            </a:fld>
            <a:endParaRPr lang="en-US" dirty="0" smtClean="0">
              <a:solidFill>
                <a:prstClr val="black"/>
              </a:solidFill>
            </a:endParaRPr>
          </a:p>
        </p:txBody>
      </p:sp>
    </p:spTree>
    <p:extLst>
      <p:ext uri="{BB962C8B-B14F-4D97-AF65-F5344CB8AC3E}">
        <p14:creationId xmlns:p14="http://schemas.microsoft.com/office/powerpoint/2010/main" val="42067439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141</a:t>
            </a:fld>
            <a:endParaRPr lang="en-US" dirty="0">
              <a:solidFill>
                <a:prstClr val="black"/>
              </a:solidFill>
            </a:endParaRPr>
          </a:p>
        </p:txBody>
      </p:sp>
    </p:spTree>
    <p:extLst>
      <p:ext uri="{BB962C8B-B14F-4D97-AF65-F5344CB8AC3E}">
        <p14:creationId xmlns:p14="http://schemas.microsoft.com/office/powerpoint/2010/main" val="6199233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142</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Slide Image Placeholder 1"/>
          <p:cNvSpPr>
            <a:spLocks noGrp="1" noRot="1" noChangeAspect="1" noTextEdit="1"/>
          </p:cNvSpPr>
          <p:nvPr>
            <p:ph type="sldImg"/>
          </p:nvPr>
        </p:nvSpPr>
        <p:spPr>
          <a:ln/>
        </p:spPr>
      </p:sp>
      <p:sp>
        <p:nvSpPr>
          <p:cNvPr id="522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US" b="0" dirty="0" smtClean="0"/>
          </a:p>
        </p:txBody>
      </p:sp>
      <p:sp>
        <p:nvSpPr>
          <p:cNvPr id="51814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01128A90-6D48-464E-BF8F-B7492C171366}" type="slidenum">
              <a:rPr lang="en-US" smtClean="0">
                <a:solidFill>
                  <a:srgbClr val="000000"/>
                </a:solidFill>
              </a:rPr>
              <a:pPr eaLnBrk="1" hangingPunct="1">
                <a:defRPr/>
              </a:pPr>
              <a:t>15</a:t>
            </a:fld>
            <a:endParaRPr lang="en-US" dirty="0" smtClean="0">
              <a:solidFill>
                <a:srgbClr val="000000"/>
              </a:solidFill>
            </a:endParaRPr>
          </a:p>
        </p:txBody>
      </p:sp>
    </p:spTree>
    <p:extLst>
      <p:ext uri="{BB962C8B-B14F-4D97-AF65-F5344CB8AC3E}">
        <p14:creationId xmlns:p14="http://schemas.microsoft.com/office/powerpoint/2010/main" val="429282298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143</a:t>
            </a:fld>
            <a:endParaRPr lang="en-US" dirty="0">
              <a:solidFill>
                <a:prstClr val="black"/>
              </a:solidFill>
            </a:endParaRPr>
          </a:p>
        </p:txBody>
      </p:sp>
    </p:spTree>
    <p:extLst>
      <p:ext uri="{BB962C8B-B14F-4D97-AF65-F5344CB8AC3E}">
        <p14:creationId xmlns:p14="http://schemas.microsoft.com/office/powerpoint/2010/main" val="30047540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a:ln/>
        </p:spPr>
      </p:sp>
      <p:sp>
        <p:nvSpPr>
          <p:cNvPr id="289795" name="Notes Placeholder 2"/>
          <p:cNvSpPr>
            <a:spLocks noGrp="1"/>
          </p:cNvSpPr>
          <p:nvPr>
            <p:ph type="body" idx="1"/>
          </p:nvPr>
        </p:nvSpPr>
        <p:spPr>
          <a:noFill/>
          <a:ln/>
        </p:spPr>
        <p:txBody>
          <a:bodyPr/>
          <a:lstStyle/>
          <a:p>
            <a:endParaRPr lang="en-US" dirty="0" smtClean="0"/>
          </a:p>
        </p:txBody>
      </p:sp>
      <p:sp>
        <p:nvSpPr>
          <p:cNvPr id="289796" name="Slide Number Placeholder 3"/>
          <p:cNvSpPr>
            <a:spLocks noGrp="1"/>
          </p:cNvSpPr>
          <p:nvPr>
            <p:ph type="sldNum" sz="quarter" idx="5"/>
          </p:nvPr>
        </p:nvSpPr>
        <p:spPr>
          <a:noFill/>
        </p:spPr>
        <p:txBody>
          <a:bodyPr/>
          <a:lstStyle/>
          <a:p>
            <a:fld id="{BCE7A43D-9ACD-418D-9A75-00241B9D231F}" type="slidenum">
              <a:rPr lang="en-US" smtClean="0">
                <a:solidFill>
                  <a:prstClr val="black"/>
                </a:solidFill>
              </a:rPr>
              <a:pPr/>
              <a:t>144</a:t>
            </a:fld>
            <a:endParaRPr lang="en-US" dirty="0" smtClean="0">
              <a:solidFill>
                <a:prstClr val="black"/>
              </a:solidFill>
            </a:endParaRPr>
          </a:p>
        </p:txBody>
      </p:sp>
    </p:spTree>
    <p:extLst>
      <p:ext uri="{BB962C8B-B14F-4D97-AF65-F5344CB8AC3E}">
        <p14:creationId xmlns:p14="http://schemas.microsoft.com/office/powerpoint/2010/main" val="4264891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145</a:t>
            </a:fld>
            <a:endParaRPr lang="en-US" dirty="0">
              <a:solidFill>
                <a:prstClr val="black"/>
              </a:solidFill>
            </a:endParaRPr>
          </a:p>
        </p:txBody>
      </p:sp>
    </p:spTree>
    <p:extLst>
      <p:ext uri="{BB962C8B-B14F-4D97-AF65-F5344CB8AC3E}">
        <p14:creationId xmlns:p14="http://schemas.microsoft.com/office/powerpoint/2010/main" val="61468753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dirty="0" smtClean="0"/>
          </a:p>
        </p:txBody>
      </p:sp>
      <p:sp>
        <p:nvSpPr>
          <p:cNvPr id="69636" name="Slide Number Placeholder 3"/>
          <p:cNvSpPr>
            <a:spLocks noGrp="1"/>
          </p:cNvSpPr>
          <p:nvPr>
            <p:ph type="sldNum" sz="quarter" idx="5"/>
          </p:nvPr>
        </p:nvSpPr>
        <p:spPr>
          <a:noFill/>
        </p:spPr>
        <p:txBody>
          <a:bodyPr/>
          <a:lstStyle/>
          <a:p>
            <a:fld id="{67298695-7513-4A7B-9E40-06A224A66F6D}" type="slidenum">
              <a:rPr lang="en-US" smtClean="0">
                <a:solidFill>
                  <a:prstClr val="black"/>
                </a:solidFill>
              </a:rPr>
              <a:pPr/>
              <a:t>146</a:t>
            </a:fld>
            <a:endParaRPr lang="en-US" dirty="0" smtClean="0">
              <a:solidFill>
                <a:prstClr val="black"/>
              </a:solidFill>
            </a:endParaRPr>
          </a:p>
        </p:txBody>
      </p:sp>
    </p:spTree>
    <p:extLst>
      <p:ext uri="{BB962C8B-B14F-4D97-AF65-F5344CB8AC3E}">
        <p14:creationId xmlns:p14="http://schemas.microsoft.com/office/powerpoint/2010/main" val="175040573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dirty="0" smtClean="0"/>
          </a:p>
        </p:txBody>
      </p:sp>
      <p:sp>
        <p:nvSpPr>
          <p:cNvPr id="70660" name="Slide Number Placeholder 3"/>
          <p:cNvSpPr>
            <a:spLocks noGrp="1"/>
          </p:cNvSpPr>
          <p:nvPr>
            <p:ph type="sldNum" sz="quarter" idx="5"/>
          </p:nvPr>
        </p:nvSpPr>
        <p:spPr>
          <a:noFill/>
        </p:spPr>
        <p:txBody>
          <a:bodyPr/>
          <a:lstStyle/>
          <a:p>
            <a:fld id="{0321CAA2-5285-4045-A65A-5155469AD1E5}" type="slidenum">
              <a:rPr lang="en-US" smtClean="0">
                <a:solidFill>
                  <a:prstClr val="black"/>
                </a:solidFill>
              </a:rPr>
              <a:pPr/>
              <a:t>147</a:t>
            </a:fld>
            <a:endParaRPr lang="en-US" dirty="0" smtClean="0">
              <a:solidFill>
                <a:prstClr val="black"/>
              </a:solidFill>
            </a:endParaRPr>
          </a:p>
        </p:txBody>
      </p:sp>
    </p:spTree>
    <p:extLst>
      <p:ext uri="{BB962C8B-B14F-4D97-AF65-F5344CB8AC3E}">
        <p14:creationId xmlns:p14="http://schemas.microsoft.com/office/powerpoint/2010/main" val="257021478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en-US" dirty="0" smtClean="0"/>
          </a:p>
        </p:txBody>
      </p:sp>
      <p:sp>
        <p:nvSpPr>
          <p:cNvPr id="71684" name="Slide Number Placeholder 3"/>
          <p:cNvSpPr>
            <a:spLocks noGrp="1"/>
          </p:cNvSpPr>
          <p:nvPr>
            <p:ph type="sldNum" sz="quarter" idx="5"/>
          </p:nvPr>
        </p:nvSpPr>
        <p:spPr>
          <a:noFill/>
        </p:spPr>
        <p:txBody>
          <a:bodyPr/>
          <a:lstStyle/>
          <a:p>
            <a:fld id="{E7EA20EF-3077-4AED-BB64-A04A2E0B56FD}" type="slidenum">
              <a:rPr lang="en-US" smtClean="0">
                <a:solidFill>
                  <a:prstClr val="black"/>
                </a:solidFill>
              </a:rPr>
              <a:pPr/>
              <a:t>148</a:t>
            </a:fld>
            <a:endParaRPr lang="en-US" dirty="0" smtClean="0">
              <a:solidFill>
                <a:prstClr val="black"/>
              </a:solidFill>
            </a:endParaRPr>
          </a:p>
        </p:txBody>
      </p:sp>
    </p:spTree>
    <p:extLst>
      <p:ext uri="{BB962C8B-B14F-4D97-AF65-F5344CB8AC3E}">
        <p14:creationId xmlns:p14="http://schemas.microsoft.com/office/powerpoint/2010/main" val="26408675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dirty="0" smtClean="0"/>
          </a:p>
        </p:txBody>
      </p:sp>
      <p:sp>
        <p:nvSpPr>
          <p:cNvPr id="72708" name="Slide Number Placeholder 3"/>
          <p:cNvSpPr>
            <a:spLocks noGrp="1"/>
          </p:cNvSpPr>
          <p:nvPr>
            <p:ph type="sldNum" sz="quarter" idx="5"/>
          </p:nvPr>
        </p:nvSpPr>
        <p:spPr>
          <a:noFill/>
        </p:spPr>
        <p:txBody>
          <a:bodyPr/>
          <a:lstStyle/>
          <a:p>
            <a:fld id="{102010DC-83AB-424D-B123-8C26149D408C}" type="slidenum">
              <a:rPr lang="en-US" smtClean="0">
                <a:solidFill>
                  <a:prstClr val="black"/>
                </a:solidFill>
              </a:rPr>
              <a:pPr/>
              <a:t>149</a:t>
            </a:fld>
            <a:endParaRPr lang="en-US" dirty="0" smtClean="0">
              <a:solidFill>
                <a:prstClr val="black"/>
              </a:solidFill>
            </a:endParaRPr>
          </a:p>
        </p:txBody>
      </p:sp>
    </p:spTree>
    <p:extLst>
      <p:ext uri="{BB962C8B-B14F-4D97-AF65-F5344CB8AC3E}">
        <p14:creationId xmlns:p14="http://schemas.microsoft.com/office/powerpoint/2010/main" val="31141722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dirty="0" smtClean="0"/>
          </a:p>
        </p:txBody>
      </p:sp>
      <p:sp>
        <p:nvSpPr>
          <p:cNvPr id="72708" name="Slide Number Placeholder 3"/>
          <p:cNvSpPr>
            <a:spLocks noGrp="1"/>
          </p:cNvSpPr>
          <p:nvPr>
            <p:ph type="sldNum" sz="quarter" idx="5"/>
          </p:nvPr>
        </p:nvSpPr>
        <p:spPr>
          <a:noFill/>
        </p:spPr>
        <p:txBody>
          <a:bodyPr/>
          <a:lstStyle/>
          <a:p>
            <a:fld id="{102010DC-83AB-424D-B123-8C26149D408C}" type="slidenum">
              <a:rPr lang="en-US" smtClean="0">
                <a:solidFill>
                  <a:prstClr val="black"/>
                </a:solidFill>
              </a:rPr>
              <a:pPr/>
              <a:t>150</a:t>
            </a:fld>
            <a:endParaRPr lang="en-US" dirty="0" smtClean="0">
              <a:solidFill>
                <a:prstClr val="black"/>
              </a:solidFill>
            </a:endParaRPr>
          </a:p>
        </p:txBody>
      </p:sp>
    </p:spTree>
    <p:extLst>
      <p:ext uri="{BB962C8B-B14F-4D97-AF65-F5344CB8AC3E}">
        <p14:creationId xmlns:p14="http://schemas.microsoft.com/office/powerpoint/2010/main" val="753300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151</a:t>
            </a:fld>
            <a:endParaRPr lang="en-US" dirty="0">
              <a:solidFill>
                <a:prstClr val="black"/>
              </a:solidFill>
            </a:endParaRPr>
          </a:p>
        </p:txBody>
      </p:sp>
    </p:spTree>
    <p:extLst>
      <p:ext uri="{BB962C8B-B14F-4D97-AF65-F5344CB8AC3E}">
        <p14:creationId xmlns:p14="http://schemas.microsoft.com/office/powerpoint/2010/main" val="10566088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152</a:t>
            </a:fld>
            <a:endParaRPr lang="en-US" dirty="0">
              <a:solidFill>
                <a:prstClr val="black"/>
              </a:solidFill>
            </a:endParaRPr>
          </a:p>
        </p:txBody>
      </p:sp>
    </p:spTree>
    <p:extLst>
      <p:ext uri="{BB962C8B-B14F-4D97-AF65-F5344CB8AC3E}">
        <p14:creationId xmlns:p14="http://schemas.microsoft.com/office/powerpoint/2010/main" val="2889642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16</a:t>
            </a:fld>
            <a:endParaRPr lang="en-US" dirty="0">
              <a:solidFill>
                <a:prstClr val="black"/>
              </a:solidFill>
            </a:endParaRPr>
          </a:p>
        </p:txBody>
      </p:sp>
    </p:spTree>
    <p:extLst>
      <p:ext uri="{BB962C8B-B14F-4D97-AF65-F5344CB8AC3E}">
        <p14:creationId xmlns:p14="http://schemas.microsoft.com/office/powerpoint/2010/main" val="22459627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dirty="0" smtClean="0"/>
          </a:p>
        </p:txBody>
      </p:sp>
      <p:sp>
        <p:nvSpPr>
          <p:cNvPr id="73732" name="Slide Number Placeholder 3"/>
          <p:cNvSpPr>
            <a:spLocks noGrp="1"/>
          </p:cNvSpPr>
          <p:nvPr>
            <p:ph type="sldNum" sz="quarter" idx="5"/>
          </p:nvPr>
        </p:nvSpPr>
        <p:spPr>
          <a:noFill/>
        </p:spPr>
        <p:txBody>
          <a:bodyPr/>
          <a:lstStyle/>
          <a:p>
            <a:fld id="{37A2F02B-4425-4575-86B4-19042770D144}" type="slidenum">
              <a:rPr lang="en-US" smtClean="0">
                <a:solidFill>
                  <a:prstClr val="black"/>
                </a:solidFill>
              </a:rPr>
              <a:pPr/>
              <a:t>153</a:t>
            </a:fld>
            <a:endParaRPr lang="en-US" dirty="0" smtClean="0">
              <a:solidFill>
                <a:prstClr val="black"/>
              </a:solidFill>
            </a:endParaRPr>
          </a:p>
        </p:txBody>
      </p:sp>
    </p:spTree>
    <p:extLst>
      <p:ext uri="{BB962C8B-B14F-4D97-AF65-F5344CB8AC3E}">
        <p14:creationId xmlns:p14="http://schemas.microsoft.com/office/powerpoint/2010/main" val="27355511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155</a:t>
            </a:fld>
            <a:endParaRPr lang="en-US" dirty="0">
              <a:solidFill>
                <a:prstClr val="black"/>
              </a:solidFill>
            </a:endParaRPr>
          </a:p>
        </p:txBody>
      </p:sp>
    </p:spTree>
    <p:extLst>
      <p:ext uri="{BB962C8B-B14F-4D97-AF65-F5344CB8AC3E}">
        <p14:creationId xmlns:p14="http://schemas.microsoft.com/office/powerpoint/2010/main" val="2269157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156</a:t>
            </a:fld>
            <a:endParaRPr lang="en-US" dirty="0">
              <a:solidFill>
                <a:prstClr val="black"/>
              </a:solidFill>
            </a:endParaRPr>
          </a:p>
        </p:txBody>
      </p:sp>
    </p:spTree>
    <p:extLst>
      <p:ext uri="{BB962C8B-B14F-4D97-AF65-F5344CB8AC3E}">
        <p14:creationId xmlns:p14="http://schemas.microsoft.com/office/powerpoint/2010/main" val="26859773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157</a:t>
            </a:fld>
            <a:endParaRPr lang="en-US" dirty="0">
              <a:solidFill>
                <a:prstClr val="black"/>
              </a:solidFill>
            </a:endParaRPr>
          </a:p>
        </p:txBody>
      </p:sp>
    </p:spTree>
    <p:extLst>
      <p:ext uri="{BB962C8B-B14F-4D97-AF65-F5344CB8AC3E}">
        <p14:creationId xmlns:p14="http://schemas.microsoft.com/office/powerpoint/2010/main" val="414170678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158</a:t>
            </a:fld>
            <a:endParaRPr lang="en-US" dirty="0">
              <a:solidFill>
                <a:prstClr val="black"/>
              </a:solidFill>
            </a:endParaRPr>
          </a:p>
        </p:txBody>
      </p:sp>
    </p:spTree>
    <p:extLst>
      <p:ext uri="{BB962C8B-B14F-4D97-AF65-F5344CB8AC3E}">
        <p14:creationId xmlns:p14="http://schemas.microsoft.com/office/powerpoint/2010/main" val="137119672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159</a:t>
            </a:fld>
            <a:endParaRPr lang="en-US" dirty="0">
              <a:solidFill>
                <a:prstClr val="black"/>
              </a:solidFill>
            </a:endParaRPr>
          </a:p>
        </p:txBody>
      </p:sp>
    </p:spTree>
    <p:extLst>
      <p:ext uri="{BB962C8B-B14F-4D97-AF65-F5344CB8AC3E}">
        <p14:creationId xmlns:p14="http://schemas.microsoft.com/office/powerpoint/2010/main" val="279194995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160</a:t>
            </a:fld>
            <a:endParaRPr lang="en-US" dirty="0">
              <a:solidFill>
                <a:prstClr val="black"/>
              </a:solidFill>
            </a:endParaRPr>
          </a:p>
        </p:txBody>
      </p:sp>
    </p:spTree>
    <p:extLst>
      <p:ext uri="{BB962C8B-B14F-4D97-AF65-F5344CB8AC3E}">
        <p14:creationId xmlns:p14="http://schemas.microsoft.com/office/powerpoint/2010/main" val="296076163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161</a:t>
            </a:fld>
            <a:endParaRPr lang="en-US" dirty="0">
              <a:solidFill>
                <a:prstClr val="black"/>
              </a:solidFill>
            </a:endParaRPr>
          </a:p>
        </p:txBody>
      </p:sp>
    </p:spTree>
    <p:extLst>
      <p:ext uri="{BB962C8B-B14F-4D97-AF65-F5344CB8AC3E}">
        <p14:creationId xmlns:p14="http://schemas.microsoft.com/office/powerpoint/2010/main" val="202009834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162</a:t>
            </a:fld>
            <a:endParaRPr lang="en-US" dirty="0">
              <a:solidFill>
                <a:prstClr val="black"/>
              </a:solidFill>
            </a:endParaRPr>
          </a:p>
        </p:txBody>
      </p:sp>
    </p:spTree>
    <p:extLst>
      <p:ext uri="{BB962C8B-B14F-4D97-AF65-F5344CB8AC3E}">
        <p14:creationId xmlns:p14="http://schemas.microsoft.com/office/powerpoint/2010/main" val="192236934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dirty="0" smtClean="0"/>
          </a:p>
        </p:txBody>
      </p:sp>
      <p:sp>
        <p:nvSpPr>
          <p:cNvPr id="75780" name="Slide Number Placeholder 3"/>
          <p:cNvSpPr>
            <a:spLocks noGrp="1"/>
          </p:cNvSpPr>
          <p:nvPr>
            <p:ph type="sldNum" sz="quarter" idx="5"/>
          </p:nvPr>
        </p:nvSpPr>
        <p:spPr>
          <a:noFill/>
        </p:spPr>
        <p:txBody>
          <a:bodyPr/>
          <a:lstStyle/>
          <a:p>
            <a:fld id="{D51BE290-057F-423A-8649-8046AC500A92}" type="slidenum">
              <a:rPr lang="en-US" smtClean="0">
                <a:solidFill>
                  <a:prstClr val="black"/>
                </a:solidFill>
              </a:rPr>
              <a:pPr/>
              <a:t>163</a:t>
            </a:fld>
            <a:endParaRPr lang="en-US" dirty="0" smtClean="0">
              <a:solidFill>
                <a:prstClr val="black"/>
              </a:solidFill>
            </a:endParaRPr>
          </a:p>
        </p:txBody>
      </p:sp>
    </p:spTree>
    <p:extLst>
      <p:ext uri="{BB962C8B-B14F-4D97-AF65-F5344CB8AC3E}">
        <p14:creationId xmlns:p14="http://schemas.microsoft.com/office/powerpoint/2010/main" val="658930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Slide Image Placeholder 1"/>
          <p:cNvSpPr>
            <a:spLocks noGrp="1" noRot="1" noChangeAspect="1" noTextEdit="1"/>
          </p:cNvSpPr>
          <p:nvPr>
            <p:ph type="sldImg"/>
          </p:nvPr>
        </p:nvSpPr>
        <p:spPr>
          <a:ln/>
        </p:spPr>
      </p:sp>
      <p:sp>
        <p:nvSpPr>
          <p:cNvPr id="368643"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68644" name="Slide Number Placeholder 3"/>
          <p:cNvSpPr>
            <a:spLocks noGrp="1"/>
          </p:cNvSpPr>
          <p:nvPr>
            <p:ph type="sldNum" sz="quarter" idx="5"/>
          </p:nvPr>
        </p:nvSpPr>
        <p:spPr>
          <a:noFill/>
        </p:spPr>
        <p:txBody>
          <a:bodyPr/>
          <a:lstStyle/>
          <a:p>
            <a:fld id="{DE15BCA5-EB9D-458A-86D1-24EE7C55EA69}" type="slidenum">
              <a:rPr lang="en-US" smtClean="0">
                <a:solidFill>
                  <a:prstClr val="black"/>
                </a:solidFill>
                <a:latin typeface="Arial" pitchFamily="34" charset="0"/>
              </a:rPr>
              <a:pPr/>
              <a:t>17</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43216739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164</a:t>
            </a:fld>
            <a:endParaRPr lang="en-US" dirty="0">
              <a:solidFill>
                <a:prstClr val="black"/>
              </a:solidFill>
            </a:endParaRPr>
          </a:p>
        </p:txBody>
      </p:sp>
    </p:spTree>
    <p:extLst>
      <p:ext uri="{BB962C8B-B14F-4D97-AF65-F5344CB8AC3E}">
        <p14:creationId xmlns:p14="http://schemas.microsoft.com/office/powerpoint/2010/main" val="240144820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165</a:t>
            </a:fld>
            <a:endParaRPr lang="en-US" dirty="0">
              <a:solidFill>
                <a:prstClr val="black"/>
              </a:solidFill>
            </a:endParaRPr>
          </a:p>
        </p:txBody>
      </p:sp>
    </p:spTree>
    <p:extLst>
      <p:ext uri="{BB962C8B-B14F-4D97-AF65-F5344CB8AC3E}">
        <p14:creationId xmlns:p14="http://schemas.microsoft.com/office/powerpoint/2010/main" val="27547335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166</a:t>
            </a:fld>
            <a:endParaRPr lang="en-US" dirty="0">
              <a:solidFill>
                <a:prstClr val="black"/>
              </a:solidFill>
            </a:endParaRPr>
          </a:p>
        </p:txBody>
      </p:sp>
    </p:spTree>
    <p:extLst>
      <p:ext uri="{BB962C8B-B14F-4D97-AF65-F5344CB8AC3E}">
        <p14:creationId xmlns:p14="http://schemas.microsoft.com/office/powerpoint/2010/main" val="394400464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167</a:t>
            </a:fld>
            <a:endParaRPr lang="en-US" dirty="0">
              <a:solidFill>
                <a:prstClr val="black"/>
              </a:solidFill>
            </a:endParaRPr>
          </a:p>
        </p:txBody>
      </p:sp>
    </p:spTree>
    <p:extLst>
      <p:ext uri="{BB962C8B-B14F-4D97-AF65-F5344CB8AC3E}">
        <p14:creationId xmlns:p14="http://schemas.microsoft.com/office/powerpoint/2010/main" val="35934732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dirty="0" smtClean="0"/>
          </a:p>
        </p:txBody>
      </p:sp>
      <p:sp>
        <p:nvSpPr>
          <p:cNvPr id="83972" name="Slide Number Placeholder 3"/>
          <p:cNvSpPr>
            <a:spLocks noGrp="1"/>
          </p:cNvSpPr>
          <p:nvPr>
            <p:ph type="sldNum" sz="quarter" idx="5"/>
          </p:nvPr>
        </p:nvSpPr>
        <p:spPr>
          <a:noFill/>
        </p:spPr>
        <p:txBody>
          <a:bodyPr/>
          <a:lstStyle/>
          <a:p>
            <a:fld id="{0DAA899E-FD8E-4389-A4C1-103BBB73DE25}" type="slidenum">
              <a:rPr lang="en-US" smtClean="0">
                <a:solidFill>
                  <a:prstClr val="black"/>
                </a:solidFill>
              </a:rPr>
              <a:pPr/>
              <a:t>168</a:t>
            </a:fld>
            <a:endParaRPr lang="en-US" dirty="0" smtClean="0">
              <a:solidFill>
                <a:prstClr val="black"/>
              </a:solidFill>
            </a:endParaRPr>
          </a:p>
        </p:txBody>
      </p:sp>
    </p:spTree>
    <p:extLst>
      <p:ext uri="{BB962C8B-B14F-4D97-AF65-F5344CB8AC3E}">
        <p14:creationId xmlns:p14="http://schemas.microsoft.com/office/powerpoint/2010/main" val="384923104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endParaRPr lang="en-US" dirty="0" smtClean="0"/>
          </a:p>
        </p:txBody>
      </p:sp>
      <p:sp>
        <p:nvSpPr>
          <p:cNvPr id="84996" name="Slide Number Placeholder 3"/>
          <p:cNvSpPr>
            <a:spLocks noGrp="1"/>
          </p:cNvSpPr>
          <p:nvPr>
            <p:ph type="sldNum" sz="quarter" idx="5"/>
          </p:nvPr>
        </p:nvSpPr>
        <p:spPr>
          <a:noFill/>
        </p:spPr>
        <p:txBody>
          <a:bodyPr/>
          <a:lstStyle/>
          <a:p>
            <a:fld id="{1FE7D366-1445-45AC-AE59-81E72DCF496E}" type="slidenum">
              <a:rPr lang="en-US" smtClean="0">
                <a:solidFill>
                  <a:prstClr val="black"/>
                </a:solidFill>
              </a:rPr>
              <a:pPr/>
              <a:t>169</a:t>
            </a:fld>
            <a:endParaRPr lang="en-US" dirty="0" smtClean="0">
              <a:solidFill>
                <a:prstClr val="black"/>
              </a:solidFill>
            </a:endParaRPr>
          </a:p>
        </p:txBody>
      </p:sp>
    </p:spTree>
    <p:extLst>
      <p:ext uri="{BB962C8B-B14F-4D97-AF65-F5344CB8AC3E}">
        <p14:creationId xmlns:p14="http://schemas.microsoft.com/office/powerpoint/2010/main" val="316385194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170</a:t>
            </a:fld>
            <a:endParaRPr lang="en-US" dirty="0">
              <a:solidFill>
                <a:prstClr val="black"/>
              </a:solidFill>
            </a:endParaRPr>
          </a:p>
        </p:txBody>
      </p:sp>
    </p:spTree>
    <p:extLst>
      <p:ext uri="{BB962C8B-B14F-4D97-AF65-F5344CB8AC3E}">
        <p14:creationId xmlns:p14="http://schemas.microsoft.com/office/powerpoint/2010/main" val="228187469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endParaRPr lang="en-US" dirty="0" smtClean="0"/>
          </a:p>
        </p:txBody>
      </p:sp>
      <p:sp>
        <p:nvSpPr>
          <p:cNvPr id="87044" name="Slide Number Placeholder 3"/>
          <p:cNvSpPr>
            <a:spLocks noGrp="1"/>
          </p:cNvSpPr>
          <p:nvPr>
            <p:ph type="sldNum" sz="quarter" idx="5"/>
          </p:nvPr>
        </p:nvSpPr>
        <p:spPr>
          <a:noFill/>
        </p:spPr>
        <p:txBody>
          <a:bodyPr/>
          <a:lstStyle/>
          <a:p>
            <a:fld id="{4720009A-445C-4C4E-8BB4-E884C92281AF}" type="slidenum">
              <a:rPr lang="en-US" smtClean="0">
                <a:solidFill>
                  <a:prstClr val="black"/>
                </a:solidFill>
              </a:rPr>
              <a:pPr/>
              <a:t>171</a:t>
            </a:fld>
            <a:endParaRPr lang="en-US" dirty="0" smtClean="0">
              <a:solidFill>
                <a:prstClr val="black"/>
              </a:solidFill>
            </a:endParaRPr>
          </a:p>
        </p:txBody>
      </p:sp>
    </p:spTree>
    <p:extLst>
      <p:ext uri="{BB962C8B-B14F-4D97-AF65-F5344CB8AC3E}">
        <p14:creationId xmlns:p14="http://schemas.microsoft.com/office/powerpoint/2010/main" val="403813493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172</a:t>
            </a:fld>
            <a:endParaRPr lang="en-US" dirty="0">
              <a:solidFill>
                <a:prstClr val="black"/>
              </a:solidFill>
            </a:endParaRPr>
          </a:p>
        </p:txBody>
      </p:sp>
    </p:spTree>
    <p:extLst>
      <p:ext uri="{BB962C8B-B14F-4D97-AF65-F5344CB8AC3E}">
        <p14:creationId xmlns:p14="http://schemas.microsoft.com/office/powerpoint/2010/main" val="45815723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173</a:t>
            </a:fld>
            <a:endParaRPr lang="en-US" dirty="0">
              <a:solidFill>
                <a:prstClr val="black"/>
              </a:solidFill>
            </a:endParaRPr>
          </a:p>
        </p:txBody>
      </p:sp>
    </p:spTree>
    <p:extLst>
      <p:ext uri="{BB962C8B-B14F-4D97-AF65-F5344CB8AC3E}">
        <p14:creationId xmlns:p14="http://schemas.microsoft.com/office/powerpoint/2010/main" val="265378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69755657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174</a:t>
            </a:fld>
            <a:endParaRPr lang="en-US" dirty="0">
              <a:solidFill>
                <a:prstClr val="black"/>
              </a:solidFill>
            </a:endParaRPr>
          </a:p>
        </p:txBody>
      </p:sp>
    </p:spTree>
    <p:extLst>
      <p:ext uri="{BB962C8B-B14F-4D97-AF65-F5344CB8AC3E}">
        <p14:creationId xmlns:p14="http://schemas.microsoft.com/office/powerpoint/2010/main" val="139994793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175</a:t>
            </a:fld>
            <a:endParaRPr lang="en-US" dirty="0">
              <a:solidFill>
                <a:prstClr val="black"/>
              </a:solidFill>
            </a:endParaRPr>
          </a:p>
        </p:txBody>
      </p:sp>
    </p:spTree>
    <p:extLst>
      <p:ext uri="{BB962C8B-B14F-4D97-AF65-F5344CB8AC3E}">
        <p14:creationId xmlns:p14="http://schemas.microsoft.com/office/powerpoint/2010/main" val="18135832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Wingdings" pitchFamily="2" charset="2"/>
              <a:buNone/>
            </a:pPr>
            <a:endParaRPr lang="en-US" sz="2400" dirty="0" smtClean="0"/>
          </a:p>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176</a:t>
            </a:fld>
            <a:endParaRPr lang="en-US" dirty="0">
              <a:solidFill>
                <a:prstClr val="black"/>
              </a:solidFill>
            </a:endParaRPr>
          </a:p>
        </p:txBody>
      </p:sp>
    </p:spTree>
    <p:extLst>
      <p:ext uri="{BB962C8B-B14F-4D97-AF65-F5344CB8AC3E}">
        <p14:creationId xmlns:p14="http://schemas.microsoft.com/office/powerpoint/2010/main" val="17503575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Wingdings" pitchFamily="2" charset="2"/>
              <a:buNone/>
            </a:pPr>
            <a:endParaRPr lang="en-US" sz="2400" dirty="0" smtClean="0"/>
          </a:p>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177</a:t>
            </a:fld>
            <a:endParaRPr lang="en-US" dirty="0">
              <a:solidFill>
                <a:prstClr val="black"/>
              </a:solidFill>
            </a:endParaRPr>
          </a:p>
        </p:txBody>
      </p:sp>
    </p:spTree>
    <p:extLst>
      <p:ext uri="{BB962C8B-B14F-4D97-AF65-F5344CB8AC3E}">
        <p14:creationId xmlns:p14="http://schemas.microsoft.com/office/powerpoint/2010/main" val="82110575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178</a:t>
            </a:fld>
            <a:endParaRPr lang="en-US" dirty="0">
              <a:solidFill>
                <a:prstClr val="black"/>
              </a:solidFill>
            </a:endParaRPr>
          </a:p>
        </p:txBody>
      </p:sp>
    </p:spTree>
    <p:extLst>
      <p:ext uri="{BB962C8B-B14F-4D97-AF65-F5344CB8AC3E}">
        <p14:creationId xmlns:p14="http://schemas.microsoft.com/office/powerpoint/2010/main" val="226531203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179</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180</a:t>
            </a:fld>
            <a:endParaRPr lang="en-US" dirty="0">
              <a:solidFill>
                <a:prstClr val="black"/>
              </a:solidFill>
            </a:endParaRPr>
          </a:p>
        </p:txBody>
      </p:sp>
    </p:spTree>
    <p:extLst>
      <p:ext uri="{BB962C8B-B14F-4D97-AF65-F5344CB8AC3E}">
        <p14:creationId xmlns:p14="http://schemas.microsoft.com/office/powerpoint/2010/main" val="362928963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181</a:t>
            </a:fld>
            <a:endParaRPr lang="en-US" dirty="0">
              <a:solidFill>
                <a:prstClr val="black"/>
              </a:solidFill>
            </a:endParaRPr>
          </a:p>
        </p:txBody>
      </p:sp>
    </p:spTree>
    <p:extLst>
      <p:ext uri="{BB962C8B-B14F-4D97-AF65-F5344CB8AC3E}">
        <p14:creationId xmlns:p14="http://schemas.microsoft.com/office/powerpoint/2010/main" val="277204662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182</a:t>
            </a:fld>
            <a:endParaRPr lang="en-US" dirty="0">
              <a:solidFill>
                <a:prstClr val="black"/>
              </a:solidFill>
            </a:endParaRPr>
          </a:p>
        </p:txBody>
      </p:sp>
    </p:spTree>
    <p:extLst>
      <p:ext uri="{BB962C8B-B14F-4D97-AF65-F5344CB8AC3E}">
        <p14:creationId xmlns:p14="http://schemas.microsoft.com/office/powerpoint/2010/main" val="103892570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183</a:t>
            </a:fld>
            <a:endParaRPr lang="en-US" dirty="0">
              <a:solidFill>
                <a:prstClr val="black"/>
              </a:solidFill>
            </a:endParaRPr>
          </a:p>
        </p:txBody>
      </p:sp>
    </p:spTree>
    <p:extLst>
      <p:ext uri="{BB962C8B-B14F-4D97-AF65-F5344CB8AC3E}">
        <p14:creationId xmlns:p14="http://schemas.microsoft.com/office/powerpoint/2010/main" val="1373342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Slide Image Placeholder 1"/>
          <p:cNvSpPr>
            <a:spLocks noGrp="1" noRot="1" noChangeAspect="1" noTextEdit="1"/>
          </p:cNvSpPr>
          <p:nvPr>
            <p:ph type="sldImg"/>
          </p:nvPr>
        </p:nvSpPr>
        <p:spPr>
          <a:ln/>
        </p:spPr>
      </p:sp>
      <p:sp>
        <p:nvSpPr>
          <p:cNvPr id="514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47206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55C0D8AD-D69C-49C0-BAE9-915EAEF02C7E}" type="slidenum">
              <a:rPr lang="en-US" smtClean="0"/>
              <a:pPr eaLnBrk="1" hangingPunct="1">
                <a:defRPr/>
              </a:pPr>
              <a:t>20</a:t>
            </a:fld>
            <a:endParaRPr lang="en-US" dirty="0" smtClean="0"/>
          </a:p>
        </p:txBody>
      </p:sp>
    </p:spTree>
    <p:extLst>
      <p:ext uri="{BB962C8B-B14F-4D97-AF65-F5344CB8AC3E}">
        <p14:creationId xmlns:p14="http://schemas.microsoft.com/office/powerpoint/2010/main" val="136522571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184</a:t>
            </a:fld>
            <a:endParaRPr lang="en-US" dirty="0">
              <a:solidFill>
                <a:prstClr val="black"/>
              </a:solidFill>
            </a:endParaRPr>
          </a:p>
        </p:txBody>
      </p:sp>
    </p:spTree>
    <p:extLst>
      <p:ext uri="{BB962C8B-B14F-4D97-AF65-F5344CB8AC3E}">
        <p14:creationId xmlns:p14="http://schemas.microsoft.com/office/powerpoint/2010/main" val="16331818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Speaker</a:t>
            </a:r>
            <a:r>
              <a:rPr lang="en-US" b="1" baseline="0" dirty="0" smtClean="0"/>
              <a:t> Note:</a:t>
            </a:r>
            <a:r>
              <a:rPr lang="en-US" b="0" baseline="0" dirty="0" smtClean="0"/>
              <a:t> GSA has 60 days to research the charged back refund and determine whether it should be reissued.</a:t>
            </a:r>
            <a:endParaRPr lang="en-US" b="1"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186</a:t>
            </a:fld>
            <a:endParaRPr lang="en-US" dirty="0">
              <a:solidFill>
                <a:prstClr val="black"/>
              </a:solidFill>
            </a:endParaRPr>
          </a:p>
        </p:txBody>
      </p:sp>
    </p:spTree>
    <p:extLst>
      <p:ext uri="{BB962C8B-B14F-4D97-AF65-F5344CB8AC3E}">
        <p14:creationId xmlns:p14="http://schemas.microsoft.com/office/powerpoint/2010/main" val="177749484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Speaker</a:t>
            </a:r>
            <a:r>
              <a:rPr lang="en-US" b="1" baseline="0" dirty="0" smtClean="0"/>
              <a:t> Note:</a:t>
            </a:r>
            <a:r>
              <a:rPr lang="en-US" b="0" baseline="0" dirty="0" smtClean="0"/>
              <a:t> GSA has 60 days to research the charged back refund and determine whether it should be reissued.</a:t>
            </a:r>
            <a:endParaRPr lang="en-US" b="1"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187</a:t>
            </a:fld>
            <a:endParaRPr lang="en-US" dirty="0">
              <a:solidFill>
                <a:prstClr val="black"/>
              </a:solidFill>
            </a:endParaRPr>
          </a:p>
        </p:txBody>
      </p:sp>
    </p:spTree>
    <p:extLst>
      <p:ext uri="{BB962C8B-B14F-4D97-AF65-F5344CB8AC3E}">
        <p14:creationId xmlns:p14="http://schemas.microsoft.com/office/powerpoint/2010/main" val="424647918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188</a:t>
            </a:fld>
            <a:endParaRPr lang="en-US" dirty="0">
              <a:solidFill>
                <a:prstClr val="black"/>
              </a:solidFill>
            </a:endParaRPr>
          </a:p>
        </p:txBody>
      </p:sp>
    </p:spTree>
    <p:extLst>
      <p:ext uri="{BB962C8B-B14F-4D97-AF65-F5344CB8AC3E}">
        <p14:creationId xmlns:p14="http://schemas.microsoft.com/office/powerpoint/2010/main" val="377267336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smtClean="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189</a:t>
            </a:fld>
            <a:endParaRPr lang="en-US" dirty="0">
              <a:solidFill>
                <a:prstClr val="black"/>
              </a:solidFill>
            </a:endParaRPr>
          </a:p>
        </p:txBody>
      </p:sp>
    </p:spTree>
    <p:extLst>
      <p:ext uri="{BB962C8B-B14F-4D97-AF65-F5344CB8AC3E}">
        <p14:creationId xmlns:p14="http://schemas.microsoft.com/office/powerpoint/2010/main" val="415295784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F96C5E0B-EB02-4B74-83D8-B59EDC9F2FBC}" type="slidenum">
              <a:rPr lang="en-US" smtClean="0">
                <a:solidFill>
                  <a:srgbClr val="000000"/>
                </a:solidFill>
              </a:rPr>
              <a:pPr eaLnBrk="1" hangingPunct="1">
                <a:defRPr/>
              </a:pPr>
              <a:t>190</a:t>
            </a:fld>
            <a:endParaRPr lang="en-US" dirty="0" smtClean="0">
              <a:solidFill>
                <a:srgbClr val="000000"/>
              </a:solidFill>
            </a:endParaRPr>
          </a:p>
        </p:txBody>
      </p:sp>
      <p:sp>
        <p:nvSpPr>
          <p:cNvPr id="495619" name="Rectangle 2"/>
          <p:cNvSpPr>
            <a:spLocks noGrp="1" noRot="1" noChangeAspect="1" noChangeArrowheads="1" noTextEdit="1"/>
          </p:cNvSpPr>
          <p:nvPr>
            <p:ph type="sldImg"/>
          </p:nvPr>
        </p:nvSpPr>
        <p:spPr>
          <a:xfrm>
            <a:off x="1181100" y="696913"/>
            <a:ext cx="4648200" cy="3486150"/>
          </a:xfrm>
          <a:ln/>
        </p:spPr>
      </p:sp>
      <p:sp>
        <p:nvSpPr>
          <p:cNvPr id="495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84821863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Rot="1" noChangeAspect="1" noChangeArrowheads="1" noTextEdit="1"/>
          </p:cNvSpPr>
          <p:nvPr>
            <p:ph type="sldImg"/>
          </p:nvPr>
        </p:nvSpPr>
        <p:spPr>
          <a:xfrm>
            <a:off x="1181100" y="696913"/>
            <a:ext cx="4648200" cy="3486150"/>
          </a:xfrm>
          <a:ln/>
        </p:spPr>
      </p:sp>
      <p:sp>
        <p:nvSpPr>
          <p:cNvPr id="540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eaLnBrk="1" hangingPunct="1"/>
            <a:endParaRPr lang="en-US" dirty="0" smtClean="0"/>
          </a:p>
        </p:txBody>
      </p:sp>
    </p:spTree>
    <p:extLst>
      <p:ext uri="{BB962C8B-B14F-4D97-AF65-F5344CB8AC3E}">
        <p14:creationId xmlns:p14="http://schemas.microsoft.com/office/powerpoint/2010/main" val="286646528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192</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193</a:t>
            </a:fld>
            <a:endParaRPr lang="en-US" dirty="0">
              <a:solidFill>
                <a:prstClr val="black"/>
              </a:solidFill>
            </a:endParaRPr>
          </a:p>
        </p:txBody>
      </p:sp>
    </p:spTree>
    <p:extLst>
      <p:ext uri="{BB962C8B-B14F-4D97-AF65-F5344CB8AC3E}">
        <p14:creationId xmlns:p14="http://schemas.microsoft.com/office/powerpoint/2010/main" val="117987177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194</a:t>
            </a:fld>
            <a:endParaRPr lang="en-US" dirty="0">
              <a:solidFill>
                <a:prstClr val="black"/>
              </a:solidFill>
            </a:endParaRPr>
          </a:p>
        </p:txBody>
      </p:sp>
    </p:spTree>
    <p:extLst>
      <p:ext uri="{BB962C8B-B14F-4D97-AF65-F5344CB8AC3E}">
        <p14:creationId xmlns:p14="http://schemas.microsoft.com/office/powerpoint/2010/main" val="1803008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22</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195</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196</a:t>
            </a:fld>
            <a:endParaRPr lang="en-US" dirty="0">
              <a:solidFill>
                <a:prstClr val="black"/>
              </a:solidFill>
            </a:endParaRPr>
          </a:p>
        </p:txBody>
      </p:sp>
    </p:spTree>
    <p:extLst>
      <p:ext uri="{BB962C8B-B14F-4D97-AF65-F5344CB8AC3E}">
        <p14:creationId xmlns:p14="http://schemas.microsoft.com/office/powerpoint/2010/main" val="251234393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197</a:t>
            </a:fld>
            <a:endParaRPr lang="en-US" dirty="0">
              <a:solidFill>
                <a:prstClr val="black"/>
              </a:solidFill>
            </a:endParaRPr>
          </a:p>
        </p:txBody>
      </p:sp>
    </p:spTree>
    <p:extLst>
      <p:ext uri="{BB962C8B-B14F-4D97-AF65-F5344CB8AC3E}">
        <p14:creationId xmlns:p14="http://schemas.microsoft.com/office/powerpoint/2010/main" val="269041100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198</a:t>
            </a:fld>
            <a:endParaRPr lang="en-US" dirty="0">
              <a:solidFill>
                <a:prstClr val="black"/>
              </a:solidFill>
            </a:endParaRPr>
          </a:p>
        </p:txBody>
      </p:sp>
    </p:spTree>
    <p:extLst>
      <p:ext uri="{BB962C8B-B14F-4D97-AF65-F5344CB8AC3E}">
        <p14:creationId xmlns:p14="http://schemas.microsoft.com/office/powerpoint/2010/main" val="269041100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200</a:t>
            </a:fld>
            <a:endParaRPr lang="en-US" dirty="0">
              <a:solidFill>
                <a:prstClr val="black"/>
              </a:solidFill>
            </a:endParaRPr>
          </a:p>
        </p:txBody>
      </p:sp>
    </p:spTree>
    <p:extLst>
      <p:ext uri="{BB962C8B-B14F-4D97-AF65-F5344CB8AC3E}">
        <p14:creationId xmlns:p14="http://schemas.microsoft.com/office/powerpoint/2010/main" val="395655230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201</a:t>
            </a:fld>
            <a:endParaRPr lang="en-US" dirty="0">
              <a:solidFill>
                <a:prstClr val="black"/>
              </a:solidFill>
            </a:endParaRPr>
          </a:p>
        </p:txBody>
      </p:sp>
    </p:spTree>
    <p:extLst>
      <p:ext uri="{BB962C8B-B14F-4D97-AF65-F5344CB8AC3E}">
        <p14:creationId xmlns:p14="http://schemas.microsoft.com/office/powerpoint/2010/main" val="395655230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202</a:t>
            </a:fld>
            <a:endParaRPr lang="en-US" dirty="0">
              <a:solidFill>
                <a:prstClr val="black"/>
              </a:solidFill>
            </a:endParaRPr>
          </a:p>
        </p:txBody>
      </p:sp>
    </p:spTree>
    <p:extLst>
      <p:ext uri="{BB962C8B-B14F-4D97-AF65-F5344CB8AC3E}">
        <p14:creationId xmlns:p14="http://schemas.microsoft.com/office/powerpoint/2010/main" val="393897319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203</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204</a:t>
            </a:fld>
            <a:endParaRPr lang="en-US" dirty="0">
              <a:solidFill>
                <a:prstClr val="black"/>
              </a:solidFill>
            </a:endParaRPr>
          </a:p>
        </p:txBody>
      </p:sp>
    </p:spTree>
    <p:extLst>
      <p:ext uri="{BB962C8B-B14F-4D97-AF65-F5344CB8AC3E}">
        <p14:creationId xmlns:p14="http://schemas.microsoft.com/office/powerpoint/2010/main" val="361080044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205</a:t>
            </a:fld>
            <a:endParaRPr lang="en-US" dirty="0">
              <a:solidFill>
                <a:prstClr val="black"/>
              </a:solidFill>
            </a:endParaRPr>
          </a:p>
        </p:txBody>
      </p:sp>
    </p:spTree>
    <p:extLst>
      <p:ext uri="{BB962C8B-B14F-4D97-AF65-F5344CB8AC3E}">
        <p14:creationId xmlns:p14="http://schemas.microsoft.com/office/powerpoint/2010/main" val="1574988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23</a:t>
            </a:fld>
            <a:endParaRPr lang="en-US" dirty="0"/>
          </a:p>
        </p:txBody>
      </p:sp>
    </p:spTree>
    <p:extLst>
      <p:ext uri="{BB962C8B-B14F-4D97-AF65-F5344CB8AC3E}">
        <p14:creationId xmlns:p14="http://schemas.microsoft.com/office/powerpoint/2010/main" val="21612988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1" kern="12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207</a:t>
            </a:fld>
            <a:endParaRPr lang="en-US" dirty="0">
              <a:solidFill>
                <a:prstClr val="black"/>
              </a:solidFill>
            </a:endParaRPr>
          </a:p>
        </p:txBody>
      </p:sp>
    </p:spTree>
    <p:extLst>
      <p:ext uri="{BB962C8B-B14F-4D97-AF65-F5344CB8AC3E}">
        <p14:creationId xmlns:p14="http://schemas.microsoft.com/office/powerpoint/2010/main" val="147860186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208</a:t>
            </a:fld>
            <a:endParaRPr lang="en-US" dirty="0">
              <a:solidFill>
                <a:prstClr val="black"/>
              </a:solidFill>
            </a:endParaRPr>
          </a:p>
        </p:txBody>
      </p:sp>
    </p:spTree>
    <p:extLst>
      <p:ext uri="{BB962C8B-B14F-4D97-AF65-F5344CB8AC3E}">
        <p14:creationId xmlns:p14="http://schemas.microsoft.com/office/powerpoint/2010/main" val="269191210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209</a:t>
            </a:fld>
            <a:endParaRPr lang="en-US" dirty="0">
              <a:solidFill>
                <a:prstClr val="black"/>
              </a:solidFill>
            </a:endParaRPr>
          </a:p>
        </p:txBody>
      </p:sp>
    </p:spTree>
    <p:extLst>
      <p:ext uri="{BB962C8B-B14F-4D97-AF65-F5344CB8AC3E}">
        <p14:creationId xmlns:p14="http://schemas.microsoft.com/office/powerpoint/2010/main" val="277627806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F96C5E0B-EB02-4B74-83D8-B59EDC9F2FBC}" type="slidenum">
              <a:rPr lang="en-US" smtClean="0">
                <a:solidFill>
                  <a:srgbClr val="000000"/>
                </a:solidFill>
              </a:rPr>
              <a:pPr eaLnBrk="1" hangingPunct="1">
                <a:defRPr/>
              </a:pPr>
              <a:t>210</a:t>
            </a:fld>
            <a:endParaRPr lang="en-US" dirty="0" smtClean="0">
              <a:solidFill>
                <a:srgbClr val="000000"/>
              </a:solidFill>
            </a:endParaRPr>
          </a:p>
        </p:txBody>
      </p:sp>
      <p:sp>
        <p:nvSpPr>
          <p:cNvPr id="495619" name="Rectangle 2"/>
          <p:cNvSpPr>
            <a:spLocks noGrp="1" noRot="1" noChangeAspect="1" noChangeArrowheads="1" noTextEdit="1"/>
          </p:cNvSpPr>
          <p:nvPr>
            <p:ph type="sldImg"/>
          </p:nvPr>
        </p:nvSpPr>
        <p:spPr>
          <a:xfrm>
            <a:off x="1181100" y="696913"/>
            <a:ext cx="4648200" cy="3486150"/>
          </a:xfrm>
          <a:ln/>
        </p:spPr>
      </p:sp>
      <p:sp>
        <p:nvSpPr>
          <p:cNvPr id="495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72564600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Rot="1" noChangeAspect="1" noChangeArrowheads="1" noTextEdit="1"/>
          </p:cNvSpPr>
          <p:nvPr>
            <p:ph type="sldImg"/>
          </p:nvPr>
        </p:nvSpPr>
        <p:spPr>
          <a:xfrm>
            <a:off x="1181100" y="696913"/>
            <a:ext cx="4648200" cy="3486150"/>
          </a:xfrm>
          <a:ln/>
        </p:spPr>
      </p:sp>
      <p:sp>
        <p:nvSpPr>
          <p:cNvPr id="540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eaLnBrk="1" hangingPunct="1"/>
            <a:endParaRPr lang="en-US" dirty="0" smtClean="0"/>
          </a:p>
        </p:txBody>
      </p:sp>
    </p:spTree>
    <p:extLst>
      <p:ext uri="{BB962C8B-B14F-4D97-AF65-F5344CB8AC3E}">
        <p14:creationId xmlns:p14="http://schemas.microsoft.com/office/powerpoint/2010/main" val="134260105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215</a:t>
            </a:fld>
            <a:endParaRPr lang="en-US" dirty="0">
              <a:solidFill>
                <a:prstClr val="black"/>
              </a:solidFill>
            </a:endParaRPr>
          </a:p>
        </p:txBody>
      </p:sp>
    </p:spTree>
    <p:extLst>
      <p:ext uri="{BB962C8B-B14F-4D97-AF65-F5344CB8AC3E}">
        <p14:creationId xmlns:p14="http://schemas.microsoft.com/office/powerpoint/2010/main" val="151552193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216</a:t>
            </a:fld>
            <a:endParaRPr lang="en-US" dirty="0">
              <a:solidFill>
                <a:prstClr val="black"/>
              </a:solidFill>
            </a:endParaRPr>
          </a:p>
        </p:txBody>
      </p:sp>
    </p:spTree>
    <p:extLst>
      <p:ext uri="{BB962C8B-B14F-4D97-AF65-F5344CB8AC3E}">
        <p14:creationId xmlns:p14="http://schemas.microsoft.com/office/powerpoint/2010/main" val="175139121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F96C5E0B-EB02-4B74-83D8-B59EDC9F2FBC}" type="slidenum">
              <a:rPr lang="en-US" smtClean="0">
                <a:solidFill>
                  <a:srgbClr val="000000"/>
                </a:solidFill>
              </a:rPr>
              <a:pPr eaLnBrk="1" hangingPunct="1">
                <a:defRPr/>
              </a:pPr>
              <a:t>217</a:t>
            </a:fld>
            <a:endParaRPr lang="en-US" dirty="0" smtClean="0">
              <a:solidFill>
                <a:srgbClr val="000000"/>
              </a:solidFill>
            </a:endParaRPr>
          </a:p>
        </p:txBody>
      </p:sp>
      <p:sp>
        <p:nvSpPr>
          <p:cNvPr id="495619" name="Rectangle 2"/>
          <p:cNvSpPr>
            <a:spLocks noGrp="1" noRot="1" noChangeAspect="1" noChangeArrowheads="1" noTextEdit="1"/>
          </p:cNvSpPr>
          <p:nvPr>
            <p:ph type="sldImg"/>
          </p:nvPr>
        </p:nvSpPr>
        <p:spPr>
          <a:xfrm>
            <a:off x="1181100" y="696913"/>
            <a:ext cx="4648200" cy="3486150"/>
          </a:xfrm>
          <a:ln/>
        </p:spPr>
      </p:sp>
      <p:sp>
        <p:nvSpPr>
          <p:cNvPr id="495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09211357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Rot="1" noChangeAspect="1" noChangeArrowheads="1" noTextEdit="1"/>
          </p:cNvSpPr>
          <p:nvPr>
            <p:ph type="sldImg"/>
          </p:nvPr>
        </p:nvSpPr>
        <p:spPr>
          <a:xfrm>
            <a:off x="1181100" y="696913"/>
            <a:ext cx="4648200" cy="3486150"/>
          </a:xfrm>
          <a:ln/>
        </p:spPr>
      </p:sp>
      <p:sp>
        <p:nvSpPr>
          <p:cNvPr id="540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eaLnBrk="1" hangingPunct="1"/>
            <a:endParaRPr lang="en-US" dirty="0" smtClean="0"/>
          </a:p>
        </p:txBody>
      </p:sp>
    </p:spTree>
    <p:extLst>
      <p:ext uri="{BB962C8B-B14F-4D97-AF65-F5344CB8AC3E}">
        <p14:creationId xmlns:p14="http://schemas.microsoft.com/office/powerpoint/2010/main" val="394327741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219</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Rot="1" noChangeAspect="1" noChangeArrowheads="1" noTextEdit="1"/>
          </p:cNvSpPr>
          <p:nvPr>
            <p:ph type="sldImg"/>
          </p:nvPr>
        </p:nvSpPr>
        <p:spPr>
          <a:xfrm>
            <a:off x="1181100" y="696913"/>
            <a:ext cx="4648200" cy="3486150"/>
          </a:xfrm>
          <a:ln/>
        </p:spPr>
      </p:sp>
      <p:sp>
        <p:nvSpPr>
          <p:cNvPr id="494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eaLnBrk="1" hangingPunct="1"/>
            <a:endParaRPr lang="en-US" dirty="0" smtClean="0"/>
          </a:p>
        </p:txBody>
      </p:sp>
    </p:spTree>
    <p:extLst>
      <p:ext uri="{BB962C8B-B14F-4D97-AF65-F5344CB8AC3E}">
        <p14:creationId xmlns:p14="http://schemas.microsoft.com/office/powerpoint/2010/main" val="141951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F96C5E0B-EB02-4B74-83D8-B59EDC9F2FBC}" type="slidenum">
              <a:rPr lang="en-US" smtClean="0">
                <a:solidFill>
                  <a:srgbClr val="000000"/>
                </a:solidFill>
              </a:rPr>
              <a:pPr eaLnBrk="1" hangingPunct="1">
                <a:defRPr/>
              </a:pPr>
              <a:t>28</a:t>
            </a:fld>
            <a:endParaRPr lang="en-US" dirty="0" smtClean="0">
              <a:solidFill>
                <a:srgbClr val="000000"/>
              </a:solidFill>
            </a:endParaRPr>
          </a:p>
        </p:txBody>
      </p:sp>
      <p:sp>
        <p:nvSpPr>
          <p:cNvPr id="495619" name="Rectangle 2"/>
          <p:cNvSpPr>
            <a:spLocks noGrp="1" noRot="1" noChangeAspect="1" noChangeArrowheads="1" noTextEdit="1"/>
          </p:cNvSpPr>
          <p:nvPr>
            <p:ph type="sldImg"/>
          </p:nvPr>
        </p:nvSpPr>
        <p:spPr>
          <a:xfrm>
            <a:off x="1181100" y="696913"/>
            <a:ext cx="4648200" cy="3486150"/>
          </a:xfrm>
          <a:ln/>
        </p:spPr>
      </p:sp>
      <p:sp>
        <p:nvSpPr>
          <p:cNvPr id="495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31301381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220</a:t>
            </a:fld>
            <a:endParaRPr lang="en-US" dirty="0">
              <a:solidFill>
                <a:prstClr val="black"/>
              </a:solidFill>
            </a:endParaRPr>
          </a:p>
        </p:txBody>
      </p:sp>
    </p:spTree>
    <p:extLst>
      <p:ext uri="{BB962C8B-B14F-4D97-AF65-F5344CB8AC3E}">
        <p14:creationId xmlns:p14="http://schemas.microsoft.com/office/powerpoint/2010/main" val="347977460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t>
            </a:r>
            <a:r>
              <a:rPr lang="en-US" sz="1200" kern="1200" dirty="0" smtClean="0">
                <a:solidFill>
                  <a:schemeClr val="tx1"/>
                </a:solidFill>
                <a:effectLst/>
                <a:latin typeface="Arial" charset="0"/>
                <a:ea typeface="+mn-ea"/>
                <a:cs typeface="+mn-cs"/>
              </a:rPr>
              <a:t>CGI and the BAAR PMO are currently discussing potential changes to the views for the BC1048: Outstanding Chargebacks Report. These changes will not be implemented for BAAR Phase</a:t>
            </a:r>
            <a:r>
              <a:rPr lang="en-US" sz="1200" kern="1200" baseline="0" dirty="0" smtClean="0">
                <a:solidFill>
                  <a:schemeClr val="tx1"/>
                </a:solidFill>
                <a:effectLst/>
                <a:latin typeface="Arial" charset="0"/>
                <a:ea typeface="+mn-ea"/>
                <a:cs typeface="+mn-cs"/>
              </a:rPr>
              <a:t> 3. BAAR Phase 3 will go live with the 6 views noted above in CSV format only.</a:t>
            </a: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221</a:t>
            </a:fld>
            <a:endParaRPr lang="en-US" dirty="0"/>
          </a:p>
        </p:txBody>
      </p:sp>
    </p:spTree>
    <p:extLst>
      <p:ext uri="{BB962C8B-B14F-4D97-AF65-F5344CB8AC3E}">
        <p14:creationId xmlns:p14="http://schemas.microsoft.com/office/powerpoint/2010/main" val="219547549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223</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224</a:t>
            </a:fld>
            <a:endParaRPr lang="en-US" dirty="0">
              <a:solidFill>
                <a:prstClr val="black"/>
              </a:solidFill>
            </a:endParaRPr>
          </a:p>
        </p:txBody>
      </p:sp>
    </p:spTree>
    <p:extLst>
      <p:ext uri="{BB962C8B-B14F-4D97-AF65-F5344CB8AC3E}">
        <p14:creationId xmlns:p14="http://schemas.microsoft.com/office/powerpoint/2010/main" val="191814700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225</a:t>
            </a:fld>
            <a:endParaRPr lang="en-US" dirty="0"/>
          </a:p>
        </p:txBody>
      </p:sp>
    </p:spTree>
    <p:extLst>
      <p:ext uri="{BB962C8B-B14F-4D97-AF65-F5344CB8AC3E}">
        <p14:creationId xmlns:p14="http://schemas.microsoft.com/office/powerpoint/2010/main" val="46470597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charset="0"/>
              </a:rPr>
              <a:t>GSA is still working out the schedule for how often to run reports during UAT but scheduled reports will automatically be generated through Tivoli once or twice a week as determined necessary.  The tentative plan is to run the reports every Tues and Thursday based on which grouping the report was assigned. They will be posted to the Pegasys Reports Portal under the Current Monthly reports directory where testers can retrieve them.  On-demand reports can be run at any time by the tester but will only be accurate with data as of the prior business day.</a:t>
            </a: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226</a:t>
            </a:fld>
            <a:endParaRPr lang="en-US" dirty="0">
              <a:solidFill>
                <a:prstClr val="black"/>
              </a:solidFill>
            </a:endParaRPr>
          </a:p>
        </p:txBody>
      </p:sp>
    </p:spTree>
    <p:extLst>
      <p:ext uri="{BB962C8B-B14F-4D97-AF65-F5344CB8AC3E}">
        <p14:creationId xmlns:p14="http://schemas.microsoft.com/office/powerpoint/2010/main" val="181910842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227</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Slide Image Placeholder 1"/>
          <p:cNvSpPr>
            <a:spLocks noGrp="1" noRot="1" noChangeAspect="1" noTextEdit="1"/>
          </p:cNvSpPr>
          <p:nvPr>
            <p:ph type="sldImg"/>
          </p:nvPr>
        </p:nvSpPr>
        <p:spPr>
          <a:ln/>
        </p:spPr>
      </p:sp>
      <p:sp>
        <p:nvSpPr>
          <p:cNvPr id="861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81203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2348D38E-12BB-423B-9A38-3E786F90C132}" type="slidenum">
              <a:rPr lang="en-US" smtClean="0"/>
              <a:pPr eaLnBrk="1" hangingPunct="1">
                <a:defRPr/>
              </a:pPr>
              <a:t>234</a:t>
            </a:fld>
            <a:endParaRPr lang="en-US" dirty="0" smtClean="0"/>
          </a:p>
        </p:txBody>
      </p:sp>
    </p:spTree>
    <p:extLst>
      <p:ext uri="{BB962C8B-B14F-4D97-AF65-F5344CB8AC3E}">
        <p14:creationId xmlns:p14="http://schemas.microsoft.com/office/powerpoint/2010/main" val="2606259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Rot="1" noChangeAspect="1" noChangeArrowheads="1" noTextEdit="1"/>
          </p:cNvSpPr>
          <p:nvPr>
            <p:ph type="sldImg"/>
          </p:nvPr>
        </p:nvSpPr>
        <p:spPr>
          <a:xfrm>
            <a:off x="1181100" y="696913"/>
            <a:ext cx="4648200" cy="3486150"/>
          </a:xfrm>
          <a:ln/>
        </p:spPr>
      </p:sp>
      <p:sp>
        <p:nvSpPr>
          <p:cNvPr id="540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eaLnBrk="1" hangingPunct="1"/>
            <a:endParaRPr lang="en-US" dirty="0" smtClean="0"/>
          </a:p>
        </p:txBody>
      </p:sp>
    </p:spTree>
    <p:extLst>
      <p:ext uri="{BB962C8B-B14F-4D97-AF65-F5344CB8AC3E}">
        <p14:creationId xmlns:p14="http://schemas.microsoft.com/office/powerpoint/2010/main" val="3109800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30</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p:cNvSpPr>
            <a:spLocks noGrp="1" noRot="1" noChangeAspect="1" noTextEdit="1"/>
          </p:cNvSpPr>
          <p:nvPr>
            <p:ph type="sldImg"/>
          </p:nvPr>
        </p:nvSpPr>
        <p:spPr>
          <a:ln/>
        </p:spPr>
      </p:sp>
      <p:sp>
        <p:nvSpPr>
          <p:cNvPr id="3870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87076" name="Slide Number Placeholder 3"/>
          <p:cNvSpPr>
            <a:spLocks noGrp="1"/>
          </p:cNvSpPr>
          <p:nvPr>
            <p:ph type="sldNum" sz="quarter" idx="5"/>
          </p:nvPr>
        </p:nvSpPr>
        <p:spPr>
          <a:noFill/>
        </p:spPr>
        <p:txBody>
          <a:bodyPr/>
          <a:lstStyle/>
          <a:p>
            <a:fld id="{526FD542-B0AC-4666-95C3-0F8D4E5CBC97}" type="slidenum">
              <a:rPr lang="en-US" smtClean="0">
                <a:solidFill>
                  <a:prstClr val="black"/>
                </a:solidFill>
                <a:latin typeface="Arial" pitchFamily="34" charset="0"/>
              </a:rPr>
              <a:pPr/>
              <a:t>31</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460007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32</a:t>
            </a:fld>
            <a:endParaRPr lang="en-US" dirty="0">
              <a:solidFill>
                <a:prstClr val="black"/>
              </a:solidFill>
            </a:endParaRPr>
          </a:p>
        </p:txBody>
      </p:sp>
    </p:spTree>
    <p:extLst>
      <p:ext uri="{BB962C8B-B14F-4D97-AF65-F5344CB8AC3E}">
        <p14:creationId xmlns:p14="http://schemas.microsoft.com/office/powerpoint/2010/main" val="348838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33</a:t>
            </a:fld>
            <a:endParaRPr lang="en-US" dirty="0">
              <a:solidFill>
                <a:prstClr val="black"/>
              </a:solidFill>
            </a:endParaRPr>
          </a:p>
        </p:txBody>
      </p:sp>
    </p:spTree>
    <p:extLst>
      <p:ext uri="{BB962C8B-B14F-4D97-AF65-F5344CB8AC3E}">
        <p14:creationId xmlns:p14="http://schemas.microsoft.com/office/powerpoint/2010/main" val="1710010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34</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dirty="0">
              <a:effectLst/>
            </a:endParaRPr>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35</a:t>
            </a:fld>
            <a:endParaRPr lang="en-US" dirty="0">
              <a:solidFill>
                <a:prstClr val="black"/>
              </a:solidFill>
            </a:endParaRPr>
          </a:p>
        </p:txBody>
      </p:sp>
    </p:spTree>
    <p:extLst>
      <p:ext uri="{BB962C8B-B14F-4D97-AF65-F5344CB8AC3E}">
        <p14:creationId xmlns:p14="http://schemas.microsoft.com/office/powerpoint/2010/main" val="3198008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p:cNvSpPr>
            <a:spLocks noGrp="1" noRot="1" noChangeAspect="1" noTextEdit="1"/>
          </p:cNvSpPr>
          <p:nvPr>
            <p:ph type="sldImg"/>
          </p:nvPr>
        </p:nvSpPr>
        <p:spPr>
          <a:ln/>
        </p:spPr>
      </p:sp>
      <p:sp>
        <p:nvSpPr>
          <p:cNvPr id="37683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76836" name="Slide Number Placeholder 3"/>
          <p:cNvSpPr>
            <a:spLocks noGrp="1"/>
          </p:cNvSpPr>
          <p:nvPr>
            <p:ph type="sldNum" sz="quarter" idx="5"/>
          </p:nvPr>
        </p:nvSpPr>
        <p:spPr>
          <a:noFill/>
        </p:spPr>
        <p:txBody>
          <a:bodyPr/>
          <a:lstStyle/>
          <a:p>
            <a:fld id="{BAF5E439-E706-4715-B0D1-025E31435EBC}" type="slidenum">
              <a:rPr lang="en-US" smtClean="0">
                <a:solidFill>
                  <a:prstClr val="black"/>
                </a:solidFill>
                <a:latin typeface="Arial" pitchFamily="34" charset="0"/>
              </a:rPr>
              <a:pPr/>
              <a:t>36</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3458976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p:cNvSpPr>
            <a:spLocks noGrp="1" noRot="1" noChangeAspect="1" noTextEdit="1"/>
          </p:cNvSpPr>
          <p:nvPr>
            <p:ph type="sldImg"/>
          </p:nvPr>
        </p:nvSpPr>
        <p:spPr>
          <a:ln/>
        </p:spPr>
      </p:sp>
      <p:sp>
        <p:nvSpPr>
          <p:cNvPr id="37683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76836" name="Slide Number Placeholder 3"/>
          <p:cNvSpPr>
            <a:spLocks noGrp="1"/>
          </p:cNvSpPr>
          <p:nvPr>
            <p:ph type="sldNum" sz="quarter" idx="5"/>
          </p:nvPr>
        </p:nvSpPr>
        <p:spPr>
          <a:noFill/>
        </p:spPr>
        <p:txBody>
          <a:bodyPr/>
          <a:lstStyle/>
          <a:p>
            <a:fld id="{BAF5E439-E706-4715-B0D1-025E31435EBC}" type="slidenum">
              <a:rPr lang="en-US" smtClean="0">
                <a:solidFill>
                  <a:prstClr val="black"/>
                </a:solidFill>
                <a:latin typeface="Arial" pitchFamily="34" charset="0"/>
              </a:rPr>
              <a:pPr/>
              <a:t>37</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95862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F96C5E0B-EB02-4B74-83D8-B59EDC9F2FBC}" type="slidenum">
              <a:rPr lang="en-US" smtClean="0">
                <a:solidFill>
                  <a:srgbClr val="000000"/>
                </a:solidFill>
              </a:rPr>
              <a:pPr eaLnBrk="1" hangingPunct="1">
                <a:defRPr/>
              </a:pPr>
              <a:t>3</a:t>
            </a:fld>
            <a:endParaRPr lang="en-US" dirty="0" smtClean="0">
              <a:solidFill>
                <a:srgbClr val="000000"/>
              </a:solidFill>
            </a:endParaRPr>
          </a:p>
        </p:txBody>
      </p:sp>
      <p:sp>
        <p:nvSpPr>
          <p:cNvPr id="495619" name="Rectangle 2"/>
          <p:cNvSpPr>
            <a:spLocks noGrp="1" noRot="1" noChangeAspect="1" noChangeArrowheads="1" noTextEdit="1"/>
          </p:cNvSpPr>
          <p:nvPr>
            <p:ph type="sldImg"/>
          </p:nvPr>
        </p:nvSpPr>
        <p:spPr>
          <a:xfrm>
            <a:off x="1181100" y="696913"/>
            <a:ext cx="4648200" cy="3486150"/>
          </a:xfrm>
          <a:ln/>
        </p:spPr>
      </p:sp>
      <p:sp>
        <p:nvSpPr>
          <p:cNvPr id="495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324669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p:cNvSpPr>
            <a:spLocks noGrp="1" noRot="1" noChangeAspect="1" noTextEdit="1"/>
          </p:cNvSpPr>
          <p:nvPr>
            <p:ph type="sldImg"/>
          </p:nvPr>
        </p:nvSpPr>
        <p:spPr>
          <a:ln/>
        </p:spPr>
      </p:sp>
      <p:sp>
        <p:nvSpPr>
          <p:cNvPr id="37683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76836" name="Slide Number Placeholder 3"/>
          <p:cNvSpPr>
            <a:spLocks noGrp="1"/>
          </p:cNvSpPr>
          <p:nvPr>
            <p:ph type="sldNum" sz="quarter" idx="5"/>
          </p:nvPr>
        </p:nvSpPr>
        <p:spPr>
          <a:noFill/>
        </p:spPr>
        <p:txBody>
          <a:bodyPr/>
          <a:lstStyle/>
          <a:p>
            <a:fld id="{BAF5E439-E706-4715-B0D1-025E31435EBC}" type="slidenum">
              <a:rPr lang="en-US" smtClean="0">
                <a:solidFill>
                  <a:prstClr val="black"/>
                </a:solidFill>
                <a:latin typeface="Arial" pitchFamily="34" charset="0"/>
              </a:rPr>
              <a:pPr/>
              <a:t>38</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890930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Slide Image Placeholder 1"/>
          <p:cNvSpPr>
            <a:spLocks noGrp="1" noRot="1" noChangeAspect="1" noTextEdit="1"/>
          </p:cNvSpPr>
          <p:nvPr>
            <p:ph type="sldImg"/>
          </p:nvPr>
        </p:nvSpPr>
        <p:spPr>
          <a:ln/>
        </p:spPr>
      </p:sp>
      <p:sp>
        <p:nvSpPr>
          <p:cNvPr id="522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dirty="0" smtClean="0"/>
              <a:t/>
            </a:r>
            <a:br>
              <a:rPr lang="en-US" dirty="0" smtClean="0"/>
            </a:br>
            <a:endParaRPr lang="en-US" dirty="0" smtClean="0"/>
          </a:p>
        </p:txBody>
      </p:sp>
      <p:sp>
        <p:nvSpPr>
          <p:cNvPr id="51814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01128A90-6D48-464E-BF8F-B7492C171366}" type="slidenum">
              <a:rPr lang="en-US" smtClean="0">
                <a:solidFill>
                  <a:srgbClr val="000000"/>
                </a:solidFill>
              </a:rPr>
              <a:pPr eaLnBrk="1" hangingPunct="1">
                <a:defRPr/>
              </a:pPr>
              <a:t>39</a:t>
            </a:fld>
            <a:endParaRPr lang="en-US" dirty="0" smtClean="0">
              <a:solidFill>
                <a:srgbClr val="000000"/>
              </a:solidFill>
            </a:endParaRPr>
          </a:p>
        </p:txBody>
      </p:sp>
    </p:spTree>
    <p:extLst>
      <p:ext uri="{BB962C8B-B14F-4D97-AF65-F5344CB8AC3E}">
        <p14:creationId xmlns:p14="http://schemas.microsoft.com/office/powerpoint/2010/main" val="3331948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Slide Image Placeholder 1"/>
          <p:cNvSpPr>
            <a:spLocks noGrp="1" noRot="1" noChangeAspect="1" noTextEdit="1"/>
          </p:cNvSpPr>
          <p:nvPr>
            <p:ph type="sldImg"/>
          </p:nvPr>
        </p:nvSpPr>
        <p:spPr>
          <a:ln/>
        </p:spPr>
      </p:sp>
      <p:sp>
        <p:nvSpPr>
          <p:cNvPr id="522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dirty="0" smtClean="0"/>
              <a:t/>
            </a:r>
            <a:br>
              <a:rPr lang="en-US" dirty="0" smtClean="0"/>
            </a:br>
            <a:endParaRPr lang="en-US" dirty="0" smtClean="0"/>
          </a:p>
        </p:txBody>
      </p:sp>
      <p:sp>
        <p:nvSpPr>
          <p:cNvPr id="51814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01128A90-6D48-464E-BF8F-B7492C171366}" type="slidenum">
              <a:rPr lang="en-US" smtClean="0">
                <a:solidFill>
                  <a:srgbClr val="000000"/>
                </a:solidFill>
              </a:rPr>
              <a:pPr eaLnBrk="1" hangingPunct="1">
                <a:defRPr/>
              </a:pPr>
              <a:t>40</a:t>
            </a:fld>
            <a:endParaRPr lang="en-US" dirty="0" smtClean="0">
              <a:solidFill>
                <a:srgbClr val="000000"/>
              </a:solidFill>
            </a:endParaRPr>
          </a:p>
        </p:txBody>
      </p:sp>
    </p:spTree>
    <p:extLst>
      <p:ext uri="{BB962C8B-B14F-4D97-AF65-F5344CB8AC3E}">
        <p14:creationId xmlns:p14="http://schemas.microsoft.com/office/powerpoint/2010/main" val="2461514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Slide Image Placeholder 1"/>
          <p:cNvSpPr>
            <a:spLocks noGrp="1" noRot="1" noChangeAspect="1" noTextEdit="1"/>
          </p:cNvSpPr>
          <p:nvPr>
            <p:ph type="sldImg"/>
          </p:nvPr>
        </p:nvSpPr>
        <p:spPr>
          <a:ln/>
        </p:spPr>
      </p:sp>
      <p:sp>
        <p:nvSpPr>
          <p:cNvPr id="522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dirty="0" smtClean="0"/>
              <a:t/>
            </a:r>
            <a:br>
              <a:rPr lang="en-US" dirty="0" smtClean="0"/>
            </a:br>
            <a:endParaRPr lang="en-US" dirty="0" smtClean="0"/>
          </a:p>
        </p:txBody>
      </p:sp>
      <p:sp>
        <p:nvSpPr>
          <p:cNvPr id="51814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01128A90-6D48-464E-BF8F-B7492C171366}" type="slidenum">
              <a:rPr lang="en-US" smtClean="0">
                <a:solidFill>
                  <a:srgbClr val="000000"/>
                </a:solidFill>
              </a:rPr>
              <a:pPr eaLnBrk="1" hangingPunct="1">
                <a:defRPr/>
              </a:pPr>
              <a:t>41</a:t>
            </a:fld>
            <a:endParaRPr lang="en-US" dirty="0" smtClean="0">
              <a:solidFill>
                <a:srgbClr val="000000"/>
              </a:solidFill>
            </a:endParaRPr>
          </a:p>
        </p:txBody>
      </p:sp>
    </p:spTree>
    <p:extLst>
      <p:ext uri="{BB962C8B-B14F-4D97-AF65-F5344CB8AC3E}">
        <p14:creationId xmlns:p14="http://schemas.microsoft.com/office/powerpoint/2010/main" val="3411694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Slide Image Placeholder 1"/>
          <p:cNvSpPr>
            <a:spLocks noGrp="1" noRot="1" noChangeAspect="1" noTextEdit="1"/>
          </p:cNvSpPr>
          <p:nvPr>
            <p:ph type="sldImg"/>
          </p:nvPr>
        </p:nvSpPr>
        <p:spPr>
          <a:ln/>
        </p:spPr>
      </p:sp>
      <p:sp>
        <p:nvSpPr>
          <p:cNvPr id="522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dirty="0" smtClean="0"/>
              <a:t/>
            </a:r>
            <a:br>
              <a:rPr lang="en-US" dirty="0" smtClean="0"/>
            </a:br>
            <a:endParaRPr lang="en-US" dirty="0" smtClean="0"/>
          </a:p>
        </p:txBody>
      </p:sp>
      <p:sp>
        <p:nvSpPr>
          <p:cNvPr id="51814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charset="0"/>
              </a:defRPr>
            </a:lvl1pPr>
            <a:lvl2pPr marL="742950" indent="-285750" defTabSz="931863" eaLnBrk="0" hangingPunct="0">
              <a:defRPr>
                <a:solidFill>
                  <a:schemeClr val="tx1"/>
                </a:solidFill>
                <a:latin typeface="Arial" charset="0"/>
              </a:defRPr>
            </a:lvl2pPr>
            <a:lvl3pPr marL="1143000" indent="-228600" defTabSz="931863" eaLnBrk="0" hangingPunct="0">
              <a:defRPr>
                <a:solidFill>
                  <a:schemeClr val="tx1"/>
                </a:solidFill>
                <a:latin typeface="Arial" charset="0"/>
              </a:defRPr>
            </a:lvl3pPr>
            <a:lvl4pPr marL="1600200" indent="-228600" defTabSz="931863" eaLnBrk="0" hangingPunct="0">
              <a:defRPr>
                <a:solidFill>
                  <a:schemeClr val="tx1"/>
                </a:solidFill>
                <a:latin typeface="Arial" charset="0"/>
              </a:defRPr>
            </a:lvl4pPr>
            <a:lvl5pPr marL="2057400" indent="-228600" defTabSz="931863" eaLnBrk="0" hangingPunct="0">
              <a:defRPr>
                <a:solidFill>
                  <a:schemeClr val="tx1"/>
                </a:solidFill>
                <a:latin typeface="Arial" charset="0"/>
              </a:defRPr>
            </a:lvl5pPr>
            <a:lvl6pPr marL="2514600" indent="-228600" defTabSz="931863" eaLnBrk="0" fontAlgn="base" hangingPunct="0">
              <a:spcBef>
                <a:spcPct val="0"/>
              </a:spcBef>
              <a:spcAft>
                <a:spcPct val="0"/>
              </a:spcAft>
              <a:defRPr>
                <a:solidFill>
                  <a:schemeClr val="tx1"/>
                </a:solidFill>
                <a:latin typeface="Arial" charset="0"/>
              </a:defRPr>
            </a:lvl6pPr>
            <a:lvl7pPr marL="2971800" indent="-228600" defTabSz="931863" eaLnBrk="0" fontAlgn="base" hangingPunct="0">
              <a:spcBef>
                <a:spcPct val="0"/>
              </a:spcBef>
              <a:spcAft>
                <a:spcPct val="0"/>
              </a:spcAft>
              <a:defRPr>
                <a:solidFill>
                  <a:schemeClr val="tx1"/>
                </a:solidFill>
                <a:latin typeface="Arial" charset="0"/>
              </a:defRPr>
            </a:lvl7pPr>
            <a:lvl8pPr marL="3429000" indent="-228600" defTabSz="931863" eaLnBrk="0" fontAlgn="base" hangingPunct="0">
              <a:spcBef>
                <a:spcPct val="0"/>
              </a:spcBef>
              <a:spcAft>
                <a:spcPct val="0"/>
              </a:spcAft>
              <a:defRPr>
                <a:solidFill>
                  <a:schemeClr val="tx1"/>
                </a:solidFill>
                <a:latin typeface="Arial" charset="0"/>
              </a:defRPr>
            </a:lvl8pPr>
            <a:lvl9pPr marL="3886200" indent="-228600" defTabSz="931863" eaLnBrk="0" fontAlgn="base" hangingPunct="0">
              <a:spcBef>
                <a:spcPct val="0"/>
              </a:spcBef>
              <a:spcAft>
                <a:spcPct val="0"/>
              </a:spcAft>
              <a:defRPr>
                <a:solidFill>
                  <a:schemeClr val="tx1"/>
                </a:solidFill>
                <a:latin typeface="Arial" charset="0"/>
              </a:defRPr>
            </a:lvl9pPr>
          </a:lstStyle>
          <a:p>
            <a:pPr eaLnBrk="1" hangingPunct="1">
              <a:defRPr/>
            </a:pPr>
            <a:fld id="{01128A90-6D48-464E-BF8F-B7492C171366}" type="slidenum">
              <a:rPr lang="en-US" smtClean="0">
                <a:solidFill>
                  <a:srgbClr val="000000"/>
                </a:solidFill>
              </a:rPr>
              <a:pPr eaLnBrk="1" hangingPunct="1">
                <a:defRPr/>
              </a:pPr>
              <a:t>42</a:t>
            </a:fld>
            <a:endParaRPr lang="en-US" dirty="0" smtClean="0">
              <a:solidFill>
                <a:srgbClr val="000000"/>
              </a:solidFill>
            </a:endParaRPr>
          </a:p>
        </p:txBody>
      </p:sp>
    </p:spTree>
    <p:extLst>
      <p:ext uri="{BB962C8B-B14F-4D97-AF65-F5344CB8AC3E}">
        <p14:creationId xmlns:p14="http://schemas.microsoft.com/office/powerpoint/2010/main" val="1354522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43</a:t>
            </a:fld>
            <a:endParaRPr lang="en-US" dirty="0">
              <a:solidFill>
                <a:prstClr val="black"/>
              </a:solidFill>
            </a:endParaRPr>
          </a:p>
        </p:txBody>
      </p:sp>
    </p:spTree>
    <p:extLst>
      <p:ext uri="{BB962C8B-B14F-4D97-AF65-F5344CB8AC3E}">
        <p14:creationId xmlns:p14="http://schemas.microsoft.com/office/powerpoint/2010/main" val="911576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p:cNvSpPr>
            <a:spLocks noGrp="1" noRot="1" noChangeAspect="1" noTextEdit="1"/>
          </p:cNvSpPr>
          <p:nvPr>
            <p:ph type="sldImg"/>
          </p:nvPr>
        </p:nvSpPr>
        <p:spPr>
          <a:ln/>
        </p:spPr>
      </p:sp>
      <p:sp>
        <p:nvSpPr>
          <p:cNvPr id="3870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87076" name="Slide Number Placeholder 3"/>
          <p:cNvSpPr>
            <a:spLocks noGrp="1"/>
          </p:cNvSpPr>
          <p:nvPr>
            <p:ph type="sldNum" sz="quarter" idx="5"/>
          </p:nvPr>
        </p:nvSpPr>
        <p:spPr>
          <a:noFill/>
        </p:spPr>
        <p:txBody>
          <a:bodyPr/>
          <a:lstStyle/>
          <a:p>
            <a:fld id="{526FD542-B0AC-4666-95C3-0F8D4E5CBC97}" type="slidenum">
              <a:rPr lang="en-US" smtClean="0">
                <a:solidFill>
                  <a:prstClr val="black"/>
                </a:solidFill>
                <a:latin typeface="Arial" pitchFamily="34" charset="0"/>
              </a:rPr>
              <a:pPr/>
              <a:t>45</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2037431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p:cNvSpPr>
            <a:spLocks noGrp="1" noRot="1" noChangeAspect="1" noTextEdit="1"/>
          </p:cNvSpPr>
          <p:nvPr>
            <p:ph type="sldImg"/>
          </p:nvPr>
        </p:nvSpPr>
        <p:spPr>
          <a:ln/>
        </p:spPr>
      </p:sp>
      <p:sp>
        <p:nvSpPr>
          <p:cNvPr id="3870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87076" name="Slide Number Placeholder 3"/>
          <p:cNvSpPr>
            <a:spLocks noGrp="1"/>
          </p:cNvSpPr>
          <p:nvPr>
            <p:ph type="sldNum" sz="quarter" idx="5"/>
          </p:nvPr>
        </p:nvSpPr>
        <p:spPr>
          <a:noFill/>
        </p:spPr>
        <p:txBody>
          <a:bodyPr/>
          <a:lstStyle/>
          <a:p>
            <a:fld id="{526FD542-B0AC-4666-95C3-0F8D4E5CBC97}" type="slidenum">
              <a:rPr lang="en-US" smtClean="0">
                <a:solidFill>
                  <a:prstClr val="black"/>
                </a:solidFill>
                <a:latin typeface="Arial" pitchFamily="34" charset="0"/>
              </a:rPr>
              <a:pPr/>
              <a:t>46</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3040361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p:cNvSpPr>
            <a:spLocks noGrp="1" noRot="1" noChangeAspect="1" noTextEdit="1"/>
          </p:cNvSpPr>
          <p:nvPr>
            <p:ph type="sldImg"/>
          </p:nvPr>
        </p:nvSpPr>
        <p:spPr>
          <a:ln/>
        </p:spPr>
      </p:sp>
      <p:sp>
        <p:nvSpPr>
          <p:cNvPr id="3870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87076" name="Slide Number Placeholder 3"/>
          <p:cNvSpPr>
            <a:spLocks noGrp="1"/>
          </p:cNvSpPr>
          <p:nvPr>
            <p:ph type="sldNum" sz="quarter" idx="5"/>
          </p:nvPr>
        </p:nvSpPr>
        <p:spPr>
          <a:noFill/>
        </p:spPr>
        <p:txBody>
          <a:bodyPr/>
          <a:lstStyle/>
          <a:p>
            <a:fld id="{526FD542-B0AC-4666-95C3-0F8D4E5CBC97}" type="slidenum">
              <a:rPr lang="en-US" smtClean="0">
                <a:solidFill>
                  <a:prstClr val="black"/>
                </a:solidFill>
                <a:latin typeface="Arial" pitchFamily="34" charset="0"/>
              </a:rPr>
              <a:pPr/>
              <a:t>47</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71180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Rot="1" noChangeAspect="1" noChangeArrowheads="1" noTextEdit="1"/>
          </p:cNvSpPr>
          <p:nvPr>
            <p:ph type="sldImg"/>
          </p:nvPr>
        </p:nvSpPr>
        <p:spPr>
          <a:xfrm>
            <a:off x="1181100" y="696913"/>
            <a:ext cx="4648200" cy="3486150"/>
          </a:xfrm>
          <a:ln/>
        </p:spPr>
      </p:sp>
      <p:sp>
        <p:nvSpPr>
          <p:cNvPr id="494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eaLnBrk="1" hangingPunct="1"/>
            <a:endParaRPr lang="en-US" dirty="0" smtClean="0"/>
          </a:p>
        </p:txBody>
      </p:sp>
    </p:spTree>
    <p:extLst>
      <p:ext uri="{BB962C8B-B14F-4D97-AF65-F5344CB8AC3E}">
        <p14:creationId xmlns:p14="http://schemas.microsoft.com/office/powerpoint/2010/main" val="4084362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48</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49</a:t>
            </a:fld>
            <a:endParaRPr lang="en-US" dirty="0">
              <a:solidFill>
                <a:prstClr val="black"/>
              </a:solidFill>
            </a:endParaRPr>
          </a:p>
        </p:txBody>
      </p:sp>
    </p:spTree>
    <p:extLst>
      <p:ext uri="{BB962C8B-B14F-4D97-AF65-F5344CB8AC3E}">
        <p14:creationId xmlns:p14="http://schemas.microsoft.com/office/powerpoint/2010/main" val="2290742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50</a:t>
            </a:fld>
            <a:endParaRPr lang="en-US" dirty="0">
              <a:solidFill>
                <a:prstClr val="black"/>
              </a:solidFill>
            </a:endParaRPr>
          </a:p>
        </p:txBody>
      </p:sp>
    </p:spTree>
    <p:extLst>
      <p:ext uri="{BB962C8B-B14F-4D97-AF65-F5344CB8AC3E}">
        <p14:creationId xmlns:p14="http://schemas.microsoft.com/office/powerpoint/2010/main" val="2518044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51</a:t>
            </a:fld>
            <a:endParaRPr lang="en-US" dirty="0">
              <a:solidFill>
                <a:prstClr val="black"/>
              </a:solidFill>
            </a:endParaRPr>
          </a:p>
        </p:txBody>
      </p:sp>
    </p:spTree>
    <p:extLst>
      <p:ext uri="{BB962C8B-B14F-4D97-AF65-F5344CB8AC3E}">
        <p14:creationId xmlns:p14="http://schemas.microsoft.com/office/powerpoint/2010/main" val="1227513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52</a:t>
            </a:fld>
            <a:endParaRPr lang="en-US" dirty="0">
              <a:solidFill>
                <a:prstClr val="black"/>
              </a:solidFill>
            </a:endParaRPr>
          </a:p>
        </p:txBody>
      </p:sp>
    </p:spTree>
    <p:extLst>
      <p:ext uri="{BB962C8B-B14F-4D97-AF65-F5344CB8AC3E}">
        <p14:creationId xmlns:p14="http://schemas.microsoft.com/office/powerpoint/2010/main" val="1038087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53</a:t>
            </a:fld>
            <a:endParaRPr lang="en-US" dirty="0">
              <a:solidFill>
                <a:prstClr val="black"/>
              </a:solidFill>
            </a:endParaRPr>
          </a:p>
        </p:txBody>
      </p:sp>
    </p:spTree>
    <p:extLst>
      <p:ext uri="{BB962C8B-B14F-4D97-AF65-F5344CB8AC3E}">
        <p14:creationId xmlns:p14="http://schemas.microsoft.com/office/powerpoint/2010/main" val="496475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55</a:t>
            </a:fld>
            <a:endParaRPr lang="en-US" dirty="0">
              <a:solidFill>
                <a:prstClr val="black"/>
              </a:solidFill>
            </a:endParaRPr>
          </a:p>
        </p:txBody>
      </p:sp>
    </p:spTree>
    <p:extLst>
      <p:ext uri="{BB962C8B-B14F-4D97-AF65-F5344CB8AC3E}">
        <p14:creationId xmlns:p14="http://schemas.microsoft.com/office/powerpoint/2010/main" val="2547293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57</a:t>
            </a:fld>
            <a:endParaRPr lang="en-US" dirty="0">
              <a:solidFill>
                <a:prstClr val="black"/>
              </a:solidFill>
            </a:endParaRPr>
          </a:p>
        </p:txBody>
      </p:sp>
    </p:spTree>
    <p:extLst>
      <p:ext uri="{BB962C8B-B14F-4D97-AF65-F5344CB8AC3E}">
        <p14:creationId xmlns:p14="http://schemas.microsoft.com/office/powerpoint/2010/main" val="664086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58</a:t>
            </a:fld>
            <a:endParaRPr lang="en-US" dirty="0">
              <a:solidFill>
                <a:prstClr val="black"/>
              </a:solidFill>
            </a:endParaRPr>
          </a:p>
        </p:txBody>
      </p:sp>
    </p:spTree>
    <p:extLst>
      <p:ext uri="{BB962C8B-B14F-4D97-AF65-F5344CB8AC3E}">
        <p14:creationId xmlns:p14="http://schemas.microsoft.com/office/powerpoint/2010/main" val="2821022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59</a:t>
            </a:fld>
            <a:endParaRPr lang="en-US" dirty="0">
              <a:solidFill>
                <a:prstClr val="black"/>
              </a:solidFill>
            </a:endParaRPr>
          </a:p>
        </p:txBody>
      </p:sp>
    </p:spTree>
    <p:extLst>
      <p:ext uri="{BB962C8B-B14F-4D97-AF65-F5344CB8AC3E}">
        <p14:creationId xmlns:p14="http://schemas.microsoft.com/office/powerpoint/2010/main" val="4145726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5</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60</a:t>
            </a:fld>
            <a:endParaRPr lang="en-US" dirty="0">
              <a:solidFill>
                <a:prstClr val="black"/>
              </a:solidFill>
            </a:endParaRPr>
          </a:p>
        </p:txBody>
      </p:sp>
    </p:spTree>
    <p:extLst>
      <p:ext uri="{BB962C8B-B14F-4D97-AF65-F5344CB8AC3E}">
        <p14:creationId xmlns:p14="http://schemas.microsoft.com/office/powerpoint/2010/main" val="13843478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61</a:t>
            </a:fld>
            <a:endParaRPr lang="en-US" dirty="0">
              <a:solidFill>
                <a:prstClr val="black"/>
              </a:solidFill>
            </a:endParaRPr>
          </a:p>
        </p:txBody>
      </p:sp>
    </p:spTree>
    <p:extLst>
      <p:ext uri="{BB962C8B-B14F-4D97-AF65-F5344CB8AC3E}">
        <p14:creationId xmlns:p14="http://schemas.microsoft.com/office/powerpoint/2010/main" val="4103351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62</a:t>
            </a:fld>
            <a:endParaRPr lang="en-US" dirty="0">
              <a:solidFill>
                <a:prstClr val="black"/>
              </a:solidFill>
            </a:endParaRPr>
          </a:p>
        </p:txBody>
      </p:sp>
    </p:spTree>
    <p:extLst>
      <p:ext uri="{BB962C8B-B14F-4D97-AF65-F5344CB8AC3E}">
        <p14:creationId xmlns:p14="http://schemas.microsoft.com/office/powerpoint/2010/main" val="41549078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64</a:t>
            </a:fld>
            <a:endParaRPr lang="en-US" dirty="0">
              <a:solidFill>
                <a:prstClr val="black"/>
              </a:solidFill>
            </a:endParaRPr>
          </a:p>
        </p:txBody>
      </p:sp>
    </p:spTree>
    <p:extLst>
      <p:ext uri="{BB962C8B-B14F-4D97-AF65-F5344CB8AC3E}">
        <p14:creationId xmlns:p14="http://schemas.microsoft.com/office/powerpoint/2010/main" val="1760085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65</a:t>
            </a:fld>
            <a:endParaRPr lang="en-US" dirty="0">
              <a:solidFill>
                <a:prstClr val="black"/>
              </a:solidFill>
            </a:endParaRPr>
          </a:p>
        </p:txBody>
      </p:sp>
    </p:spTree>
    <p:extLst>
      <p:ext uri="{BB962C8B-B14F-4D97-AF65-F5344CB8AC3E}">
        <p14:creationId xmlns:p14="http://schemas.microsoft.com/office/powerpoint/2010/main" val="38581719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66</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67</a:t>
            </a:fld>
            <a:endParaRPr lang="en-US" dirty="0">
              <a:solidFill>
                <a:prstClr val="black"/>
              </a:solidFill>
            </a:endParaRPr>
          </a:p>
        </p:txBody>
      </p:sp>
    </p:spTree>
    <p:extLst>
      <p:ext uri="{BB962C8B-B14F-4D97-AF65-F5344CB8AC3E}">
        <p14:creationId xmlns:p14="http://schemas.microsoft.com/office/powerpoint/2010/main" val="1360103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68</a:t>
            </a:fld>
            <a:endParaRPr lang="en-US" dirty="0">
              <a:solidFill>
                <a:prstClr val="black"/>
              </a:solidFill>
            </a:endParaRPr>
          </a:p>
        </p:txBody>
      </p:sp>
    </p:spTree>
    <p:extLst>
      <p:ext uri="{BB962C8B-B14F-4D97-AF65-F5344CB8AC3E}">
        <p14:creationId xmlns:p14="http://schemas.microsoft.com/office/powerpoint/2010/main" val="144047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69</a:t>
            </a:fld>
            <a:endParaRPr lang="en-US" dirty="0">
              <a:solidFill>
                <a:prstClr val="black"/>
              </a:solidFill>
            </a:endParaRPr>
          </a:p>
        </p:txBody>
      </p:sp>
    </p:spTree>
    <p:extLst>
      <p:ext uri="{BB962C8B-B14F-4D97-AF65-F5344CB8AC3E}">
        <p14:creationId xmlns:p14="http://schemas.microsoft.com/office/powerpoint/2010/main" val="28524084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70</a:t>
            </a:fld>
            <a:endParaRPr lang="en-US" dirty="0">
              <a:solidFill>
                <a:prstClr val="black"/>
              </a:solidFill>
            </a:endParaRPr>
          </a:p>
        </p:txBody>
      </p:sp>
    </p:spTree>
    <p:extLst>
      <p:ext uri="{BB962C8B-B14F-4D97-AF65-F5344CB8AC3E}">
        <p14:creationId xmlns:p14="http://schemas.microsoft.com/office/powerpoint/2010/main" val="419326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a:ln/>
        </p:spPr>
      </p:sp>
      <p:sp>
        <p:nvSpPr>
          <p:cNvPr id="498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459780"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5620F395-55E6-48C5-8559-A7AE8604AF1C}" type="slidenum">
              <a:rPr lang="en-US" smtClean="0">
                <a:solidFill>
                  <a:srgbClr val="000000"/>
                </a:solidFill>
              </a:rPr>
              <a:pPr eaLnBrk="1" hangingPunct="1">
                <a:defRPr/>
              </a:pPr>
              <a:t>6</a:t>
            </a:fld>
            <a:endParaRPr lang="en-US" dirty="0" smtClean="0">
              <a:solidFill>
                <a:srgbClr val="000000"/>
              </a:solidFill>
            </a:endParaRPr>
          </a:p>
        </p:txBody>
      </p:sp>
    </p:spTree>
    <p:extLst>
      <p:ext uri="{BB962C8B-B14F-4D97-AF65-F5344CB8AC3E}">
        <p14:creationId xmlns:p14="http://schemas.microsoft.com/office/powerpoint/2010/main" val="40172029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F96C5E0B-EB02-4B74-83D8-B59EDC9F2FBC}" type="slidenum">
              <a:rPr lang="en-US" smtClean="0">
                <a:solidFill>
                  <a:srgbClr val="000000"/>
                </a:solidFill>
              </a:rPr>
              <a:pPr eaLnBrk="1" hangingPunct="1">
                <a:defRPr/>
              </a:pPr>
              <a:t>71</a:t>
            </a:fld>
            <a:endParaRPr lang="en-US" dirty="0" smtClean="0">
              <a:solidFill>
                <a:srgbClr val="000000"/>
              </a:solidFill>
            </a:endParaRPr>
          </a:p>
        </p:txBody>
      </p:sp>
      <p:sp>
        <p:nvSpPr>
          <p:cNvPr id="495619" name="Rectangle 2"/>
          <p:cNvSpPr>
            <a:spLocks noGrp="1" noRot="1" noChangeAspect="1" noChangeArrowheads="1" noTextEdit="1"/>
          </p:cNvSpPr>
          <p:nvPr>
            <p:ph type="sldImg"/>
          </p:nvPr>
        </p:nvSpPr>
        <p:spPr>
          <a:xfrm>
            <a:off x="1181100" y="696913"/>
            <a:ext cx="4648200" cy="3486150"/>
          </a:xfrm>
          <a:ln/>
        </p:spPr>
      </p:sp>
      <p:sp>
        <p:nvSpPr>
          <p:cNvPr id="495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0919818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Rot="1" noChangeAspect="1" noChangeArrowheads="1" noTextEdit="1"/>
          </p:cNvSpPr>
          <p:nvPr>
            <p:ph type="sldImg"/>
          </p:nvPr>
        </p:nvSpPr>
        <p:spPr>
          <a:xfrm>
            <a:off x="1181100" y="696913"/>
            <a:ext cx="4648200" cy="3486150"/>
          </a:xfrm>
          <a:ln/>
        </p:spPr>
      </p:sp>
      <p:sp>
        <p:nvSpPr>
          <p:cNvPr id="540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eaLnBrk="1" hangingPunct="1"/>
            <a:endParaRPr lang="en-US" dirty="0" smtClean="0"/>
          </a:p>
        </p:txBody>
      </p:sp>
    </p:spTree>
    <p:extLst>
      <p:ext uri="{BB962C8B-B14F-4D97-AF65-F5344CB8AC3E}">
        <p14:creationId xmlns:p14="http://schemas.microsoft.com/office/powerpoint/2010/main" val="9438231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73</a:t>
            </a:fld>
            <a:endParaRPr lang="en-US" dirty="0">
              <a:solidFill>
                <a:prstClr val="black"/>
              </a:solidFill>
            </a:endParaRPr>
          </a:p>
        </p:txBody>
      </p:sp>
    </p:spTree>
    <p:extLst>
      <p:ext uri="{BB962C8B-B14F-4D97-AF65-F5344CB8AC3E}">
        <p14:creationId xmlns:p14="http://schemas.microsoft.com/office/powerpoint/2010/main" val="1801792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a:t>
            </a:r>
            <a:r>
              <a:rPr lang="en-US" baseline="0" dirty="0" smtClean="0"/>
              <a:t> screenshot – show the update that can occur on IPAC query</a:t>
            </a:r>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74</a:t>
            </a:fld>
            <a:endParaRPr lang="en-US" dirty="0">
              <a:solidFill>
                <a:prstClr val="black"/>
              </a:solidFill>
            </a:endParaRPr>
          </a:p>
        </p:txBody>
      </p:sp>
    </p:spTree>
    <p:extLst>
      <p:ext uri="{BB962C8B-B14F-4D97-AF65-F5344CB8AC3E}">
        <p14:creationId xmlns:p14="http://schemas.microsoft.com/office/powerpoint/2010/main" val="5151855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75</a:t>
            </a:fld>
            <a:endParaRPr lang="en-US" dirty="0">
              <a:solidFill>
                <a:prstClr val="black"/>
              </a:solidFill>
            </a:endParaRPr>
          </a:p>
        </p:txBody>
      </p:sp>
    </p:spTree>
    <p:extLst>
      <p:ext uri="{BB962C8B-B14F-4D97-AF65-F5344CB8AC3E}">
        <p14:creationId xmlns:p14="http://schemas.microsoft.com/office/powerpoint/2010/main" val="1954415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F96C5E0B-EB02-4B74-83D8-B59EDC9F2FBC}" type="slidenum">
              <a:rPr lang="en-US" smtClean="0">
                <a:solidFill>
                  <a:srgbClr val="000000"/>
                </a:solidFill>
              </a:rPr>
              <a:pPr eaLnBrk="1" hangingPunct="1">
                <a:defRPr/>
              </a:pPr>
              <a:t>76</a:t>
            </a:fld>
            <a:endParaRPr lang="en-US" dirty="0" smtClean="0">
              <a:solidFill>
                <a:srgbClr val="000000"/>
              </a:solidFill>
            </a:endParaRPr>
          </a:p>
        </p:txBody>
      </p:sp>
      <p:sp>
        <p:nvSpPr>
          <p:cNvPr id="495619" name="Rectangle 2"/>
          <p:cNvSpPr>
            <a:spLocks noGrp="1" noRot="1" noChangeAspect="1" noChangeArrowheads="1" noTextEdit="1"/>
          </p:cNvSpPr>
          <p:nvPr>
            <p:ph type="sldImg"/>
          </p:nvPr>
        </p:nvSpPr>
        <p:spPr>
          <a:xfrm>
            <a:off x="1181100" y="696913"/>
            <a:ext cx="4648200" cy="3486150"/>
          </a:xfrm>
          <a:ln/>
        </p:spPr>
      </p:sp>
      <p:sp>
        <p:nvSpPr>
          <p:cNvPr id="495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2224105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Rot="1" noChangeAspect="1" noChangeArrowheads="1" noTextEdit="1"/>
          </p:cNvSpPr>
          <p:nvPr>
            <p:ph type="sldImg"/>
          </p:nvPr>
        </p:nvSpPr>
        <p:spPr>
          <a:xfrm>
            <a:off x="1181100" y="696913"/>
            <a:ext cx="4648200" cy="3486150"/>
          </a:xfrm>
          <a:ln/>
        </p:spPr>
      </p:sp>
      <p:sp>
        <p:nvSpPr>
          <p:cNvPr id="540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eaLnBrk="1" hangingPunct="1"/>
            <a:endParaRPr lang="en-US" dirty="0" smtClean="0"/>
          </a:p>
        </p:txBody>
      </p:sp>
    </p:spTree>
    <p:extLst>
      <p:ext uri="{BB962C8B-B14F-4D97-AF65-F5344CB8AC3E}">
        <p14:creationId xmlns:p14="http://schemas.microsoft.com/office/powerpoint/2010/main" val="5129470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78</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dirty="0">
              <a:effectLst/>
            </a:endParaRPr>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79</a:t>
            </a:fld>
            <a:endParaRPr lang="en-US" dirty="0">
              <a:solidFill>
                <a:prstClr val="black"/>
              </a:solidFill>
            </a:endParaRPr>
          </a:p>
        </p:txBody>
      </p:sp>
    </p:spTree>
    <p:extLst>
      <p:ext uri="{BB962C8B-B14F-4D97-AF65-F5344CB8AC3E}">
        <p14:creationId xmlns:p14="http://schemas.microsoft.com/office/powerpoint/2010/main" val="32185888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p:spPr>
        <p:txBody>
          <a:bodyPr/>
          <a:lstStyle/>
          <a:p>
            <a:pPr marL="171450" indent="-171450">
              <a:buFont typeface="Arial" pitchFamily="34" charset="0"/>
              <a:buChar char="•"/>
            </a:pPr>
            <a:endParaRPr lang="en-US" dirty="0" smtClean="0"/>
          </a:p>
        </p:txBody>
      </p:sp>
      <p:sp>
        <p:nvSpPr>
          <p:cNvPr id="152580" name="Slide Number Placeholder 3"/>
          <p:cNvSpPr>
            <a:spLocks noGrp="1"/>
          </p:cNvSpPr>
          <p:nvPr>
            <p:ph type="sldNum" sz="quarter" idx="5"/>
          </p:nvPr>
        </p:nvSpPr>
        <p:spPr>
          <a:noFill/>
        </p:spPr>
        <p:txBody>
          <a:bodyPr/>
          <a:lstStyle/>
          <a:p>
            <a:fld id="{BA434D0E-7084-40DB-889F-D437ABFDDE6E}" type="slidenum">
              <a:rPr lang="en-US" smtClean="0">
                <a:solidFill>
                  <a:prstClr val="black"/>
                </a:solidFill>
              </a:rPr>
              <a:pPr/>
              <a:t>80</a:t>
            </a:fld>
            <a:endParaRPr lang="en-US" dirty="0" smtClean="0">
              <a:solidFill>
                <a:prstClr val="black"/>
              </a:solidFill>
            </a:endParaRPr>
          </a:p>
        </p:txBody>
      </p:sp>
    </p:spTree>
    <p:extLst>
      <p:ext uri="{BB962C8B-B14F-4D97-AF65-F5344CB8AC3E}">
        <p14:creationId xmlns:p14="http://schemas.microsoft.com/office/powerpoint/2010/main" val="1344863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Slide Image Placeholder 1"/>
          <p:cNvSpPr>
            <a:spLocks noGrp="1" noRot="1" noChangeAspect="1" noTextEdit="1"/>
          </p:cNvSpPr>
          <p:nvPr>
            <p:ph type="sldImg"/>
          </p:nvPr>
        </p:nvSpPr>
        <p:spPr>
          <a:ln/>
        </p:spPr>
      </p:sp>
      <p:sp>
        <p:nvSpPr>
          <p:cNvPr id="501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460804"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46CCD1D7-72D1-4A5F-B544-F4F1974164B2}" type="slidenum">
              <a:rPr lang="en-US" smtClean="0">
                <a:solidFill>
                  <a:srgbClr val="000000"/>
                </a:solidFill>
              </a:rPr>
              <a:pPr eaLnBrk="1" hangingPunct="1">
                <a:defRPr/>
              </a:pPr>
              <a:t>8</a:t>
            </a:fld>
            <a:endParaRPr lang="en-US" dirty="0" smtClean="0">
              <a:solidFill>
                <a:srgbClr val="000000"/>
              </a:solidFill>
            </a:endParaRPr>
          </a:p>
        </p:txBody>
      </p:sp>
    </p:spTree>
    <p:extLst>
      <p:ext uri="{BB962C8B-B14F-4D97-AF65-F5344CB8AC3E}">
        <p14:creationId xmlns:p14="http://schemas.microsoft.com/office/powerpoint/2010/main" val="23672260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Slide Image Placeholder 1"/>
          <p:cNvSpPr>
            <a:spLocks noGrp="1" noRot="1" noChangeAspect="1" noTextEdit="1"/>
          </p:cNvSpPr>
          <p:nvPr>
            <p:ph type="sldImg"/>
          </p:nvPr>
        </p:nvSpPr>
        <p:spPr>
          <a:ln/>
        </p:spPr>
      </p:sp>
      <p:sp>
        <p:nvSpPr>
          <p:cNvPr id="423939"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423940" name="Slide Number Placeholder 3"/>
          <p:cNvSpPr>
            <a:spLocks noGrp="1"/>
          </p:cNvSpPr>
          <p:nvPr>
            <p:ph type="sldNum" sz="quarter" idx="5"/>
          </p:nvPr>
        </p:nvSpPr>
        <p:spPr>
          <a:noFill/>
        </p:spPr>
        <p:txBody>
          <a:bodyPr/>
          <a:lstStyle/>
          <a:p>
            <a:fld id="{A6D0BDE3-1A56-404E-B318-00DAB2870D5D}" type="slidenum">
              <a:rPr lang="en-US" smtClean="0">
                <a:solidFill>
                  <a:prstClr val="black"/>
                </a:solidFill>
                <a:latin typeface="Arial" pitchFamily="34" charset="0"/>
              </a:rPr>
              <a:pPr/>
              <a:t>81</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40460907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Slide Image Placeholder 1"/>
          <p:cNvSpPr>
            <a:spLocks noGrp="1" noRot="1" noChangeAspect="1" noTextEdit="1"/>
          </p:cNvSpPr>
          <p:nvPr>
            <p:ph type="sldImg"/>
          </p:nvPr>
        </p:nvSpPr>
        <p:spPr>
          <a:ln/>
        </p:spPr>
      </p:sp>
      <p:sp>
        <p:nvSpPr>
          <p:cNvPr id="423939"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423940" name="Slide Number Placeholder 3"/>
          <p:cNvSpPr>
            <a:spLocks noGrp="1"/>
          </p:cNvSpPr>
          <p:nvPr>
            <p:ph type="sldNum" sz="quarter" idx="5"/>
          </p:nvPr>
        </p:nvSpPr>
        <p:spPr>
          <a:noFill/>
        </p:spPr>
        <p:txBody>
          <a:bodyPr/>
          <a:lstStyle/>
          <a:p>
            <a:fld id="{A6D0BDE3-1A56-404E-B318-00DAB2870D5D}" type="slidenum">
              <a:rPr lang="en-US" smtClean="0">
                <a:solidFill>
                  <a:prstClr val="black"/>
                </a:solidFill>
                <a:latin typeface="Arial" pitchFamily="34" charset="0"/>
              </a:rPr>
              <a:pPr/>
              <a:t>82</a:t>
            </a:fld>
            <a:endParaRPr lang="en-US" dirty="0" smtClean="0">
              <a:solidFill>
                <a:prstClr val="black"/>
              </a:solidFill>
              <a:latin typeface="Arial" pitchFamily="34" charset="0"/>
            </a:endParaRPr>
          </a:p>
        </p:txBody>
      </p:sp>
    </p:spTree>
    <p:extLst>
      <p:ext uri="{BB962C8B-B14F-4D97-AF65-F5344CB8AC3E}">
        <p14:creationId xmlns:p14="http://schemas.microsoft.com/office/powerpoint/2010/main" val="16533701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Agreement</a:t>
            </a:r>
            <a:r>
              <a:rPr lang="en-US" baseline="0" dirty="0" smtClean="0"/>
              <a:t> created for $43,000</a:t>
            </a:r>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83</a:t>
            </a:fld>
            <a:endParaRPr lang="en-US" dirty="0"/>
          </a:p>
        </p:txBody>
      </p:sp>
    </p:spTree>
    <p:extLst>
      <p:ext uri="{BB962C8B-B14F-4D97-AF65-F5344CB8AC3E}">
        <p14:creationId xmlns:p14="http://schemas.microsoft.com/office/powerpoint/2010/main" val="20398374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84</a:t>
            </a:fld>
            <a:endParaRPr lang="en-US" dirty="0"/>
          </a:p>
        </p:txBody>
      </p:sp>
    </p:spTree>
    <p:extLst>
      <p:ext uri="{BB962C8B-B14F-4D97-AF65-F5344CB8AC3E}">
        <p14:creationId xmlns:p14="http://schemas.microsoft.com/office/powerpoint/2010/main" val="25130377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600" kern="0" dirty="0" smtClean="0"/>
              <a:t>Agreement created for $50,000 </a:t>
            </a:r>
            <a:br>
              <a:rPr lang="en-US" sz="1600" kern="0" dirty="0" smtClean="0"/>
            </a:br>
            <a:r>
              <a:rPr lang="en-US" sz="1200" kern="0" dirty="0" smtClean="0"/>
              <a:t>(Total Available Receivable + Total Receivable)</a:t>
            </a:r>
          </a:p>
          <a:p>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85</a:t>
            </a:fld>
            <a:endParaRPr lang="en-US" dirty="0"/>
          </a:p>
        </p:txBody>
      </p:sp>
    </p:spTree>
    <p:extLst>
      <p:ext uri="{BB962C8B-B14F-4D97-AF65-F5344CB8AC3E}">
        <p14:creationId xmlns:p14="http://schemas.microsoft.com/office/powerpoint/2010/main" val="21147198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86</a:t>
            </a:fld>
            <a:endParaRPr lang="en-US" dirty="0"/>
          </a:p>
        </p:txBody>
      </p:sp>
    </p:spTree>
    <p:extLst>
      <p:ext uri="{BB962C8B-B14F-4D97-AF65-F5344CB8AC3E}">
        <p14:creationId xmlns:p14="http://schemas.microsoft.com/office/powerpoint/2010/main" val="32341234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87</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dirty="0">
              <a:effectLst/>
            </a:endParaRPr>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88</a:t>
            </a:fld>
            <a:endParaRPr lang="en-US" dirty="0">
              <a:solidFill>
                <a:prstClr val="black"/>
              </a:solidFill>
            </a:endParaRPr>
          </a:p>
        </p:txBody>
      </p:sp>
    </p:spTree>
    <p:extLst>
      <p:ext uri="{BB962C8B-B14F-4D97-AF65-F5344CB8AC3E}">
        <p14:creationId xmlns:p14="http://schemas.microsoft.com/office/powerpoint/2010/main" val="12985482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89</a:t>
            </a:fld>
            <a:endParaRPr lang="en-US" dirty="0">
              <a:solidFill>
                <a:prstClr val="black"/>
              </a:solidFill>
            </a:endParaRPr>
          </a:p>
        </p:txBody>
      </p:sp>
    </p:spTree>
    <p:extLst>
      <p:ext uri="{BB962C8B-B14F-4D97-AF65-F5344CB8AC3E}">
        <p14:creationId xmlns:p14="http://schemas.microsoft.com/office/powerpoint/2010/main" val="34759816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p:spPr>
        <p:txBody>
          <a:bodyPr/>
          <a:lstStyle/>
          <a:p>
            <a:endParaRPr lang="en-US" dirty="0" smtClean="0"/>
          </a:p>
        </p:txBody>
      </p:sp>
      <p:sp>
        <p:nvSpPr>
          <p:cNvPr id="150532" name="Slide Number Placeholder 3"/>
          <p:cNvSpPr>
            <a:spLocks noGrp="1"/>
          </p:cNvSpPr>
          <p:nvPr>
            <p:ph type="sldNum" sz="quarter" idx="5"/>
          </p:nvPr>
        </p:nvSpPr>
        <p:spPr>
          <a:noFill/>
        </p:spPr>
        <p:txBody>
          <a:bodyPr/>
          <a:lstStyle/>
          <a:p>
            <a:fld id="{29E992E3-3DC2-4360-909C-4767B778241E}" type="slidenum">
              <a:rPr lang="en-US" smtClean="0">
                <a:solidFill>
                  <a:prstClr val="black"/>
                </a:solidFill>
              </a:rPr>
              <a:pPr/>
              <a:t>90</a:t>
            </a:fld>
            <a:endParaRPr lang="en-US" dirty="0" smtClean="0">
              <a:solidFill>
                <a:prstClr val="black"/>
              </a:solidFill>
            </a:endParaRPr>
          </a:p>
        </p:txBody>
      </p:sp>
    </p:spTree>
    <p:extLst>
      <p:ext uri="{BB962C8B-B14F-4D97-AF65-F5344CB8AC3E}">
        <p14:creationId xmlns:p14="http://schemas.microsoft.com/office/powerpoint/2010/main" val="172096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9</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p:spPr>
        <p:txBody>
          <a:bodyPr/>
          <a:lstStyle/>
          <a:p>
            <a:endParaRPr lang="en-US" dirty="0" smtClean="0"/>
          </a:p>
        </p:txBody>
      </p:sp>
      <p:sp>
        <p:nvSpPr>
          <p:cNvPr id="156676" name="Slide Number Placeholder 3"/>
          <p:cNvSpPr>
            <a:spLocks noGrp="1"/>
          </p:cNvSpPr>
          <p:nvPr>
            <p:ph type="sldNum" sz="quarter" idx="5"/>
          </p:nvPr>
        </p:nvSpPr>
        <p:spPr>
          <a:noFill/>
        </p:spPr>
        <p:txBody>
          <a:bodyPr/>
          <a:lstStyle/>
          <a:p>
            <a:fld id="{21265AA4-C613-4B77-AF32-5D77FCCD65AF}" type="slidenum">
              <a:rPr lang="en-US" smtClean="0">
                <a:solidFill>
                  <a:prstClr val="black"/>
                </a:solidFill>
              </a:rPr>
              <a:pPr/>
              <a:t>91</a:t>
            </a:fld>
            <a:endParaRPr lang="en-US" dirty="0" smtClean="0">
              <a:solidFill>
                <a:prstClr val="black"/>
              </a:solidFill>
            </a:endParaRPr>
          </a:p>
        </p:txBody>
      </p:sp>
    </p:spTree>
    <p:extLst>
      <p:ext uri="{BB962C8B-B14F-4D97-AF65-F5344CB8AC3E}">
        <p14:creationId xmlns:p14="http://schemas.microsoft.com/office/powerpoint/2010/main" val="14301306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p:spPr>
        <p:txBody>
          <a:bodyPr/>
          <a:lstStyle/>
          <a:p>
            <a:endParaRPr lang="en-US" dirty="0" smtClean="0"/>
          </a:p>
        </p:txBody>
      </p:sp>
      <p:sp>
        <p:nvSpPr>
          <p:cNvPr id="144388" name="Slide Number Placeholder 3"/>
          <p:cNvSpPr>
            <a:spLocks noGrp="1"/>
          </p:cNvSpPr>
          <p:nvPr>
            <p:ph type="sldNum" sz="quarter" idx="5"/>
          </p:nvPr>
        </p:nvSpPr>
        <p:spPr>
          <a:noFill/>
        </p:spPr>
        <p:txBody>
          <a:bodyPr/>
          <a:lstStyle/>
          <a:p>
            <a:fld id="{227FBC03-AA8D-4C13-83F7-CF9E410693E8}" type="slidenum">
              <a:rPr lang="en-US" smtClean="0">
                <a:solidFill>
                  <a:prstClr val="black"/>
                </a:solidFill>
              </a:rPr>
              <a:pPr/>
              <a:t>92</a:t>
            </a:fld>
            <a:endParaRPr lang="en-US" dirty="0" smtClean="0">
              <a:solidFill>
                <a:prstClr val="black"/>
              </a:solidFill>
            </a:endParaRPr>
          </a:p>
        </p:txBody>
      </p:sp>
    </p:spTree>
    <p:extLst>
      <p:ext uri="{BB962C8B-B14F-4D97-AF65-F5344CB8AC3E}">
        <p14:creationId xmlns:p14="http://schemas.microsoft.com/office/powerpoint/2010/main" val="34045674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p:spPr>
        <p:txBody>
          <a:bodyPr/>
          <a:lstStyle/>
          <a:p>
            <a:endParaRPr lang="en-US" dirty="0" smtClean="0"/>
          </a:p>
        </p:txBody>
      </p:sp>
      <p:sp>
        <p:nvSpPr>
          <p:cNvPr id="145412" name="Slide Number Placeholder 3"/>
          <p:cNvSpPr>
            <a:spLocks noGrp="1"/>
          </p:cNvSpPr>
          <p:nvPr>
            <p:ph type="sldNum" sz="quarter" idx="5"/>
          </p:nvPr>
        </p:nvSpPr>
        <p:spPr>
          <a:noFill/>
        </p:spPr>
        <p:txBody>
          <a:bodyPr/>
          <a:lstStyle/>
          <a:p>
            <a:fld id="{5C703698-26B8-4FEF-BFB6-F93E25AEC0B8}" type="slidenum">
              <a:rPr lang="en-US" smtClean="0">
                <a:solidFill>
                  <a:prstClr val="black"/>
                </a:solidFill>
              </a:rPr>
              <a:pPr/>
              <a:t>93</a:t>
            </a:fld>
            <a:endParaRPr lang="en-US" dirty="0" smtClean="0">
              <a:solidFill>
                <a:prstClr val="black"/>
              </a:solidFill>
            </a:endParaRPr>
          </a:p>
        </p:txBody>
      </p:sp>
    </p:spTree>
    <p:extLst>
      <p:ext uri="{BB962C8B-B14F-4D97-AF65-F5344CB8AC3E}">
        <p14:creationId xmlns:p14="http://schemas.microsoft.com/office/powerpoint/2010/main" val="10881516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p:spPr>
        <p:txBody>
          <a:bodyPr/>
          <a:lstStyle/>
          <a:p>
            <a:endParaRPr lang="en-US" dirty="0" smtClean="0"/>
          </a:p>
        </p:txBody>
      </p:sp>
      <p:sp>
        <p:nvSpPr>
          <p:cNvPr id="147460" name="Slide Number Placeholder 3"/>
          <p:cNvSpPr>
            <a:spLocks noGrp="1"/>
          </p:cNvSpPr>
          <p:nvPr>
            <p:ph type="sldNum" sz="quarter" idx="5"/>
          </p:nvPr>
        </p:nvSpPr>
        <p:spPr>
          <a:noFill/>
        </p:spPr>
        <p:txBody>
          <a:bodyPr/>
          <a:lstStyle/>
          <a:p>
            <a:fld id="{BDC83BEC-D8AD-4B1A-8B4F-4C61D88BA6F9}" type="slidenum">
              <a:rPr lang="en-US" smtClean="0">
                <a:solidFill>
                  <a:prstClr val="black"/>
                </a:solidFill>
              </a:rPr>
              <a:pPr/>
              <a:t>94</a:t>
            </a:fld>
            <a:endParaRPr lang="en-US" dirty="0" smtClean="0">
              <a:solidFill>
                <a:prstClr val="black"/>
              </a:solidFill>
            </a:endParaRPr>
          </a:p>
        </p:txBody>
      </p:sp>
    </p:spTree>
    <p:extLst>
      <p:ext uri="{BB962C8B-B14F-4D97-AF65-F5344CB8AC3E}">
        <p14:creationId xmlns:p14="http://schemas.microsoft.com/office/powerpoint/2010/main" val="19480261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p:spPr>
        <p:txBody>
          <a:bodyPr/>
          <a:lstStyle/>
          <a:p>
            <a:endParaRPr lang="en-US" dirty="0" smtClean="0"/>
          </a:p>
        </p:txBody>
      </p:sp>
      <p:sp>
        <p:nvSpPr>
          <p:cNvPr id="148484" name="Slide Number Placeholder 3"/>
          <p:cNvSpPr>
            <a:spLocks noGrp="1"/>
          </p:cNvSpPr>
          <p:nvPr>
            <p:ph type="sldNum" sz="quarter" idx="5"/>
          </p:nvPr>
        </p:nvSpPr>
        <p:spPr>
          <a:noFill/>
        </p:spPr>
        <p:txBody>
          <a:bodyPr/>
          <a:lstStyle/>
          <a:p>
            <a:fld id="{D0A04BAB-E828-45C6-B042-5358BF13F0A9}" type="slidenum">
              <a:rPr lang="en-US" smtClean="0">
                <a:solidFill>
                  <a:prstClr val="black"/>
                </a:solidFill>
              </a:rPr>
              <a:pPr/>
              <a:t>95</a:t>
            </a:fld>
            <a:endParaRPr lang="en-US" dirty="0" smtClean="0">
              <a:solidFill>
                <a:prstClr val="black"/>
              </a:solidFill>
            </a:endParaRPr>
          </a:p>
        </p:txBody>
      </p:sp>
    </p:spTree>
    <p:extLst>
      <p:ext uri="{BB962C8B-B14F-4D97-AF65-F5344CB8AC3E}">
        <p14:creationId xmlns:p14="http://schemas.microsoft.com/office/powerpoint/2010/main" val="10811685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endParaRPr lang="en-US" dirty="0" smtClean="0"/>
          </a:p>
        </p:txBody>
      </p:sp>
      <p:sp>
        <p:nvSpPr>
          <p:cNvPr id="149508" name="Slide Number Placeholder 3"/>
          <p:cNvSpPr>
            <a:spLocks noGrp="1"/>
          </p:cNvSpPr>
          <p:nvPr>
            <p:ph type="sldNum" sz="quarter" idx="5"/>
          </p:nvPr>
        </p:nvSpPr>
        <p:spPr>
          <a:noFill/>
        </p:spPr>
        <p:txBody>
          <a:bodyPr/>
          <a:lstStyle/>
          <a:p>
            <a:fld id="{DBA1E733-55CE-447F-82BD-5050C1B73140}" type="slidenum">
              <a:rPr lang="en-US" smtClean="0">
                <a:solidFill>
                  <a:prstClr val="black"/>
                </a:solidFill>
              </a:rPr>
              <a:pPr/>
              <a:t>96</a:t>
            </a:fld>
            <a:endParaRPr lang="en-US" dirty="0" smtClean="0">
              <a:solidFill>
                <a:prstClr val="black"/>
              </a:solidFill>
            </a:endParaRPr>
          </a:p>
        </p:txBody>
      </p:sp>
    </p:spTree>
    <p:extLst>
      <p:ext uri="{BB962C8B-B14F-4D97-AF65-F5344CB8AC3E}">
        <p14:creationId xmlns:p14="http://schemas.microsoft.com/office/powerpoint/2010/main" val="2966636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endParaRPr lang="en-US" dirty="0" smtClean="0"/>
          </a:p>
        </p:txBody>
      </p:sp>
      <p:sp>
        <p:nvSpPr>
          <p:cNvPr id="174084" name="Slide Number Placeholder 3"/>
          <p:cNvSpPr>
            <a:spLocks noGrp="1"/>
          </p:cNvSpPr>
          <p:nvPr>
            <p:ph type="sldNum" sz="quarter" idx="5"/>
          </p:nvPr>
        </p:nvSpPr>
        <p:spPr>
          <a:noFill/>
        </p:spPr>
        <p:txBody>
          <a:bodyPr/>
          <a:lstStyle/>
          <a:p>
            <a:fld id="{7308CF23-AFD1-4E08-BBF8-29E5B4A1271B}" type="slidenum">
              <a:rPr lang="en-US" smtClean="0">
                <a:solidFill>
                  <a:prstClr val="black"/>
                </a:solidFill>
              </a:rPr>
              <a:pPr/>
              <a:t>97</a:t>
            </a:fld>
            <a:endParaRPr lang="en-US" dirty="0" smtClean="0">
              <a:solidFill>
                <a:prstClr val="black"/>
              </a:solidFill>
            </a:endParaRPr>
          </a:p>
        </p:txBody>
      </p:sp>
    </p:spTree>
    <p:extLst>
      <p:ext uri="{BB962C8B-B14F-4D97-AF65-F5344CB8AC3E}">
        <p14:creationId xmlns:p14="http://schemas.microsoft.com/office/powerpoint/2010/main" val="25704977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p:spPr>
        <p:txBody>
          <a:bodyPr/>
          <a:lstStyle/>
          <a:p>
            <a:endParaRPr lang="en-US" dirty="0" smtClean="0"/>
          </a:p>
        </p:txBody>
      </p:sp>
      <p:sp>
        <p:nvSpPr>
          <p:cNvPr id="177156" name="Slide Number Placeholder 3"/>
          <p:cNvSpPr>
            <a:spLocks noGrp="1"/>
          </p:cNvSpPr>
          <p:nvPr>
            <p:ph type="sldNum" sz="quarter" idx="5"/>
          </p:nvPr>
        </p:nvSpPr>
        <p:spPr>
          <a:noFill/>
        </p:spPr>
        <p:txBody>
          <a:bodyPr/>
          <a:lstStyle/>
          <a:p>
            <a:fld id="{5CFDF4F9-669F-47E2-92DA-30455E25E407}" type="slidenum">
              <a:rPr lang="en-US" smtClean="0">
                <a:solidFill>
                  <a:prstClr val="black"/>
                </a:solidFill>
              </a:rPr>
              <a:pPr/>
              <a:t>98</a:t>
            </a:fld>
            <a:endParaRPr lang="en-US" dirty="0" smtClean="0">
              <a:solidFill>
                <a:prstClr val="black"/>
              </a:solidFill>
            </a:endParaRPr>
          </a:p>
        </p:txBody>
      </p:sp>
    </p:spTree>
    <p:extLst>
      <p:ext uri="{BB962C8B-B14F-4D97-AF65-F5344CB8AC3E}">
        <p14:creationId xmlns:p14="http://schemas.microsoft.com/office/powerpoint/2010/main" val="28147932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Speaker Note: </a:t>
            </a:r>
            <a:r>
              <a:rPr lang="en-US" b="0" dirty="0" smtClean="0"/>
              <a:t>Some IPAC transactions may go back and forth for some time due to the nature of push and pull payments.</a:t>
            </a:r>
            <a:endParaRPr lang="en-US" b="0"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99</a:t>
            </a:fld>
            <a:endParaRPr lang="en-US" dirty="0">
              <a:solidFill>
                <a:prstClr val="black"/>
              </a:solidFill>
            </a:endParaRPr>
          </a:p>
        </p:txBody>
      </p:sp>
    </p:spTree>
    <p:extLst>
      <p:ext uri="{BB962C8B-B14F-4D97-AF65-F5344CB8AC3E}">
        <p14:creationId xmlns:p14="http://schemas.microsoft.com/office/powerpoint/2010/main" val="24187258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100</a:t>
            </a:fld>
            <a:endParaRPr lang="en-US" dirty="0">
              <a:solidFill>
                <a:prstClr val="black"/>
              </a:solidFill>
            </a:endParaRPr>
          </a:p>
        </p:txBody>
      </p:sp>
    </p:spTree>
    <p:extLst>
      <p:ext uri="{BB962C8B-B14F-4D97-AF65-F5344CB8AC3E}">
        <p14:creationId xmlns:p14="http://schemas.microsoft.com/office/powerpoint/2010/main" val="354805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10"/>
          </p:nvPr>
        </p:nvSpPr>
        <p:spPr/>
        <p:txBody>
          <a:bodyPr/>
          <a:lstStyle/>
          <a:p>
            <a:pPr>
              <a:defRPr/>
            </a:pPr>
            <a:fld id="{23F3C8D2-240C-421A-8906-28DEB5A00F39}" type="slidenum">
              <a:rPr lang="en-US" smtClean="0"/>
              <a:pPr>
                <a:defRPr/>
              </a:pPr>
              <a:t>11</a:t>
            </a:fld>
            <a:endParaRPr lang="en-US" dirty="0"/>
          </a:p>
        </p:txBody>
      </p:sp>
    </p:spTree>
    <p:extLst>
      <p:ext uri="{BB962C8B-B14F-4D97-AF65-F5344CB8AC3E}">
        <p14:creationId xmlns:p14="http://schemas.microsoft.com/office/powerpoint/2010/main" val="1534300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p:spPr>
        <p:txBody>
          <a:bodyPr/>
          <a:lstStyle/>
          <a:p>
            <a:endParaRPr lang="en-US" dirty="0" smtClean="0"/>
          </a:p>
        </p:txBody>
      </p:sp>
      <p:sp>
        <p:nvSpPr>
          <p:cNvPr id="171012" name="Slide Number Placeholder 3"/>
          <p:cNvSpPr>
            <a:spLocks noGrp="1"/>
          </p:cNvSpPr>
          <p:nvPr>
            <p:ph type="sldNum" sz="quarter" idx="5"/>
          </p:nvPr>
        </p:nvSpPr>
        <p:spPr>
          <a:noFill/>
        </p:spPr>
        <p:txBody>
          <a:bodyPr/>
          <a:lstStyle/>
          <a:p>
            <a:fld id="{3A97ACE8-77DE-4A4F-AD19-E8166F8C6344}" type="slidenum">
              <a:rPr lang="en-US" smtClean="0">
                <a:solidFill>
                  <a:prstClr val="black"/>
                </a:solidFill>
              </a:rPr>
              <a:pPr/>
              <a:t>101</a:t>
            </a:fld>
            <a:endParaRPr lang="en-US" dirty="0" smtClean="0">
              <a:solidFill>
                <a:prstClr val="black"/>
              </a:solidFill>
            </a:endParaRPr>
          </a:p>
        </p:txBody>
      </p:sp>
    </p:spTree>
    <p:extLst>
      <p:ext uri="{BB962C8B-B14F-4D97-AF65-F5344CB8AC3E}">
        <p14:creationId xmlns:p14="http://schemas.microsoft.com/office/powerpoint/2010/main" val="6209035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p:spPr>
        <p:txBody>
          <a:bodyPr/>
          <a:lstStyle/>
          <a:p>
            <a:endParaRPr lang="en-US" dirty="0" smtClean="0"/>
          </a:p>
        </p:txBody>
      </p:sp>
      <p:sp>
        <p:nvSpPr>
          <p:cNvPr id="172036" name="Slide Number Placeholder 3"/>
          <p:cNvSpPr>
            <a:spLocks noGrp="1"/>
          </p:cNvSpPr>
          <p:nvPr>
            <p:ph type="sldNum" sz="quarter" idx="5"/>
          </p:nvPr>
        </p:nvSpPr>
        <p:spPr>
          <a:noFill/>
        </p:spPr>
        <p:txBody>
          <a:bodyPr/>
          <a:lstStyle/>
          <a:p>
            <a:fld id="{283903A7-5F0B-42FA-B648-9C71CE40BFA5}" type="slidenum">
              <a:rPr lang="en-US" smtClean="0">
                <a:solidFill>
                  <a:prstClr val="black"/>
                </a:solidFill>
              </a:rPr>
              <a:pPr/>
              <a:t>102</a:t>
            </a:fld>
            <a:endParaRPr lang="en-US" dirty="0" smtClean="0">
              <a:solidFill>
                <a:prstClr val="black"/>
              </a:solidFill>
            </a:endParaRPr>
          </a:p>
        </p:txBody>
      </p:sp>
    </p:spTree>
    <p:extLst>
      <p:ext uri="{BB962C8B-B14F-4D97-AF65-F5344CB8AC3E}">
        <p14:creationId xmlns:p14="http://schemas.microsoft.com/office/powerpoint/2010/main" val="15040998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Slide Image Placeholder 1"/>
          <p:cNvSpPr>
            <a:spLocks noGrp="1" noRot="1" noChangeAspect="1" noTextEdit="1"/>
          </p:cNvSpPr>
          <p:nvPr>
            <p:ph type="sldImg"/>
          </p:nvPr>
        </p:nvSpPr>
        <p:spPr>
          <a:ln/>
        </p:spPr>
      </p:sp>
      <p:sp>
        <p:nvSpPr>
          <p:cNvPr id="523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51917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a:solidFill>
                  <a:schemeClr val="tx1"/>
                </a:solidFill>
                <a:latin typeface="Arial" charset="0"/>
              </a:defRPr>
            </a:lvl1pPr>
            <a:lvl2pPr marL="742950" indent="-285750" defTabSz="933450" eaLnBrk="0" hangingPunct="0">
              <a:defRPr>
                <a:solidFill>
                  <a:schemeClr val="tx1"/>
                </a:solidFill>
                <a:latin typeface="Arial" charset="0"/>
              </a:defRPr>
            </a:lvl2pPr>
            <a:lvl3pPr marL="1143000" indent="-228600" defTabSz="933450" eaLnBrk="0" hangingPunct="0">
              <a:defRPr>
                <a:solidFill>
                  <a:schemeClr val="tx1"/>
                </a:solidFill>
                <a:latin typeface="Arial" charset="0"/>
              </a:defRPr>
            </a:lvl3pPr>
            <a:lvl4pPr marL="1600200" indent="-228600" defTabSz="933450" eaLnBrk="0" hangingPunct="0">
              <a:defRPr>
                <a:solidFill>
                  <a:schemeClr val="tx1"/>
                </a:solidFill>
                <a:latin typeface="Arial" charset="0"/>
              </a:defRPr>
            </a:lvl4pPr>
            <a:lvl5pPr marL="2057400" indent="-228600" defTabSz="933450" eaLnBrk="0" hangingPunct="0">
              <a:defRPr>
                <a:solidFill>
                  <a:schemeClr val="tx1"/>
                </a:solidFill>
                <a:latin typeface="Arial" charset="0"/>
              </a:defRPr>
            </a:lvl5pPr>
            <a:lvl6pPr marL="2514600" indent="-228600" defTabSz="933450" eaLnBrk="0" fontAlgn="base" hangingPunct="0">
              <a:spcBef>
                <a:spcPct val="0"/>
              </a:spcBef>
              <a:spcAft>
                <a:spcPct val="0"/>
              </a:spcAft>
              <a:defRPr>
                <a:solidFill>
                  <a:schemeClr val="tx1"/>
                </a:solidFill>
                <a:latin typeface="Arial" charset="0"/>
              </a:defRPr>
            </a:lvl6pPr>
            <a:lvl7pPr marL="2971800" indent="-228600" defTabSz="933450" eaLnBrk="0" fontAlgn="base" hangingPunct="0">
              <a:spcBef>
                <a:spcPct val="0"/>
              </a:spcBef>
              <a:spcAft>
                <a:spcPct val="0"/>
              </a:spcAft>
              <a:defRPr>
                <a:solidFill>
                  <a:schemeClr val="tx1"/>
                </a:solidFill>
                <a:latin typeface="Arial" charset="0"/>
              </a:defRPr>
            </a:lvl7pPr>
            <a:lvl8pPr marL="3429000" indent="-228600" defTabSz="933450" eaLnBrk="0" fontAlgn="base" hangingPunct="0">
              <a:spcBef>
                <a:spcPct val="0"/>
              </a:spcBef>
              <a:spcAft>
                <a:spcPct val="0"/>
              </a:spcAft>
              <a:defRPr>
                <a:solidFill>
                  <a:schemeClr val="tx1"/>
                </a:solidFill>
                <a:latin typeface="Arial" charset="0"/>
              </a:defRPr>
            </a:lvl8pPr>
            <a:lvl9pPr marL="3886200" indent="-228600" defTabSz="933450" eaLnBrk="0" fontAlgn="base" hangingPunct="0">
              <a:spcBef>
                <a:spcPct val="0"/>
              </a:spcBef>
              <a:spcAft>
                <a:spcPct val="0"/>
              </a:spcAft>
              <a:defRPr>
                <a:solidFill>
                  <a:schemeClr val="tx1"/>
                </a:solidFill>
                <a:latin typeface="Arial" charset="0"/>
              </a:defRPr>
            </a:lvl9pPr>
          </a:lstStyle>
          <a:p>
            <a:pPr eaLnBrk="1" hangingPunct="1">
              <a:defRPr/>
            </a:pPr>
            <a:fld id="{D7BAB453-1D83-4581-A414-E47663450108}" type="slidenum">
              <a:rPr lang="en-US" smtClean="0">
                <a:solidFill>
                  <a:prstClr val="black"/>
                </a:solidFill>
              </a:rPr>
              <a:pPr eaLnBrk="1" hangingPunct="1">
                <a:defRPr/>
              </a:pPr>
              <a:t>103</a:t>
            </a:fld>
            <a:endParaRPr lang="en-US" dirty="0" smtClean="0">
              <a:solidFill>
                <a:prstClr val="black"/>
              </a:solidFill>
            </a:endParaRPr>
          </a:p>
        </p:txBody>
      </p:sp>
    </p:spTree>
    <p:extLst>
      <p:ext uri="{BB962C8B-B14F-4D97-AF65-F5344CB8AC3E}">
        <p14:creationId xmlns:p14="http://schemas.microsoft.com/office/powerpoint/2010/main" val="34937817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p:spPr>
        <p:txBody>
          <a:bodyPr/>
          <a:lstStyle/>
          <a:p>
            <a:endParaRPr lang="en-US" dirty="0" smtClean="0"/>
          </a:p>
        </p:txBody>
      </p:sp>
      <p:sp>
        <p:nvSpPr>
          <p:cNvPr id="172036" name="Slide Number Placeholder 3"/>
          <p:cNvSpPr>
            <a:spLocks noGrp="1"/>
          </p:cNvSpPr>
          <p:nvPr>
            <p:ph type="sldNum" sz="quarter" idx="5"/>
          </p:nvPr>
        </p:nvSpPr>
        <p:spPr>
          <a:noFill/>
        </p:spPr>
        <p:txBody>
          <a:bodyPr/>
          <a:lstStyle/>
          <a:p>
            <a:fld id="{283903A7-5F0B-42FA-B648-9C71CE40BFA5}" type="slidenum">
              <a:rPr lang="en-US" smtClean="0">
                <a:solidFill>
                  <a:prstClr val="black"/>
                </a:solidFill>
              </a:rPr>
              <a:pPr/>
              <a:t>104</a:t>
            </a:fld>
            <a:endParaRPr lang="en-US" dirty="0" smtClean="0">
              <a:solidFill>
                <a:prstClr val="black"/>
              </a:solidFill>
            </a:endParaRPr>
          </a:p>
        </p:txBody>
      </p:sp>
    </p:spTree>
    <p:extLst>
      <p:ext uri="{BB962C8B-B14F-4D97-AF65-F5344CB8AC3E}">
        <p14:creationId xmlns:p14="http://schemas.microsoft.com/office/powerpoint/2010/main" val="5865789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105</a:t>
            </a:fld>
            <a:endParaRPr lang="en-US" dirty="0">
              <a:solidFill>
                <a:prstClr val="black"/>
              </a:solidFill>
            </a:endParaRPr>
          </a:p>
        </p:txBody>
      </p:sp>
    </p:spTree>
    <p:extLst>
      <p:ext uri="{BB962C8B-B14F-4D97-AF65-F5344CB8AC3E}">
        <p14:creationId xmlns:p14="http://schemas.microsoft.com/office/powerpoint/2010/main" val="5714435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solidFill>
                  <a:prstClr val="black"/>
                </a:solidFill>
              </a:rPr>
              <a:pPr>
                <a:defRPr/>
              </a:pPr>
              <a:t>106</a:t>
            </a:fld>
            <a:endParaRPr lang="en-US" dirty="0">
              <a:solidFill>
                <a:prstClr val="black"/>
              </a:solidFill>
            </a:endParaRPr>
          </a:p>
        </p:txBody>
      </p:sp>
    </p:spTree>
    <p:extLst>
      <p:ext uri="{BB962C8B-B14F-4D97-AF65-F5344CB8AC3E}">
        <p14:creationId xmlns:p14="http://schemas.microsoft.com/office/powerpoint/2010/main" val="21809386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p:spPr>
        <p:txBody>
          <a:bodyPr/>
          <a:lstStyle/>
          <a:p>
            <a:endParaRPr lang="en-US" dirty="0" smtClean="0"/>
          </a:p>
        </p:txBody>
      </p:sp>
      <p:sp>
        <p:nvSpPr>
          <p:cNvPr id="165892" name="Slide Number Placeholder 3"/>
          <p:cNvSpPr>
            <a:spLocks noGrp="1"/>
          </p:cNvSpPr>
          <p:nvPr>
            <p:ph type="sldNum" sz="quarter" idx="5"/>
          </p:nvPr>
        </p:nvSpPr>
        <p:spPr>
          <a:noFill/>
        </p:spPr>
        <p:txBody>
          <a:bodyPr/>
          <a:lstStyle/>
          <a:p>
            <a:fld id="{81A61D3A-2226-402A-A32C-C5D0EDEF3D6B}" type="slidenum">
              <a:rPr lang="en-US" smtClean="0">
                <a:solidFill>
                  <a:prstClr val="black"/>
                </a:solidFill>
              </a:rPr>
              <a:pPr/>
              <a:t>107</a:t>
            </a:fld>
            <a:endParaRPr lang="en-US" dirty="0" smtClean="0">
              <a:solidFill>
                <a:prstClr val="black"/>
              </a:solidFill>
            </a:endParaRPr>
          </a:p>
        </p:txBody>
      </p:sp>
    </p:spTree>
    <p:extLst>
      <p:ext uri="{BB962C8B-B14F-4D97-AF65-F5344CB8AC3E}">
        <p14:creationId xmlns:p14="http://schemas.microsoft.com/office/powerpoint/2010/main" val="13869294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p:spPr>
        <p:txBody>
          <a:bodyPr/>
          <a:lstStyle/>
          <a:p>
            <a:endParaRPr lang="en-US" dirty="0" smtClean="0"/>
          </a:p>
        </p:txBody>
      </p:sp>
      <p:sp>
        <p:nvSpPr>
          <p:cNvPr id="166916" name="Slide Number Placeholder 3"/>
          <p:cNvSpPr>
            <a:spLocks noGrp="1"/>
          </p:cNvSpPr>
          <p:nvPr>
            <p:ph type="sldNum" sz="quarter" idx="5"/>
          </p:nvPr>
        </p:nvSpPr>
        <p:spPr>
          <a:noFill/>
        </p:spPr>
        <p:txBody>
          <a:bodyPr/>
          <a:lstStyle/>
          <a:p>
            <a:fld id="{FFF350AD-FB23-4A8F-899A-F41D36F16284}" type="slidenum">
              <a:rPr lang="en-US" smtClean="0">
                <a:solidFill>
                  <a:prstClr val="black"/>
                </a:solidFill>
              </a:rPr>
              <a:pPr/>
              <a:t>108</a:t>
            </a:fld>
            <a:endParaRPr lang="en-US" dirty="0" smtClean="0">
              <a:solidFill>
                <a:prstClr val="black"/>
              </a:solidFill>
            </a:endParaRPr>
          </a:p>
        </p:txBody>
      </p:sp>
    </p:spTree>
    <p:extLst>
      <p:ext uri="{BB962C8B-B14F-4D97-AF65-F5344CB8AC3E}">
        <p14:creationId xmlns:p14="http://schemas.microsoft.com/office/powerpoint/2010/main" val="39509843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63F5614-49DF-43B2-8A51-DA6CD1EE2169}" type="slidenum">
              <a:rPr lang="en-US" smtClean="0">
                <a:solidFill>
                  <a:prstClr val="black"/>
                </a:solidFill>
              </a:rPr>
              <a:pPr>
                <a:defRPr/>
              </a:pPr>
              <a:t>109</a:t>
            </a:fld>
            <a:endParaRPr lang="en-US" dirty="0">
              <a:solidFill>
                <a:prstClr val="black"/>
              </a:solidFill>
            </a:endParaRPr>
          </a:p>
        </p:txBody>
      </p:sp>
    </p:spTree>
    <p:extLst>
      <p:ext uri="{BB962C8B-B14F-4D97-AF65-F5344CB8AC3E}">
        <p14:creationId xmlns:p14="http://schemas.microsoft.com/office/powerpoint/2010/main" val="26630829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p:spPr>
        <p:txBody>
          <a:bodyPr/>
          <a:lstStyle/>
          <a:p>
            <a:endParaRPr lang="en-US" dirty="0" smtClean="0"/>
          </a:p>
        </p:txBody>
      </p:sp>
      <p:sp>
        <p:nvSpPr>
          <p:cNvPr id="166916" name="Slide Number Placeholder 3"/>
          <p:cNvSpPr>
            <a:spLocks noGrp="1"/>
          </p:cNvSpPr>
          <p:nvPr>
            <p:ph type="sldNum" sz="quarter" idx="5"/>
          </p:nvPr>
        </p:nvSpPr>
        <p:spPr>
          <a:noFill/>
        </p:spPr>
        <p:txBody>
          <a:bodyPr/>
          <a:lstStyle/>
          <a:p>
            <a:fld id="{FFF350AD-FB23-4A8F-899A-F41D36F16284}" type="slidenum">
              <a:rPr lang="en-US" smtClean="0">
                <a:solidFill>
                  <a:prstClr val="black"/>
                </a:solidFill>
              </a:rPr>
              <a:pPr/>
              <a:t>110</a:t>
            </a:fld>
            <a:endParaRPr lang="en-US" dirty="0" smtClean="0">
              <a:solidFill>
                <a:prstClr val="black"/>
              </a:solidFill>
            </a:endParaRPr>
          </a:p>
        </p:txBody>
      </p:sp>
    </p:spTree>
    <p:extLst>
      <p:ext uri="{BB962C8B-B14F-4D97-AF65-F5344CB8AC3E}">
        <p14:creationId xmlns:p14="http://schemas.microsoft.com/office/powerpoint/2010/main" val="1265758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100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10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8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8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7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8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9.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9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0.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1.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9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2.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9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3.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4.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9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5.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6.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8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7.xml"/><Relationship Id="rId5" Type="http://schemas.openxmlformats.org/officeDocument/2006/relationships/image" Target="../media/image3.jpeg"/><Relationship Id="rId4" Type="http://schemas.openxmlformats.org/officeDocument/2006/relationships/image" Target="../media/image4.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107523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ECD0A19-F1A2-403C-807F-29A9D772940D}" type="slidenum">
              <a:rPr lang="en-US"/>
              <a:pPr>
                <a:defRPr/>
              </a:pPr>
              <a:t>‹#›</a:t>
            </a:fld>
            <a:endParaRPr lang="en-US" dirty="0"/>
          </a:p>
        </p:txBody>
      </p:sp>
    </p:spTree>
    <p:extLst>
      <p:ext uri="{BB962C8B-B14F-4D97-AF65-F5344CB8AC3E}">
        <p14:creationId xmlns:p14="http://schemas.microsoft.com/office/powerpoint/2010/main" val="39688204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0A3BA176-90AE-4D47-99A7-12DB5170DCCA}" type="slidenum">
              <a:rPr lang="en-US"/>
              <a:pPr>
                <a:defRPr/>
              </a:pPr>
              <a:t>‹#›</a:t>
            </a:fld>
            <a:endParaRPr lang="en-US" dirty="0"/>
          </a:p>
        </p:txBody>
      </p:sp>
    </p:spTree>
    <p:extLst>
      <p:ext uri="{BB962C8B-B14F-4D97-AF65-F5344CB8AC3E}">
        <p14:creationId xmlns:p14="http://schemas.microsoft.com/office/powerpoint/2010/main" val="861523384"/>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49479795"/>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8169130"/>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318865815"/>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49200925"/>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0706070"/>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23101023"/>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5753188"/>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4730798"/>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36416806"/>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323771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8C2A638-C39A-45EF-8E37-010A23E46E35}" type="slidenum">
              <a:rPr lang="en-US"/>
              <a:pPr>
                <a:defRPr/>
              </a:pPr>
              <a:t>‹#›</a:t>
            </a:fld>
            <a:endParaRPr lang="en-US" dirty="0"/>
          </a:p>
        </p:txBody>
      </p:sp>
    </p:spTree>
    <p:extLst>
      <p:ext uri="{BB962C8B-B14F-4D97-AF65-F5344CB8AC3E}">
        <p14:creationId xmlns:p14="http://schemas.microsoft.com/office/powerpoint/2010/main" val="1588513712"/>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20433781"/>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3924001"/>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7640596"/>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73084198"/>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2475643"/>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96577192"/>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83367177"/>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2169256"/>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6294574"/>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37019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EF957FE1-332E-4E91-B432-3E966BE5D479}" type="slidenum">
              <a:rPr lang="en-US"/>
              <a:pPr>
                <a:defRPr/>
              </a:pPr>
              <a:t>‹#›</a:t>
            </a:fld>
            <a:endParaRPr lang="en-US" dirty="0"/>
          </a:p>
        </p:txBody>
      </p:sp>
    </p:spTree>
    <p:extLst>
      <p:ext uri="{BB962C8B-B14F-4D97-AF65-F5344CB8AC3E}">
        <p14:creationId xmlns:p14="http://schemas.microsoft.com/office/powerpoint/2010/main" val="3212983336"/>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6099158"/>
      </p:ext>
    </p:extLst>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678980"/>
      </p:ext>
    </p:extLst>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7986842"/>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5793969"/>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0719892"/>
      </p:ext>
    </p:extLst>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7503802"/>
      </p:ext>
    </p:extLst>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3046175"/>
      </p:ext>
    </p:extLst>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19465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003F003B-B973-4FE1-A286-58DCD747A49F}" type="slidenum">
              <a:rPr lang="en-US"/>
              <a:pPr>
                <a:defRPr/>
              </a:pPr>
              <a:t>‹#›</a:t>
            </a:fld>
            <a:endParaRPr lang="en-US" dirty="0"/>
          </a:p>
        </p:txBody>
      </p:sp>
    </p:spTree>
    <p:extLst>
      <p:ext uri="{BB962C8B-B14F-4D97-AF65-F5344CB8AC3E}">
        <p14:creationId xmlns:p14="http://schemas.microsoft.com/office/powerpoint/2010/main" val="32452732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37C45F52-68FF-496A-9646-8AF7A43E7ABA}" type="slidenum">
              <a:rPr lang="en-US"/>
              <a:pPr>
                <a:defRPr/>
              </a:pPr>
              <a:t>‹#›</a:t>
            </a:fld>
            <a:endParaRPr lang="en-US" dirty="0"/>
          </a:p>
        </p:txBody>
      </p:sp>
    </p:spTree>
    <p:extLst>
      <p:ext uri="{BB962C8B-B14F-4D97-AF65-F5344CB8AC3E}">
        <p14:creationId xmlns:p14="http://schemas.microsoft.com/office/powerpoint/2010/main" val="30184238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atin typeface="Arial" charset="0"/>
              </a:defRPr>
            </a:lvl1pPr>
          </a:lstStyle>
          <a:p>
            <a:pPr>
              <a:defRPr/>
            </a:pPr>
            <a:r>
              <a:rPr lang="en-US" dirty="0"/>
              <a:t>CGI Federal Proprietary and Confidential</a:t>
            </a:r>
          </a:p>
        </p:txBody>
      </p:sp>
    </p:spTree>
    <p:extLst>
      <p:ext uri="{BB962C8B-B14F-4D97-AF65-F5344CB8AC3E}">
        <p14:creationId xmlns:p14="http://schemas.microsoft.com/office/powerpoint/2010/main" val="19870163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atin typeface="Arial" charset="0"/>
              </a:defRPr>
            </a:lvl1pPr>
          </a:lstStyle>
          <a:p>
            <a:pPr>
              <a:defRPr/>
            </a:pPr>
            <a:fld id="{9B534C20-52B6-4F8E-AE77-D93F8D042B1E}" type="slidenum">
              <a:rPr lang="en-US"/>
              <a:pPr>
                <a:defRPr/>
              </a:pPr>
              <a:t>‹#›</a:t>
            </a:fld>
            <a:endParaRPr lang="en-US" dirty="0"/>
          </a:p>
        </p:txBody>
      </p:sp>
    </p:spTree>
    <p:extLst>
      <p:ext uri="{BB962C8B-B14F-4D97-AF65-F5344CB8AC3E}">
        <p14:creationId xmlns:p14="http://schemas.microsoft.com/office/powerpoint/2010/main" val="39047015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latin typeface="Arial" charset="0"/>
              </a:defRPr>
            </a:lvl1pPr>
          </a:lstStyle>
          <a:p>
            <a:pPr>
              <a:defRPr/>
            </a:pPr>
            <a:fld id="{1C8A74ED-6BEB-4162-8412-77948491ACEE}" type="slidenum">
              <a:rPr lang="en-US"/>
              <a:pPr>
                <a:defRPr/>
              </a:pPr>
              <a:t>‹#›</a:t>
            </a:fld>
            <a:endParaRPr lang="en-US" dirty="0"/>
          </a:p>
        </p:txBody>
      </p:sp>
    </p:spTree>
    <p:extLst>
      <p:ext uri="{BB962C8B-B14F-4D97-AF65-F5344CB8AC3E}">
        <p14:creationId xmlns:p14="http://schemas.microsoft.com/office/powerpoint/2010/main" val="359544559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latin typeface="Arial" charset="0"/>
              </a:defRPr>
            </a:lvl1pPr>
          </a:lstStyle>
          <a:p>
            <a:pPr>
              <a:defRPr/>
            </a:pPr>
            <a:fld id="{8BB6475B-0F58-4B6B-AF0C-819B39B02DEB}" type="slidenum">
              <a:rPr lang="en-US"/>
              <a:pPr>
                <a:defRPr/>
              </a:pPr>
              <a:t>‹#›</a:t>
            </a:fld>
            <a:endParaRPr lang="en-US" dirty="0"/>
          </a:p>
        </p:txBody>
      </p:sp>
    </p:spTree>
    <p:extLst>
      <p:ext uri="{BB962C8B-B14F-4D97-AF65-F5344CB8AC3E}">
        <p14:creationId xmlns:p14="http://schemas.microsoft.com/office/powerpoint/2010/main" val="3096903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p:txBody>
          <a:bodyPr/>
          <a:lstStyle>
            <a:lvl1pPr>
              <a:defRPr>
                <a:latin typeface="Arial" charset="0"/>
              </a:defRPr>
            </a:lvl1pPr>
          </a:lstStyle>
          <a:p>
            <a:pPr>
              <a:defRPr/>
            </a:pPr>
            <a:fld id="{34276A9B-2B62-4032-ACBA-89E8D7642D7B}" type="slidenum">
              <a:rPr lang="en-US"/>
              <a:pPr>
                <a:defRPr/>
              </a:pPr>
              <a:t>‹#›</a:t>
            </a:fld>
            <a:endParaRPr lang="en-US" dirty="0"/>
          </a:p>
        </p:txBody>
      </p:sp>
    </p:spTree>
    <p:extLst>
      <p:ext uri="{BB962C8B-B14F-4D97-AF65-F5344CB8AC3E}">
        <p14:creationId xmlns:p14="http://schemas.microsoft.com/office/powerpoint/2010/main" val="87014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E6ECC99-6FD4-4BD7-9647-52D2DC12B6E1}" type="slidenum">
              <a:rPr lang="en-US"/>
              <a:pPr>
                <a:defRPr/>
              </a:pPr>
              <a:t>‹#›</a:t>
            </a:fld>
            <a:endParaRPr lang="en-US" dirty="0"/>
          </a:p>
        </p:txBody>
      </p:sp>
    </p:spTree>
    <p:extLst>
      <p:ext uri="{BB962C8B-B14F-4D97-AF65-F5344CB8AC3E}">
        <p14:creationId xmlns:p14="http://schemas.microsoft.com/office/powerpoint/2010/main" val="35774168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latin typeface="Arial" charset="0"/>
              </a:defRPr>
            </a:lvl1pPr>
          </a:lstStyle>
          <a:p>
            <a:pPr>
              <a:defRPr/>
            </a:pPr>
            <a:fld id="{9A59ED90-28E9-417B-814F-E802CEEF1575}" type="slidenum">
              <a:rPr lang="en-US"/>
              <a:pPr>
                <a:defRPr/>
              </a:pPr>
              <a:t>‹#›</a:t>
            </a:fld>
            <a:endParaRPr lang="en-US" dirty="0"/>
          </a:p>
        </p:txBody>
      </p:sp>
    </p:spTree>
    <p:extLst>
      <p:ext uri="{BB962C8B-B14F-4D97-AF65-F5344CB8AC3E}">
        <p14:creationId xmlns:p14="http://schemas.microsoft.com/office/powerpoint/2010/main" val="29045911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p:txBody>
          <a:bodyPr/>
          <a:lstStyle>
            <a:lvl1pPr>
              <a:defRPr>
                <a:latin typeface="Arial" charset="0"/>
              </a:defRPr>
            </a:lvl1pPr>
          </a:lstStyle>
          <a:p>
            <a:pPr>
              <a:defRPr/>
            </a:pPr>
            <a:fld id="{CA3A9C7D-CDFE-4853-8D31-68C983B0C5E1}" type="slidenum">
              <a:rPr lang="en-US"/>
              <a:pPr>
                <a:defRPr/>
              </a:pPr>
              <a:t>‹#›</a:t>
            </a:fld>
            <a:endParaRPr lang="en-US" dirty="0"/>
          </a:p>
        </p:txBody>
      </p:sp>
    </p:spTree>
    <p:extLst>
      <p:ext uri="{BB962C8B-B14F-4D97-AF65-F5344CB8AC3E}">
        <p14:creationId xmlns:p14="http://schemas.microsoft.com/office/powerpoint/2010/main" val="24316521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latin typeface="Arial" charset="0"/>
              </a:defRPr>
            </a:lvl1pPr>
          </a:lstStyle>
          <a:p>
            <a:pPr>
              <a:defRPr/>
            </a:pPr>
            <a:fld id="{E5178EFD-B38D-4DAB-A834-87A2BFDB4D19}" type="slidenum">
              <a:rPr lang="en-US"/>
              <a:pPr>
                <a:defRPr/>
              </a:pPr>
              <a:t>‹#›</a:t>
            </a:fld>
            <a:endParaRPr lang="en-US" dirty="0"/>
          </a:p>
        </p:txBody>
      </p:sp>
    </p:spTree>
    <p:extLst>
      <p:ext uri="{BB962C8B-B14F-4D97-AF65-F5344CB8AC3E}">
        <p14:creationId xmlns:p14="http://schemas.microsoft.com/office/powerpoint/2010/main" val="279174409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latin typeface="Arial" charset="0"/>
              </a:defRPr>
            </a:lvl1pPr>
          </a:lstStyle>
          <a:p>
            <a:pPr>
              <a:defRPr/>
            </a:pPr>
            <a:fld id="{E6E54BC3-FAAF-4FCE-B96D-8D13F862B915}" type="slidenum">
              <a:rPr lang="en-US"/>
              <a:pPr>
                <a:defRPr/>
              </a:pPr>
              <a:t>‹#›</a:t>
            </a:fld>
            <a:endParaRPr lang="en-US" dirty="0"/>
          </a:p>
        </p:txBody>
      </p:sp>
    </p:spTree>
    <p:extLst>
      <p:ext uri="{BB962C8B-B14F-4D97-AF65-F5344CB8AC3E}">
        <p14:creationId xmlns:p14="http://schemas.microsoft.com/office/powerpoint/2010/main" val="70747688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latin typeface="Arial" charset="0"/>
              </a:defRPr>
            </a:lvl1pPr>
          </a:lstStyle>
          <a:p>
            <a:pPr>
              <a:defRPr/>
            </a:pPr>
            <a:fld id="{75988F5D-30B5-49E6-84E0-9DC4BE227FF5}" type="slidenum">
              <a:rPr lang="en-US"/>
              <a:pPr>
                <a:defRPr/>
              </a:pPr>
              <a:t>‹#›</a:t>
            </a:fld>
            <a:endParaRPr lang="en-US" dirty="0"/>
          </a:p>
        </p:txBody>
      </p:sp>
    </p:spTree>
    <p:extLst>
      <p:ext uri="{BB962C8B-B14F-4D97-AF65-F5344CB8AC3E}">
        <p14:creationId xmlns:p14="http://schemas.microsoft.com/office/powerpoint/2010/main" val="9108858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latin typeface="Arial" charset="0"/>
              </a:defRPr>
            </a:lvl1pPr>
          </a:lstStyle>
          <a:p>
            <a:pPr>
              <a:defRPr/>
            </a:pPr>
            <a:fld id="{64299307-F8FE-4D5E-916B-52227E149C32}" type="slidenum">
              <a:rPr lang="en-US"/>
              <a:pPr>
                <a:defRPr/>
              </a:pPr>
              <a:t>‹#›</a:t>
            </a:fld>
            <a:endParaRPr lang="en-US" dirty="0"/>
          </a:p>
        </p:txBody>
      </p:sp>
    </p:spTree>
    <p:extLst>
      <p:ext uri="{BB962C8B-B14F-4D97-AF65-F5344CB8AC3E}">
        <p14:creationId xmlns:p14="http://schemas.microsoft.com/office/powerpoint/2010/main" val="37377553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latin typeface="Arial" charset="0"/>
              </a:defRPr>
            </a:lvl1pPr>
          </a:lstStyle>
          <a:p>
            <a:pPr>
              <a:defRPr/>
            </a:pPr>
            <a:fld id="{8882A4ED-7092-4184-96EE-7E8DFFB607FE}" type="slidenum">
              <a:rPr lang="en-US"/>
              <a:pPr>
                <a:defRPr/>
              </a:pPr>
              <a:t>‹#›</a:t>
            </a:fld>
            <a:endParaRPr lang="en-US" dirty="0"/>
          </a:p>
        </p:txBody>
      </p:sp>
    </p:spTree>
    <p:extLst>
      <p:ext uri="{BB962C8B-B14F-4D97-AF65-F5344CB8AC3E}">
        <p14:creationId xmlns:p14="http://schemas.microsoft.com/office/powerpoint/2010/main" val="17319559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latin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latin typeface="Arial" charset="0"/>
              </a:defRPr>
            </a:lvl1pPr>
          </a:lstStyle>
          <a:p>
            <a:pPr>
              <a:defRPr/>
            </a:pPr>
            <a:fld id="{E8BAECB5-D037-49AB-B8F4-C8DEC954FE9F}" type="slidenum">
              <a:rPr lang="en-US"/>
              <a:pPr>
                <a:defRPr/>
              </a:pPr>
              <a:t>‹#›</a:t>
            </a:fld>
            <a:endParaRPr lang="en-US" dirty="0"/>
          </a:p>
        </p:txBody>
      </p:sp>
    </p:spTree>
    <p:extLst>
      <p:ext uri="{BB962C8B-B14F-4D97-AF65-F5344CB8AC3E}">
        <p14:creationId xmlns:p14="http://schemas.microsoft.com/office/powerpoint/2010/main" val="31978598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cs typeface="Arial" charset="0"/>
              </a:defRPr>
            </a:lvl1pPr>
          </a:lstStyle>
          <a:p>
            <a:pPr>
              <a:defRPr/>
            </a:pPr>
            <a:r>
              <a:rPr lang="en-US" dirty="0"/>
              <a:t>CGI Federal Proprietary and Confidential</a:t>
            </a:r>
          </a:p>
        </p:txBody>
      </p:sp>
    </p:spTree>
    <p:extLst>
      <p:ext uri="{BB962C8B-B14F-4D97-AF65-F5344CB8AC3E}">
        <p14:creationId xmlns:p14="http://schemas.microsoft.com/office/powerpoint/2010/main" val="32182292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cs typeface="Arial" charset="0"/>
              </a:defRPr>
            </a:lvl1pPr>
          </a:lstStyle>
          <a:p>
            <a:pPr>
              <a:defRPr/>
            </a:pPr>
            <a:fld id="{0A821FDC-7EAE-44C3-B04B-C21CCF29A950}" type="slidenum">
              <a:rPr lang="en-US"/>
              <a:pPr>
                <a:defRPr/>
              </a:pPr>
              <a:t>‹#›</a:t>
            </a:fld>
            <a:endParaRPr lang="en-US" dirty="0"/>
          </a:p>
        </p:txBody>
      </p:sp>
    </p:spTree>
    <p:extLst>
      <p:ext uri="{BB962C8B-B14F-4D97-AF65-F5344CB8AC3E}">
        <p14:creationId xmlns:p14="http://schemas.microsoft.com/office/powerpoint/2010/main" val="4142333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69B4FD5D-F970-4888-922F-E6B4DBC499B1}" type="slidenum">
              <a:rPr lang="en-US"/>
              <a:pPr>
                <a:defRPr/>
              </a:pPr>
              <a:t>‹#›</a:t>
            </a:fld>
            <a:endParaRPr lang="en-US" dirty="0"/>
          </a:p>
        </p:txBody>
      </p:sp>
    </p:spTree>
    <p:extLst>
      <p:ext uri="{BB962C8B-B14F-4D97-AF65-F5344CB8AC3E}">
        <p14:creationId xmlns:p14="http://schemas.microsoft.com/office/powerpoint/2010/main" val="156871729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cs typeface="Arial" charset="0"/>
              </a:defRPr>
            </a:lvl1pPr>
          </a:lstStyle>
          <a:p>
            <a:pPr>
              <a:defRPr/>
            </a:pPr>
            <a:fld id="{1D4ADF86-21D1-4CBF-A085-E52ADF9EB44D}" type="slidenum">
              <a:rPr lang="en-US"/>
              <a:pPr>
                <a:defRPr/>
              </a:pPr>
              <a:t>‹#›</a:t>
            </a:fld>
            <a:endParaRPr lang="en-US" dirty="0"/>
          </a:p>
        </p:txBody>
      </p:sp>
    </p:spTree>
    <p:extLst>
      <p:ext uri="{BB962C8B-B14F-4D97-AF65-F5344CB8AC3E}">
        <p14:creationId xmlns:p14="http://schemas.microsoft.com/office/powerpoint/2010/main" val="28460033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cs typeface="Arial" charset="0"/>
              </a:defRPr>
            </a:lvl1pPr>
          </a:lstStyle>
          <a:p>
            <a:pPr>
              <a:defRPr/>
            </a:pPr>
            <a:fld id="{CDDFA885-934C-4CA8-8D14-62AAF9A38457}" type="slidenum">
              <a:rPr lang="en-US"/>
              <a:pPr>
                <a:defRPr/>
              </a:pPr>
              <a:t>‹#›</a:t>
            </a:fld>
            <a:endParaRPr lang="en-US" dirty="0"/>
          </a:p>
        </p:txBody>
      </p:sp>
    </p:spTree>
    <p:extLst>
      <p:ext uri="{BB962C8B-B14F-4D97-AF65-F5344CB8AC3E}">
        <p14:creationId xmlns:p14="http://schemas.microsoft.com/office/powerpoint/2010/main" val="7328910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p:txBody>
          <a:bodyPr/>
          <a:lstStyle>
            <a:lvl1pPr>
              <a:defRPr>
                <a:cs typeface="Arial" charset="0"/>
              </a:defRPr>
            </a:lvl1pPr>
          </a:lstStyle>
          <a:p>
            <a:pPr>
              <a:defRPr/>
            </a:pPr>
            <a:fld id="{497F993C-AC2C-4A15-8F7A-3762B321F4C1}" type="slidenum">
              <a:rPr lang="en-US"/>
              <a:pPr>
                <a:defRPr/>
              </a:pPr>
              <a:t>‹#›</a:t>
            </a:fld>
            <a:endParaRPr lang="en-US" dirty="0"/>
          </a:p>
        </p:txBody>
      </p:sp>
    </p:spTree>
    <p:extLst>
      <p:ext uri="{BB962C8B-B14F-4D97-AF65-F5344CB8AC3E}">
        <p14:creationId xmlns:p14="http://schemas.microsoft.com/office/powerpoint/2010/main" val="40325625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cs typeface="Arial" charset="0"/>
              </a:defRPr>
            </a:lvl1pPr>
          </a:lstStyle>
          <a:p>
            <a:pPr>
              <a:defRPr/>
            </a:pPr>
            <a:fld id="{BDE98FD3-C14C-4BC2-AE40-2AE1E09D821F}" type="slidenum">
              <a:rPr lang="en-US"/>
              <a:pPr>
                <a:defRPr/>
              </a:pPr>
              <a:t>‹#›</a:t>
            </a:fld>
            <a:endParaRPr lang="en-US" dirty="0"/>
          </a:p>
        </p:txBody>
      </p:sp>
    </p:spTree>
    <p:extLst>
      <p:ext uri="{BB962C8B-B14F-4D97-AF65-F5344CB8AC3E}">
        <p14:creationId xmlns:p14="http://schemas.microsoft.com/office/powerpoint/2010/main" val="20874847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p:txBody>
          <a:bodyPr/>
          <a:lstStyle>
            <a:lvl1pPr>
              <a:defRPr>
                <a:cs typeface="Arial" charset="0"/>
              </a:defRPr>
            </a:lvl1pPr>
          </a:lstStyle>
          <a:p>
            <a:pPr>
              <a:defRPr/>
            </a:pPr>
            <a:fld id="{B85E2388-6CF4-4380-BD08-F67C6088DDA7}" type="slidenum">
              <a:rPr lang="en-US"/>
              <a:pPr>
                <a:defRPr/>
              </a:pPr>
              <a:t>‹#›</a:t>
            </a:fld>
            <a:endParaRPr lang="en-US" dirty="0"/>
          </a:p>
        </p:txBody>
      </p:sp>
    </p:spTree>
    <p:extLst>
      <p:ext uri="{BB962C8B-B14F-4D97-AF65-F5344CB8AC3E}">
        <p14:creationId xmlns:p14="http://schemas.microsoft.com/office/powerpoint/2010/main" val="13297457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cs typeface="Arial" charset="0"/>
              </a:defRPr>
            </a:lvl1pPr>
          </a:lstStyle>
          <a:p>
            <a:pPr>
              <a:defRPr/>
            </a:pPr>
            <a:fld id="{652E8ACC-39F5-4B40-9523-67CFA2BE913D}" type="slidenum">
              <a:rPr lang="en-US"/>
              <a:pPr>
                <a:defRPr/>
              </a:pPr>
              <a:t>‹#›</a:t>
            </a:fld>
            <a:endParaRPr lang="en-US" dirty="0"/>
          </a:p>
        </p:txBody>
      </p:sp>
    </p:spTree>
    <p:extLst>
      <p:ext uri="{BB962C8B-B14F-4D97-AF65-F5344CB8AC3E}">
        <p14:creationId xmlns:p14="http://schemas.microsoft.com/office/powerpoint/2010/main" val="18588849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p:txBody>
          <a:bodyPr/>
          <a:lstStyle>
            <a:lvl1pPr>
              <a:defRPr>
                <a:cs typeface="Arial" charset="0"/>
              </a:defRPr>
            </a:lvl1pPr>
          </a:lstStyle>
          <a:p>
            <a:pPr>
              <a:defRPr/>
            </a:pPr>
            <a:fld id="{34603105-838F-4BB5-953D-60103FCAF5A2}" type="slidenum">
              <a:rPr lang="en-US"/>
              <a:pPr>
                <a:defRPr/>
              </a:pPr>
              <a:t>‹#›</a:t>
            </a:fld>
            <a:endParaRPr lang="en-US" dirty="0"/>
          </a:p>
        </p:txBody>
      </p:sp>
    </p:spTree>
    <p:extLst>
      <p:ext uri="{BB962C8B-B14F-4D97-AF65-F5344CB8AC3E}">
        <p14:creationId xmlns:p14="http://schemas.microsoft.com/office/powerpoint/2010/main" val="21995958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cs typeface="Arial" charset="0"/>
              </a:defRPr>
            </a:lvl1pPr>
          </a:lstStyle>
          <a:p>
            <a:pPr>
              <a:defRPr/>
            </a:pPr>
            <a:fld id="{0B821314-78F9-4FF0-B4B7-D2D9AA15903A}" type="slidenum">
              <a:rPr lang="en-US"/>
              <a:pPr>
                <a:defRPr/>
              </a:pPr>
              <a:t>‹#›</a:t>
            </a:fld>
            <a:endParaRPr lang="en-US" dirty="0"/>
          </a:p>
        </p:txBody>
      </p:sp>
    </p:spTree>
    <p:extLst>
      <p:ext uri="{BB962C8B-B14F-4D97-AF65-F5344CB8AC3E}">
        <p14:creationId xmlns:p14="http://schemas.microsoft.com/office/powerpoint/2010/main" val="101156096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p:txBody>
          <a:bodyPr/>
          <a:lstStyle>
            <a:lvl1pPr>
              <a:defRPr>
                <a:cs typeface="Arial" charset="0"/>
              </a:defRPr>
            </a:lvl1pPr>
          </a:lstStyle>
          <a:p>
            <a:pPr>
              <a:defRPr/>
            </a:pPr>
            <a:fld id="{B59D7852-C53E-47D3-BC36-0F0C991CEF44}" type="slidenum">
              <a:rPr lang="en-US"/>
              <a:pPr>
                <a:defRPr/>
              </a:pPr>
              <a:t>‹#›</a:t>
            </a:fld>
            <a:endParaRPr lang="en-US" dirty="0"/>
          </a:p>
        </p:txBody>
      </p:sp>
    </p:spTree>
    <p:extLst>
      <p:ext uri="{BB962C8B-B14F-4D97-AF65-F5344CB8AC3E}">
        <p14:creationId xmlns:p14="http://schemas.microsoft.com/office/powerpoint/2010/main" val="148553134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cs typeface="Arial" charset="0"/>
              </a:defRPr>
            </a:lvl1pPr>
          </a:lstStyle>
          <a:p>
            <a:pPr>
              <a:defRPr/>
            </a:pPr>
            <a:fld id="{02413E12-F1CF-45B0-A15D-5138334052BD}" type="slidenum">
              <a:rPr lang="en-US"/>
              <a:pPr>
                <a:defRPr/>
              </a:pPr>
              <a:t>‹#›</a:t>
            </a:fld>
            <a:endParaRPr lang="en-US" dirty="0"/>
          </a:p>
        </p:txBody>
      </p:sp>
    </p:spTree>
    <p:extLst>
      <p:ext uri="{BB962C8B-B14F-4D97-AF65-F5344CB8AC3E}">
        <p14:creationId xmlns:p14="http://schemas.microsoft.com/office/powerpoint/2010/main" val="2328644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A1B0B62-1C1D-4300-820F-02CC46CD9BC3}" type="slidenum">
              <a:rPr lang="en-US"/>
              <a:pPr>
                <a:defRPr/>
              </a:pPr>
              <a:t>‹#›</a:t>
            </a:fld>
            <a:endParaRPr lang="en-US" dirty="0"/>
          </a:p>
        </p:txBody>
      </p:sp>
    </p:spTree>
    <p:extLst>
      <p:ext uri="{BB962C8B-B14F-4D97-AF65-F5344CB8AC3E}">
        <p14:creationId xmlns:p14="http://schemas.microsoft.com/office/powerpoint/2010/main" val="190737469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p:txBody>
          <a:bodyPr/>
          <a:lstStyle>
            <a:lvl1pPr>
              <a:defRPr>
                <a:cs typeface="Arial" charset="0"/>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p:txBody>
          <a:bodyPr/>
          <a:lstStyle>
            <a:lvl1pPr>
              <a:defRPr>
                <a:cs typeface="Arial" charset="0"/>
              </a:defRPr>
            </a:lvl1pPr>
          </a:lstStyle>
          <a:p>
            <a:pPr>
              <a:defRPr/>
            </a:pPr>
            <a:fld id="{A3FC6C66-9947-4D31-A55A-230EC763BFFB}" type="slidenum">
              <a:rPr lang="en-US"/>
              <a:pPr>
                <a:defRPr/>
              </a:pPr>
              <a:t>‹#›</a:t>
            </a:fld>
            <a:endParaRPr lang="en-US" dirty="0"/>
          </a:p>
        </p:txBody>
      </p:sp>
    </p:spTree>
    <p:extLst>
      <p:ext uri="{BB962C8B-B14F-4D97-AF65-F5344CB8AC3E}">
        <p14:creationId xmlns:p14="http://schemas.microsoft.com/office/powerpoint/2010/main" val="11621798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0600639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617F3755-F706-4033-80AE-3F84BD50CE16}" type="slidenum">
              <a:rPr lang="en-US"/>
              <a:pPr>
                <a:defRPr/>
              </a:pPr>
              <a:t>‹#›</a:t>
            </a:fld>
            <a:endParaRPr lang="en-US" dirty="0"/>
          </a:p>
        </p:txBody>
      </p:sp>
    </p:spTree>
    <p:extLst>
      <p:ext uri="{BB962C8B-B14F-4D97-AF65-F5344CB8AC3E}">
        <p14:creationId xmlns:p14="http://schemas.microsoft.com/office/powerpoint/2010/main" val="27131284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1DA4A538-51F7-4C91-A748-413D319736AF}" type="slidenum">
              <a:rPr lang="en-US"/>
              <a:pPr>
                <a:defRPr/>
              </a:pPr>
              <a:t>‹#›</a:t>
            </a:fld>
            <a:endParaRPr lang="en-US" dirty="0"/>
          </a:p>
        </p:txBody>
      </p:sp>
    </p:spTree>
    <p:extLst>
      <p:ext uri="{BB962C8B-B14F-4D97-AF65-F5344CB8AC3E}">
        <p14:creationId xmlns:p14="http://schemas.microsoft.com/office/powerpoint/2010/main" val="40557536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3F38F08-E201-42C1-9953-0AED48E7528D}" type="slidenum">
              <a:rPr lang="en-US"/>
              <a:pPr>
                <a:defRPr/>
              </a:pPr>
              <a:t>‹#›</a:t>
            </a:fld>
            <a:endParaRPr lang="en-US" dirty="0"/>
          </a:p>
        </p:txBody>
      </p:sp>
    </p:spTree>
    <p:extLst>
      <p:ext uri="{BB962C8B-B14F-4D97-AF65-F5344CB8AC3E}">
        <p14:creationId xmlns:p14="http://schemas.microsoft.com/office/powerpoint/2010/main" val="42214629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3C37AABF-3914-49BD-A808-3D4F6FF3488D}" type="slidenum">
              <a:rPr lang="en-US"/>
              <a:pPr>
                <a:defRPr/>
              </a:pPr>
              <a:t>‹#›</a:t>
            </a:fld>
            <a:endParaRPr lang="en-US" dirty="0"/>
          </a:p>
        </p:txBody>
      </p:sp>
    </p:spTree>
    <p:extLst>
      <p:ext uri="{BB962C8B-B14F-4D97-AF65-F5344CB8AC3E}">
        <p14:creationId xmlns:p14="http://schemas.microsoft.com/office/powerpoint/2010/main" val="406281754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7591746-3CAC-45D4-8F56-8AD8DA6358CE}" type="slidenum">
              <a:rPr lang="en-US"/>
              <a:pPr>
                <a:defRPr/>
              </a:pPr>
              <a:t>‹#›</a:t>
            </a:fld>
            <a:endParaRPr lang="en-US" dirty="0"/>
          </a:p>
        </p:txBody>
      </p:sp>
    </p:spTree>
    <p:extLst>
      <p:ext uri="{BB962C8B-B14F-4D97-AF65-F5344CB8AC3E}">
        <p14:creationId xmlns:p14="http://schemas.microsoft.com/office/powerpoint/2010/main" val="290441773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84130278-0E53-4F2C-BA4D-C8C278CF1B6F}" type="slidenum">
              <a:rPr lang="en-US"/>
              <a:pPr>
                <a:defRPr/>
              </a:pPr>
              <a:t>‹#›</a:t>
            </a:fld>
            <a:endParaRPr lang="en-US" dirty="0"/>
          </a:p>
        </p:txBody>
      </p:sp>
    </p:spTree>
    <p:extLst>
      <p:ext uri="{BB962C8B-B14F-4D97-AF65-F5344CB8AC3E}">
        <p14:creationId xmlns:p14="http://schemas.microsoft.com/office/powerpoint/2010/main" val="10408379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E3EFD9A2-18D9-4921-B157-C07A17175B1B}" type="slidenum">
              <a:rPr lang="en-US"/>
              <a:pPr>
                <a:defRPr/>
              </a:pPr>
              <a:t>‹#›</a:t>
            </a:fld>
            <a:endParaRPr lang="en-US" dirty="0"/>
          </a:p>
        </p:txBody>
      </p:sp>
    </p:spTree>
    <p:extLst>
      <p:ext uri="{BB962C8B-B14F-4D97-AF65-F5344CB8AC3E}">
        <p14:creationId xmlns:p14="http://schemas.microsoft.com/office/powerpoint/2010/main" val="36551571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DCC49461-2EB7-4872-8AC8-14441C5F13F5}" type="slidenum">
              <a:rPr lang="en-US"/>
              <a:pPr>
                <a:defRPr/>
              </a:pPr>
              <a:t>‹#›</a:t>
            </a:fld>
            <a:endParaRPr lang="en-US" dirty="0"/>
          </a:p>
        </p:txBody>
      </p:sp>
    </p:spTree>
    <p:extLst>
      <p:ext uri="{BB962C8B-B14F-4D97-AF65-F5344CB8AC3E}">
        <p14:creationId xmlns:p14="http://schemas.microsoft.com/office/powerpoint/2010/main" val="3664111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3981810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B158FCB3-5C01-4C75-B34C-A5998256056B}" type="slidenum">
              <a:rPr lang="en-US"/>
              <a:pPr>
                <a:defRPr/>
              </a:pPr>
              <a:t>‹#›</a:t>
            </a:fld>
            <a:endParaRPr lang="en-US" dirty="0"/>
          </a:p>
        </p:txBody>
      </p:sp>
    </p:spTree>
    <p:extLst>
      <p:ext uri="{BB962C8B-B14F-4D97-AF65-F5344CB8AC3E}">
        <p14:creationId xmlns:p14="http://schemas.microsoft.com/office/powerpoint/2010/main" val="69519409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C646E244-FE30-4924-BC11-C1471B112B05}" type="slidenum">
              <a:rPr lang="en-US"/>
              <a:pPr>
                <a:defRPr/>
              </a:pPr>
              <a:t>‹#›</a:t>
            </a:fld>
            <a:endParaRPr lang="en-US" dirty="0"/>
          </a:p>
        </p:txBody>
      </p:sp>
    </p:spTree>
    <p:extLst>
      <p:ext uri="{BB962C8B-B14F-4D97-AF65-F5344CB8AC3E}">
        <p14:creationId xmlns:p14="http://schemas.microsoft.com/office/powerpoint/2010/main" val="212961320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41D00605-56C9-4FCA-95FB-1FAB77FCC8D3}" type="slidenum">
              <a:rPr lang="en-US"/>
              <a:pPr>
                <a:defRPr/>
              </a:pPr>
              <a:t>‹#›</a:t>
            </a:fld>
            <a:endParaRPr lang="en-US" dirty="0"/>
          </a:p>
        </p:txBody>
      </p:sp>
    </p:spTree>
    <p:extLst>
      <p:ext uri="{BB962C8B-B14F-4D97-AF65-F5344CB8AC3E}">
        <p14:creationId xmlns:p14="http://schemas.microsoft.com/office/powerpoint/2010/main" val="36245127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F0AD4DE7-FC14-4EA3-BA1E-C67DC22FD50C}" type="slidenum">
              <a:rPr lang="en-US"/>
              <a:pPr>
                <a:defRPr/>
              </a:pPr>
              <a:t>‹#›</a:t>
            </a:fld>
            <a:endParaRPr lang="en-US" dirty="0"/>
          </a:p>
        </p:txBody>
      </p:sp>
    </p:spTree>
    <p:extLst>
      <p:ext uri="{BB962C8B-B14F-4D97-AF65-F5344CB8AC3E}">
        <p14:creationId xmlns:p14="http://schemas.microsoft.com/office/powerpoint/2010/main" val="39490088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21627746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A0308CBE-AA9A-4345-95CA-A90F2C32D36B}" type="slidenum">
              <a:rPr lang="en-US"/>
              <a:pPr>
                <a:defRPr/>
              </a:pPr>
              <a:t>‹#›</a:t>
            </a:fld>
            <a:endParaRPr lang="en-US" dirty="0"/>
          </a:p>
        </p:txBody>
      </p:sp>
    </p:spTree>
    <p:extLst>
      <p:ext uri="{BB962C8B-B14F-4D97-AF65-F5344CB8AC3E}">
        <p14:creationId xmlns:p14="http://schemas.microsoft.com/office/powerpoint/2010/main" val="255385745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D2B606F-CC23-4B4B-B081-F4DD4D3F7169}" type="slidenum">
              <a:rPr lang="en-US"/>
              <a:pPr>
                <a:defRPr/>
              </a:pPr>
              <a:t>‹#›</a:t>
            </a:fld>
            <a:endParaRPr lang="en-US" dirty="0"/>
          </a:p>
        </p:txBody>
      </p:sp>
    </p:spTree>
    <p:extLst>
      <p:ext uri="{BB962C8B-B14F-4D97-AF65-F5344CB8AC3E}">
        <p14:creationId xmlns:p14="http://schemas.microsoft.com/office/powerpoint/2010/main" val="38167474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0197222E-F3D8-44B3-B24F-E74FAF57BFBE}" type="slidenum">
              <a:rPr lang="en-US"/>
              <a:pPr>
                <a:defRPr/>
              </a:pPr>
              <a:t>‹#›</a:t>
            </a:fld>
            <a:endParaRPr lang="en-US" dirty="0"/>
          </a:p>
        </p:txBody>
      </p:sp>
    </p:spTree>
    <p:extLst>
      <p:ext uri="{BB962C8B-B14F-4D97-AF65-F5344CB8AC3E}">
        <p14:creationId xmlns:p14="http://schemas.microsoft.com/office/powerpoint/2010/main" val="19143466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F272525F-909C-424F-A9A8-202A029AE9A7}" type="slidenum">
              <a:rPr lang="en-US"/>
              <a:pPr>
                <a:defRPr/>
              </a:pPr>
              <a:t>‹#›</a:t>
            </a:fld>
            <a:endParaRPr lang="en-US" dirty="0"/>
          </a:p>
        </p:txBody>
      </p:sp>
    </p:spTree>
    <p:extLst>
      <p:ext uri="{BB962C8B-B14F-4D97-AF65-F5344CB8AC3E}">
        <p14:creationId xmlns:p14="http://schemas.microsoft.com/office/powerpoint/2010/main" val="265941214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C81032E2-F519-48C0-A107-D7D49A24A802}" type="slidenum">
              <a:rPr lang="en-US"/>
              <a:pPr>
                <a:defRPr/>
              </a:pPr>
              <a:t>‹#›</a:t>
            </a:fld>
            <a:endParaRPr lang="en-US" dirty="0"/>
          </a:p>
        </p:txBody>
      </p:sp>
    </p:spTree>
    <p:extLst>
      <p:ext uri="{BB962C8B-B14F-4D97-AF65-F5344CB8AC3E}">
        <p14:creationId xmlns:p14="http://schemas.microsoft.com/office/powerpoint/2010/main" val="3057084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4EDCA422-FC28-491A-B4EC-C3FACFB2D33D}" type="slidenum">
              <a:rPr lang="en-US"/>
              <a:pPr>
                <a:defRPr/>
              </a:pPr>
              <a:t>‹#›</a:t>
            </a:fld>
            <a:endParaRPr lang="en-US" dirty="0"/>
          </a:p>
        </p:txBody>
      </p:sp>
    </p:spTree>
    <p:extLst>
      <p:ext uri="{BB962C8B-B14F-4D97-AF65-F5344CB8AC3E}">
        <p14:creationId xmlns:p14="http://schemas.microsoft.com/office/powerpoint/2010/main" val="203929039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EECCBA2B-3231-4C40-9184-CB9DFCBCF026}" type="slidenum">
              <a:rPr lang="en-US"/>
              <a:pPr>
                <a:defRPr/>
              </a:pPr>
              <a:t>‹#›</a:t>
            </a:fld>
            <a:endParaRPr lang="en-US" dirty="0"/>
          </a:p>
        </p:txBody>
      </p:sp>
    </p:spTree>
    <p:extLst>
      <p:ext uri="{BB962C8B-B14F-4D97-AF65-F5344CB8AC3E}">
        <p14:creationId xmlns:p14="http://schemas.microsoft.com/office/powerpoint/2010/main" val="253094312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22AB127D-0448-430E-86BD-09835A67CC54}" type="slidenum">
              <a:rPr lang="en-US"/>
              <a:pPr>
                <a:defRPr/>
              </a:pPr>
              <a:t>‹#›</a:t>
            </a:fld>
            <a:endParaRPr lang="en-US" dirty="0"/>
          </a:p>
        </p:txBody>
      </p:sp>
    </p:spTree>
    <p:extLst>
      <p:ext uri="{BB962C8B-B14F-4D97-AF65-F5344CB8AC3E}">
        <p14:creationId xmlns:p14="http://schemas.microsoft.com/office/powerpoint/2010/main" val="332721731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A49C6744-7F94-4A59-86C1-6131AB3B4125}" type="slidenum">
              <a:rPr lang="en-US"/>
              <a:pPr>
                <a:defRPr/>
              </a:pPr>
              <a:t>‹#›</a:t>
            </a:fld>
            <a:endParaRPr lang="en-US" dirty="0"/>
          </a:p>
        </p:txBody>
      </p:sp>
    </p:spTree>
    <p:extLst>
      <p:ext uri="{BB962C8B-B14F-4D97-AF65-F5344CB8AC3E}">
        <p14:creationId xmlns:p14="http://schemas.microsoft.com/office/powerpoint/2010/main" val="137954782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DA93DA56-C16D-44D3-8634-7CEAB42D1D4A}" type="slidenum">
              <a:rPr lang="en-US"/>
              <a:pPr>
                <a:defRPr/>
              </a:pPr>
              <a:t>‹#›</a:t>
            </a:fld>
            <a:endParaRPr lang="en-US" dirty="0"/>
          </a:p>
        </p:txBody>
      </p:sp>
    </p:spTree>
    <p:extLst>
      <p:ext uri="{BB962C8B-B14F-4D97-AF65-F5344CB8AC3E}">
        <p14:creationId xmlns:p14="http://schemas.microsoft.com/office/powerpoint/2010/main" val="414738904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3F3C005A-E272-4543-858A-85B697C434B5}" type="slidenum">
              <a:rPr lang="en-US"/>
              <a:pPr>
                <a:defRPr/>
              </a:pPr>
              <a:t>‹#›</a:t>
            </a:fld>
            <a:endParaRPr lang="en-US" dirty="0"/>
          </a:p>
        </p:txBody>
      </p:sp>
    </p:spTree>
    <p:extLst>
      <p:ext uri="{BB962C8B-B14F-4D97-AF65-F5344CB8AC3E}">
        <p14:creationId xmlns:p14="http://schemas.microsoft.com/office/powerpoint/2010/main" val="2453416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B2899259-2756-4F6F-8FCB-742196102767}" type="slidenum">
              <a:rPr lang="en-US"/>
              <a:pPr>
                <a:defRPr/>
              </a:pPr>
              <a:t>‹#›</a:t>
            </a:fld>
            <a:endParaRPr lang="en-US" dirty="0"/>
          </a:p>
        </p:txBody>
      </p:sp>
    </p:spTree>
    <p:extLst>
      <p:ext uri="{BB962C8B-B14F-4D97-AF65-F5344CB8AC3E}">
        <p14:creationId xmlns:p14="http://schemas.microsoft.com/office/powerpoint/2010/main" val="387537039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D456A2C-8565-4503-88F8-BA5302BAE7E9}" type="slidenum">
              <a:rPr lang="en-US"/>
              <a:pPr>
                <a:defRPr/>
              </a:pPr>
              <a:t>‹#›</a:t>
            </a:fld>
            <a:endParaRPr lang="en-US" dirty="0"/>
          </a:p>
        </p:txBody>
      </p:sp>
    </p:spTree>
    <p:extLst>
      <p:ext uri="{BB962C8B-B14F-4D97-AF65-F5344CB8AC3E}">
        <p14:creationId xmlns:p14="http://schemas.microsoft.com/office/powerpoint/2010/main" val="158697740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5830701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32AC5B92-69C7-44D3-BF1F-0540332FAB29}" type="slidenum">
              <a:rPr lang="en-US"/>
              <a:pPr>
                <a:defRPr/>
              </a:pPr>
              <a:t>‹#›</a:t>
            </a:fld>
            <a:endParaRPr lang="en-US" dirty="0"/>
          </a:p>
        </p:txBody>
      </p:sp>
    </p:spTree>
    <p:extLst>
      <p:ext uri="{BB962C8B-B14F-4D97-AF65-F5344CB8AC3E}">
        <p14:creationId xmlns:p14="http://schemas.microsoft.com/office/powerpoint/2010/main" val="17890309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B498FD3-D5C5-436D-8AE0-9CBAA57F0FD0}" type="slidenum">
              <a:rPr lang="en-US"/>
              <a:pPr>
                <a:defRPr/>
              </a:pPr>
              <a:t>‹#›</a:t>
            </a:fld>
            <a:endParaRPr lang="en-US" dirty="0"/>
          </a:p>
        </p:txBody>
      </p:sp>
    </p:spTree>
    <p:extLst>
      <p:ext uri="{BB962C8B-B14F-4D97-AF65-F5344CB8AC3E}">
        <p14:creationId xmlns:p14="http://schemas.microsoft.com/office/powerpoint/2010/main" val="3059705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BF0EEABA-3191-491D-9D57-A6285D030667}" type="slidenum">
              <a:rPr lang="en-US"/>
              <a:pPr>
                <a:defRPr/>
              </a:pPr>
              <a:t>‹#›</a:t>
            </a:fld>
            <a:endParaRPr lang="en-US" dirty="0"/>
          </a:p>
        </p:txBody>
      </p:sp>
    </p:spTree>
    <p:extLst>
      <p:ext uri="{BB962C8B-B14F-4D97-AF65-F5344CB8AC3E}">
        <p14:creationId xmlns:p14="http://schemas.microsoft.com/office/powerpoint/2010/main" val="220173041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DA50E36-4643-46CC-94EC-B8BD0A4E137E}" type="slidenum">
              <a:rPr lang="en-US"/>
              <a:pPr>
                <a:defRPr/>
              </a:pPr>
              <a:t>‹#›</a:t>
            </a:fld>
            <a:endParaRPr lang="en-US" dirty="0"/>
          </a:p>
        </p:txBody>
      </p:sp>
    </p:spTree>
    <p:extLst>
      <p:ext uri="{BB962C8B-B14F-4D97-AF65-F5344CB8AC3E}">
        <p14:creationId xmlns:p14="http://schemas.microsoft.com/office/powerpoint/2010/main" val="115555320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4E566299-2ED0-484F-A923-BE61D12165B2}" type="slidenum">
              <a:rPr lang="en-US"/>
              <a:pPr>
                <a:defRPr/>
              </a:pPr>
              <a:t>‹#›</a:t>
            </a:fld>
            <a:endParaRPr lang="en-US" dirty="0"/>
          </a:p>
        </p:txBody>
      </p:sp>
    </p:spTree>
    <p:extLst>
      <p:ext uri="{BB962C8B-B14F-4D97-AF65-F5344CB8AC3E}">
        <p14:creationId xmlns:p14="http://schemas.microsoft.com/office/powerpoint/2010/main" val="373506336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8D4EB538-C73A-4B63-8916-CB49E57D1F71}" type="slidenum">
              <a:rPr lang="en-US"/>
              <a:pPr>
                <a:defRPr/>
              </a:pPr>
              <a:t>‹#›</a:t>
            </a:fld>
            <a:endParaRPr lang="en-US" dirty="0"/>
          </a:p>
        </p:txBody>
      </p:sp>
    </p:spTree>
    <p:extLst>
      <p:ext uri="{BB962C8B-B14F-4D97-AF65-F5344CB8AC3E}">
        <p14:creationId xmlns:p14="http://schemas.microsoft.com/office/powerpoint/2010/main" val="176873531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FB9BD27F-5A2F-4BF3-B5F7-F1F9B5D5C954}" type="slidenum">
              <a:rPr lang="en-US"/>
              <a:pPr>
                <a:defRPr/>
              </a:pPr>
              <a:t>‹#›</a:t>
            </a:fld>
            <a:endParaRPr lang="en-US" dirty="0"/>
          </a:p>
        </p:txBody>
      </p:sp>
    </p:spTree>
    <p:extLst>
      <p:ext uri="{BB962C8B-B14F-4D97-AF65-F5344CB8AC3E}">
        <p14:creationId xmlns:p14="http://schemas.microsoft.com/office/powerpoint/2010/main" val="60141958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79B500B-3454-424D-9965-B3687A1BE15D}" type="slidenum">
              <a:rPr lang="en-US"/>
              <a:pPr>
                <a:defRPr/>
              </a:pPr>
              <a:t>‹#›</a:t>
            </a:fld>
            <a:endParaRPr lang="en-US" dirty="0"/>
          </a:p>
        </p:txBody>
      </p:sp>
    </p:spTree>
    <p:extLst>
      <p:ext uri="{BB962C8B-B14F-4D97-AF65-F5344CB8AC3E}">
        <p14:creationId xmlns:p14="http://schemas.microsoft.com/office/powerpoint/2010/main" val="3515815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A8FCE67-62D1-46DE-B7D6-84B9BA8AEE2A}" type="slidenum">
              <a:rPr lang="en-US"/>
              <a:pPr>
                <a:defRPr/>
              </a:pPr>
              <a:t>‹#›</a:t>
            </a:fld>
            <a:endParaRPr lang="en-US" dirty="0"/>
          </a:p>
        </p:txBody>
      </p:sp>
    </p:spTree>
    <p:extLst>
      <p:ext uri="{BB962C8B-B14F-4D97-AF65-F5344CB8AC3E}">
        <p14:creationId xmlns:p14="http://schemas.microsoft.com/office/powerpoint/2010/main" val="40525700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4AA3332-6FAB-4DFC-A5E1-D1F3368C4342}" type="slidenum">
              <a:rPr lang="en-US"/>
              <a:pPr>
                <a:defRPr/>
              </a:pPr>
              <a:t>‹#›</a:t>
            </a:fld>
            <a:endParaRPr lang="en-US" dirty="0"/>
          </a:p>
        </p:txBody>
      </p:sp>
    </p:spTree>
    <p:extLst>
      <p:ext uri="{BB962C8B-B14F-4D97-AF65-F5344CB8AC3E}">
        <p14:creationId xmlns:p14="http://schemas.microsoft.com/office/powerpoint/2010/main" val="197507296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9ED0DD86-5A39-4776-9681-71C900ECC190}" type="slidenum">
              <a:rPr lang="en-US"/>
              <a:pPr>
                <a:defRPr/>
              </a:pPr>
              <a:t>‹#›</a:t>
            </a:fld>
            <a:endParaRPr lang="en-US" dirty="0"/>
          </a:p>
        </p:txBody>
      </p:sp>
    </p:spTree>
    <p:extLst>
      <p:ext uri="{BB962C8B-B14F-4D97-AF65-F5344CB8AC3E}">
        <p14:creationId xmlns:p14="http://schemas.microsoft.com/office/powerpoint/2010/main" val="48359978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3C23710B-6DD0-41A1-BA17-A56365D7F470}" type="slidenum">
              <a:rPr lang="en-US"/>
              <a:pPr>
                <a:defRPr/>
              </a:pPr>
              <a:t>‹#›</a:t>
            </a:fld>
            <a:endParaRPr lang="en-US" dirty="0"/>
          </a:p>
        </p:txBody>
      </p:sp>
    </p:spTree>
    <p:extLst>
      <p:ext uri="{BB962C8B-B14F-4D97-AF65-F5344CB8AC3E}">
        <p14:creationId xmlns:p14="http://schemas.microsoft.com/office/powerpoint/2010/main" val="182455243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BB134255-C831-4834-A862-2CF2F1DE8C09}" type="slidenum">
              <a:rPr lang="en-US"/>
              <a:pPr>
                <a:defRPr/>
              </a:pPr>
              <a:t>‹#›</a:t>
            </a:fld>
            <a:endParaRPr lang="en-US" dirty="0"/>
          </a:p>
        </p:txBody>
      </p:sp>
    </p:spTree>
    <p:extLst>
      <p:ext uri="{BB962C8B-B14F-4D97-AF65-F5344CB8AC3E}">
        <p14:creationId xmlns:p14="http://schemas.microsoft.com/office/powerpoint/2010/main" val="3401559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8F73B09-6FF3-4824-A683-D39195DB0860}" type="slidenum">
              <a:rPr lang="en-US"/>
              <a:pPr>
                <a:defRPr/>
              </a:pPr>
              <a:t>‹#›</a:t>
            </a:fld>
            <a:endParaRPr lang="en-US" dirty="0"/>
          </a:p>
        </p:txBody>
      </p:sp>
    </p:spTree>
    <p:extLst>
      <p:ext uri="{BB962C8B-B14F-4D97-AF65-F5344CB8AC3E}">
        <p14:creationId xmlns:p14="http://schemas.microsoft.com/office/powerpoint/2010/main" val="223088242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144408840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066367FD-4B77-4CA3-9795-FD8B5AA42998}" type="slidenum">
              <a:rPr lang="en-US"/>
              <a:pPr>
                <a:defRPr/>
              </a:pPr>
              <a:t>‹#›</a:t>
            </a:fld>
            <a:endParaRPr lang="en-US" dirty="0"/>
          </a:p>
        </p:txBody>
      </p:sp>
    </p:spTree>
    <p:extLst>
      <p:ext uri="{BB962C8B-B14F-4D97-AF65-F5344CB8AC3E}">
        <p14:creationId xmlns:p14="http://schemas.microsoft.com/office/powerpoint/2010/main" val="198175040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E08893EB-C0CD-4BA3-B6B9-8260867432EA}" type="slidenum">
              <a:rPr lang="en-US"/>
              <a:pPr>
                <a:defRPr/>
              </a:pPr>
              <a:t>‹#›</a:t>
            </a:fld>
            <a:endParaRPr lang="en-US" dirty="0"/>
          </a:p>
        </p:txBody>
      </p:sp>
    </p:spTree>
    <p:extLst>
      <p:ext uri="{BB962C8B-B14F-4D97-AF65-F5344CB8AC3E}">
        <p14:creationId xmlns:p14="http://schemas.microsoft.com/office/powerpoint/2010/main" val="235349449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BC9890B-9E17-4CA5-A6E5-DC28AA18369F}" type="slidenum">
              <a:rPr lang="en-US"/>
              <a:pPr>
                <a:defRPr/>
              </a:pPr>
              <a:t>‹#›</a:t>
            </a:fld>
            <a:endParaRPr lang="en-US" dirty="0"/>
          </a:p>
        </p:txBody>
      </p:sp>
    </p:spTree>
    <p:extLst>
      <p:ext uri="{BB962C8B-B14F-4D97-AF65-F5344CB8AC3E}">
        <p14:creationId xmlns:p14="http://schemas.microsoft.com/office/powerpoint/2010/main" val="49983562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4B82AFD1-7D36-4D54-8827-A60FB09BD8FB}" type="slidenum">
              <a:rPr lang="en-US"/>
              <a:pPr>
                <a:defRPr/>
              </a:pPr>
              <a:t>‹#›</a:t>
            </a:fld>
            <a:endParaRPr lang="en-US" dirty="0"/>
          </a:p>
        </p:txBody>
      </p:sp>
    </p:spTree>
    <p:extLst>
      <p:ext uri="{BB962C8B-B14F-4D97-AF65-F5344CB8AC3E}">
        <p14:creationId xmlns:p14="http://schemas.microsoft.com/office/powerpoint/2010/main" val="313821496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A9919349-59BD-4503-BBAB-2C495396C89A}" type="slidenum">
              <a:rPr lang="en-US"/>
              <a:pPr>
                <a:defRPr/>
              </a:pPr>
              <a:t>‹#›</a:t>
            </a:fld>
            <a:endParaRPr lang="en-US" dirty="0"/>
          </a:p>
        </p:txBody>
      </p:sp>
    </p:spTree>
    <p:extLst>
      <p:ext uri="{BB962C8B-B14F-4D97-AF65-F5344CB8AC3E}">
        <p14:creationId xmlns:p14="http://schemas.microsoft.com/office/powerpoint/2010/main" val="42624711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2AB4E631-70FA-4F34-98FE-3B1CDE53906F}" type="slidenum">
              <a:rPr lang="en-US"/>
              <a:pPr>
                <a:defRPr/>
              </a:pPr>
              <a:t>‹#›</a:t>
            </a:fld>
            <a:endParaRPr lang="en-US" dirty="0"/>
          </a:p>
        </p:txBody>
      </p:sp>
    </p:spTree>
    <p:extLst>
      <p:ext uri="{BB962C8B-B14F-4D97-AF65-F5344CB8AC3E}">
        <p14:creationId xmlns:p14="http://schemas.microsoft.com/office/powerpoint/2010/main" val="424978086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072A252-B07A-4685-A57D-CA2D49465E60}" type="slidenum">
              <a:rPr lang="en-US"/>
              <a:pPr>
                <a:defRPr/>
              </a:pPr>
              <a:t>‹#›</a:t>
            </a:fld>
            <a:endParaRPr lang="en-US" dirty="0"/>
          </a:p>
        </p:txBody>
      </p:sp>
    </p:spTree>
    <p:extLst>
      <p:ext uri="{BB962C8B-B14F-4D97-AF65-F5344CB8AC3E}">
        <p14:creationId xmlns:p14="http://schemas.microsoft.com/office/powerpoint/2010/main" val="88893594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22D03DFA-4BD1-487D-9775-1BC83AB9898E}" type="slidenum">
              <a:rPr lang="en-US"/>
              <a:pPr>
                <a:defRPr/>
              </a:pPr>
              <a:t>‹#›</a:t>
            </a:fld>
            <a:endParaRPr lang="en-US" dirty="0"/>
          </a:p>
        </p:txBody>
      </p:sp>
    </p:spTree>
    <p:extLst>
      <p:ext uri="{BB962C8B-B14F-4D97-AF65-F5344CB8AC3E}">
        <p14:creationId xmlns:p14="http://schemas.microsoft.com/office/powerpoint/2010/main" val="147702393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49376FF-3C7C-4231-8419-20C90ED0B69A}" type="slidenum">
              <a:rPr lang="en-US"/>
              <a:pPr>
                <a:defRPr/>
              </a:pPr>
              <a:t>‹#›</a:t>
            </a:fld>
            <a:endParaRPr lang="en-US" dirty="0"/>
          </a:p>
        </p:txBody>
      </p:sp>
    </p:spTree>
    <p:extLst>
      <p:ext uri="{BB962C8B-B14F-4D97-AF65-F5344CB8AC3E}">
        <p14:creationId xmlns:p14="http://schemas.microsoft.com/office/powerpoint/2010/main" val="1770827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B32E8E3E-D836-40BF-9219-28EB71C5269E}" type="slidenum">
              <a:rPr lang="en-US"/>
              <a:pPr>
                <a:defRPr/>
              </a:pPr>
              <a:t>‹#›</a:t>
            </a:fld>
            <a:endParaRPr lang="en-US" dirty="0"/>
          </a:p>
        </p:txBody>
      </p:sp>
    </p:spTree>
    <p:extLst>
      <p:ext uri="{BB962C8B-B14F-4D97-AF65-F5344CB8AC3E}">
        <p14:creationId xmlns:p14="http://schemas.microsoft.com/office/powerpoint/2010/main" val="125322286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77EDA23-18F6-453E-BE96-369DFC40CB96}" type="slidenum">
              <a:rPr lang="en-US"/>
              <a:pPr>
                <a:defRPr/>
              </a:pPr>
              <a:t>‹#›</a:t>
            </a:fld>
            <a:endParaRPr lang="en-US" dirty="0"/>
          </a:p>
        </p:txBody>
      </p:sp>
    </p:spTree>
    <p:extLst>
      <p:ext uri="{BB962C8B-B14F-4D97-AF65-F5344CB8AC3E}">
        <p14:creationId xmlns:p14="http://schemas.microsoft.com/office/powerpoint/2010/main" val="298816694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072AF1F7-5AFB-4CDB-9474-B02CB3677267}" type="slidenum">
              <a:rPr lang="en-US"/>
              <a:pPr>
                <a:defRPr/>
              </a:pPr>
              <a:t>‹#›</a:t>
            </a:fld>
            <a:endParaRPr lang="en-US" dirty="0"/>
          </a:p>
        </p:txBody>
      </p:sp>
    </p:spTree>
    <p:extLst>
      <p:ext uri="{BB962C8B-B14F-4D97-AF65-F5344CB8AC3E}">
        <p14:creationId xmlns:p14="http://schemas.microsoft.com/office/powerpoint/2010/main" val="392722230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5F7AFDA-E680-4F88-A3E0-89881AD16218}" type="slidenum">
              <a:rPr lang="en-US"/>
              <a:pPr>
                <a:defRPr/>
              </a:pPr>
              <a:t>‹#›</a:t>
            </a:fld>
            <a:endParaRPr lang="en-US" dirty="0"/>
          </a:p>
        </p:txBody>
      </p:sp>
    </p:spTree>
    <p:extLst>
      <p:ext uri="{BB962C8B-B14F-4D97-AF65-F5344CB8AC3E}">
        <p14:creationId xmlns:p14="http://schemas.microsoft.com/office/powerpoint/2010/main" val="113070911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94446372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972881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840196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913536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350927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150998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60848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AFA13BF-664B-4518-8193-9AD32347D9C7}" type="slidenum">
              <a:rPr lang="en-US"/>
              <a:pPr>
                <a:defRPr/>
              </a:pPr>
              <a:t>‹#›</a:t>
            </a:fld>
            <a:endParaRPr lang="en-US" dirty="0"/>
          </a:p>
        </p:txBody>
      </p:sp>
    </p:spTree>
    <p:extLst>
      <p:ext uri="{BB962C8B-B14F-4D97-AF65-F5344CB8AC3E}">
        <p14:creationId xmlns:p14="http://schemas.microsoft.com/office/powerpoint/2010/main" val="5303658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311542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18788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012796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0468518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85604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814796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76007398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587674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349607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5252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A77A302-CCD1-4E9B-B3B1-86D2B4696849}" type="slidenum">
              <a:rPr lang="en-US"/>
              <a:pPr>
                <a:defRPr/>
              </a:pPr>
              <a:t>‹#›</a:t>
            </a:fld>
            <a:endParaRPr lang="en-US" dirty="0"/>
          </a:p>
        </p:txBody>
      </p:sp>
    </p:spTree>
    <p:extLst>
      <p:ext uri="{BB962C8B-B14F-4D97-AF65-F5344CB8AC3E}">
        <p14:creationId xmlns:p14="http://schemas.microsoft.com/office/powerpoint/2010/main" val="4232181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5ED8BF6B-BD2A-47A1-B0AE-6286BE3A59C4}" type="slidenum">
              <a:rPr lang="en-US"/>
              <a:pPr>
                <a:defRPr/>
              </a:pPr>
              <a:t>‹#›</a:t>
            </a:fld>
            <a:endParaRPr lang="en-US" dirty="0"/>
          </a:p>
        </p:txBody>
      </p:sp>
    </p:spTree>
    <p:extLst>
      <p:ext uri="{BB962C8B-B14F-4D97-AF65-F5344CB8AC3E}">
        <p14:creationId xmlns:p14="http://schemas.microsoft.com/office/powerpoint/2010/main" val="101361935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954155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972846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77457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4704449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8663317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771486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680000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291943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0245271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105158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03E221C-DAEF-448C-9F30-1ED05A22BFC1}" type="slidenum">
              <a:rPr lang="en-US"/>
              <a:pPr>
                <a:defRPr/>
              </a:pPr>
              <a:t>‹#›</a:t>
            </a:fld>
            <a:endParaRPr lang="en-US" dirty="0"/>
          </a:p>
        </p:txBody>
      </p:sp>
    </p:spTree>
    <p:extLst>
      <p:ext uri="{BB962C8B-B14F-4D97-AF65-F5344CB8AC3E}">
        <p14:creationId xmlns:p14="http://schemas.microsoft.com/office/powerpoint/2010/main" val="378540526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0570320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746212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55401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096736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722098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8650650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419135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8429517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2434127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43842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5BD5293-DD8A-4DB8-B222-976D57606961}" type="slidenum">
              <a:rPr lang="en-US"/>
              <a:pPr>
                <a:defRPr/>
              </a:pPr>
              <a:t>‹#›</a:t>
            </a:fld>
            <a:endParaRPr lang="en-US" dirty="0"/>
          </a:p>
        </p:txBody>
      </p:sp>
    </p:spTree>
    <p:extLst>
      <p:ext uri="{BB962C8B-B14F-4D97-AF65-F5344CB8AC3E}">
        <p14:creationId xmlns:p14="http://schemas.microsoft.com/office/powerpoint/2010/main" val="317174942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341624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857431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938149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359143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9941810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727892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802328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964113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8180974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0093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14660B6C-D90B-4D73-9C8E-E8DFC73CAB84}" type="slidenum">
              <a:rPr lang="en-US"/>
              <a:pPr>
                <a:defRPr/>
              </a:pPr>
              <a:t>‹#›</a:t>
            </a:fld>
            <a:endParaRPr lang="en-US" dirty="0"/>
          </a:p>
        </p:txBody>
      </p:sp>
    </p:spTree>
    <p:extLst>
      <p:ext uri="{BB962C8B-B14F-4D97-AF65-F5344CB8AC3E}">
        <p14:creationId xmlns:p14="http://schemas.microsoft.com/office/powerpoint/2010/main" val="169145337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4076020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5209487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9800269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0083514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684464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62522097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643182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6979448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132057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1093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C67C400-DEE4-45CD-BA1C-D44E870AF8D8}" type="slidenum">
              <a:rPr lang="en-US"/>
              <a:pPr>
                <a:defRPr/>
              </a:pPr>
              <a:t>‹#›</a:t>
            </a:fld>
            <a:endParaRPr lang="en-US" dirty="0"/>
          </a:p>
        </p:txBody>
      </p:sp>
    </p:spTree>
    <p:extLst>
      <p:ext uri="{BB962C8B-B14F-4D97-AF65-F5344CB8AC3E}">
        <p14:creationId xmlns:p14="http://schemas.microsoft.com/office/powerpoint/2010/main" val="31574775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793913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445042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42563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2368733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590824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7274290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1571296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263166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00759900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75543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38674810-FB45-4563-8766-7DAD1A6122AA}" type="slidenum">
              <a:rPr lang="en-US"/>
              <a:pPr>
                <a:defRPr/>
              </a:pPr>
              <a:t>‹#›</a:t>
            </a:fld>
            <a:endParaRPr lang="en-US" dirty="0"/>
          </a:p>
        </p:txBody>
      </p:sp>
    </p:spTree>
    <p:extLst>
      <p:ext uri="{BB962C8B-B14F-4D97-AF65-F5344CB8AC3E}">
        <p14:creationId xmlns:p14="http://schemas.microsoft.com/office/powerpoint/2010/main" val="332262407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2013953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73400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369863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6685736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6289921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353292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098052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116662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9988152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6166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E1526238-1422-43B7-A2AD-6E05EAD2B2B3}" type="slidenum">
              <a:rPr lang="en-US"/>
              <a:pPr>
                <a:defRPr/>
              </a:pPr>
              <a:t>‹#›</a:t>
            </a:fld>
            <a:endParaRPr lang="en-US" dirty="0"/>
          </a:p>
        </p:txBody>
      </p:sp>
    </p:spTree>
    <p:extLst>
      <p:ext uri="{BB962C8B-B14F-4D97-AF65-F5344CB8AC3E}">
        <p14:creationId xmlns:p14="http://schemas.microsoft.com/office/powerpoint/2010/main" val="48922627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9769925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21065188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841827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998023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86020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688288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490964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98020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0278283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77015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0238" y="6189663"/>
            <a:ext cx="6032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a:prstGeom prst="rect">
            <a:avLst/>
          </a:prstGeom>
        </p:spPr>
        <p:txBody>
          <a:bodyPr anchor="b"/>
          <a:lstStyle>
            <a:lvl1pPr>
              <a:defRPr>
                <a:solidFill>
                  <a:srgbClr val="000000"/>
                </a:solidFill>
                <a:latin typeface="Arial" pitchFamily="34" charset="0"/>
                <a:cs typeface="+mn-cs"/>
              </a:defRPr>
            </a:lvl1pPr>
          </a:lstStyle>
          <a:p>
            <a:pPr>
              <a:defRPr/>
            </a:pPr>
            <a:r>
              <a:rPr lang="en-US" dirty="0"/>
              <a:t>CGI Federal Proprietary and Confidential</a:t>
            </a:r>
          </a:p>
        </p:txBody>
      </p:sp>
    </p:spTree>
    <p:extLst>
      <p:ext uri="{BB962C8B-B14F-4D97-AF65-F5344CB8AC3E}">
        <p14:creationId xmlns:p14="http://schemas.microsoft.com/office/powerpoint/2010/main" val="345306268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4616929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9539626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009875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200701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3191232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6574463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752092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6548952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944916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3887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715262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417747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009666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536635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00982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794632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2853464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020311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78196713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3733503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4604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100030760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1164438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453976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9302732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5296223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2667390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562943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257572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30638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468408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873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B2F4B12-6074-45E2-9AE0-C1F7508488BC}" type="slidenum">
              <a:rPr lang="en-US"/>
              <a:pPr>
                <a:defRPr/>
              </a:pPr>
              <a:t>‹#›</a:t>
            </a:fld>
            <a:endParaRPr lang="en-US" dirty="0"/>
          </a:p>
        </p:txBody>
      </p:sp>
    </p:spTree>
    <p:extLst>
      <p:ext uri="{BB962C8B-B14F-4D97-AF65-F5344CB8AC3E}">
        <p14:creationId xmlns:p14="http://schemas.microsoft.com/office/powerpoint/2010/main" val="39427100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790798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5105822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2881413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3414094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640257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9595625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6171504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9531385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910051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7862088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13036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556001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8033210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6259746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6902240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30120069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4968525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8218937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5866028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5445047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718367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70164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307548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0439532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725044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962731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687316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239088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8422922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836493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450164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425087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1831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1772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7848964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7890011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931159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6335253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865490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336000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8636246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092970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548873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466172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8167689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348373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37464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955060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9799069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659456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475141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2627699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570091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832509"/>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8769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0276120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5926648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288750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06143113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0989800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6248390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2123773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914601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411637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717468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61244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99579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9001079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82777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316735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430203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6420647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0267940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275323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195177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172504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470130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3536976"/>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325143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065931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155985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006114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909145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4745010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7618149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718803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87150534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958128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68526197"/>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697590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8958687"/>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327748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4712488"/>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8842515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6367250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192191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0669593"/>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76043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627539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032931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712544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56364014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202793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651531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8909126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044276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422720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570508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9163015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111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7E4A194-31EF-46EF-8B78-67623C6BE85B}" type="slidenum">
              <a:rPr lang="en-US"/>
              <a:pPr>
                <a:defRPr/>
              </a:pPr>
              <a:t>‹#›</a:t>
            </a:fld>
            <a:endParaRPr lang="en-US" dirty="0"/>
          </a:p>
        </p:txBody>
      </p:sp>
    </p:spTree>
    <p:extLst>
      <p:ext uri="{BB962C8B-B14F-4D97-AF65-F5344CB8AC3E}">
        <p14:creationId xmlns:p14="http://schemas.microsoft.com/office/powerpoint/2010/main" val="18808895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263320701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65533694"/>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495875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9708619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086565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75478200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39210133"/>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9461012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074348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685110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01329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53B660D-8F30-4645-B2B0-EEBF1DB0282E}" type="slidenum">
              <a:rPr lang="en-US"/>
              <a:pPr>
                <a:defRPr/>
              </a:pPr>
              <a:t>‹#›</a:t>
            </a:fld>
            <a:endParaRPr lang="en-US" dirty="0"/>
          </a:p>
        </p:txBody>
      </p:sp>
    </p:spTree>
    <p:extLst>
      <p:ext uri="{BB962C8B-B14F-4D97-AF65-F5344CB8AC3E}">
        <p14:creationId xmlns:p14="http://schemas.microsoft.com/office/powerpoint/2010/main" val="611667286"/>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12242413"/>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843658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2022448"/>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051373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3458588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5330586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89286155"/>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83426831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5514225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49133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882E9A3-EB13-4EDA-91B9-9CE7F6AEB160}" type="slidenum">
              <a:rPr lang="en-US"/>
              <a:pPr>
                <a:defRPr/>
              </a:pPr>
              <a:t>‹#›</a:t>
            </a:fld>
            <a:endParaRPr lang="en-US" dirty="0"/>
          </a:p>
        </p:txBody>
      </p:sp>
    </p:spTree>
    <p:extLst>
      <p:ext uri="{BB962C8B-B14F-4D97-AF65-F5344CB8AC3E}">
        <p14:creationId xmlns:p14="http://schemas.microsoft.com/office/powerpoint/2010/main" val="1995554359"/>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2072726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6373067"/>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8220121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691414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9537426"/>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6615681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5960746"/>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07234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6281365"/>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489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6E3787E-612D-4772-A7FC-282B3BDBDF43}" type="slidenum">
              <a:rPr lang="en-US"/>
              <a:pPr>
                <a:defRPr/>
              </a:pPr>
              <a:t>‹#›</a:t>
            </a:fld>
            <a:endParaRPr lang="en-US" dirty="0"/>
          </a:p>
        </p:txBody>
      </p:sp>
    </p:spTree>
    <p:extLst>
      <p:ext uri="{BB962C8B-B14F-4D97-AF65-F5344CB8AC3E}">
        <p14:creationId xmlns:p14="http://schemas.microsoft.com/office/powerpoint/2010/main" val="268270733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90269898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183819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691740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9594689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9427088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1368809"/>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0235918"/>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80363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6541850"/>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84897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E06952CD-BC7F-470E-8496-141C06F62AC8}" type="slidenum">
              <a:rPr lang="en-US"/>
              <a:pPr>
                <a:defRPr/>
              </a:pPr>
              <a:t>‹#›</a:t>
            </a:fld>
            <a:endParaRPr lang="en-US" dirty="0"/>
          </a:p>
        </p:txBody>
      </p:sp>
    </p:spTree>
    <p:extLst>
      <p:ext uri="{BB962C8B-B14F-4D97-AF65-F5344CB8AC3E}">
        <p14:creationId xmlns:p14="http://schemas.microsoft.com/office/powerpoint/2010/main" val="376038573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870214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0798863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35642495"/>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45955278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131465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1529090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560286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4958195"/>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852763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21834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4C6A3FDC-ECC9-4685-B6A7-4F3407594DDF}" type="slidenum">
              <a:rPr lang="en-US"/>
              <a:pPr>
                <a:defRPr/>
              </a:pPr>
              <a:t>‹#›</a:t>
            </a:fld>
            <a:endParaRPr lang="en-US" dirty="0"/>
          </a:p>
        </p:txBody>
      </p:sp>
    </p:spTree>
    <p:extLst>
      <p:ext uri="{BB962C8B-B14F-4D97-AF65-F5344CB8AC3E}">
        <p14:creationId xmlns:p14="http://schemas.microsoft.com/office/powerpoint/2010/main" val="2393029594"/>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036367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1897646"/>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711312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2521928"/>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1951421"/>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04813644"/>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14344171"/>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9419989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80350042"/>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317834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A3A81F58-2F14-4BCD-8A75-EA968FC78F6F}" type="slidenum">
              <a:rPr lang="en-US"/>
              <a:pPr>
                <a:defRPr/>
              </a:pPr>
              <a:t>‹#›</a:t>
            </a:fld>
            <a:endParaRPr lang="en-US" dirty="0"/>
          </a:p>
        </p:txBody>
      </p:sp>
    </p:spTree>
    <p:extLst>
      <p:ext uri="{BB962C8B-B14F-4D97-AF65-F5344CB8AC3E}">
        <p14:creationId xmlns:p14="http://schemas.microsoft.com/office/powerpoint/2010/main" val="3502493207"/>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469940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1627370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5597436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1211076"/>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21550191"/>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768159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821894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9725046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5129336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059597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700CEE0-963F-4380-BFD2-490C55DDAE58}" type="slidenum">
              <a:rPr lang="en-US"/>
              <a:pPr>
                <a:defRPr/>
              </a:pPr>
              <a:t>‹#›</a:t>
            </a:fld>
            <a:endParaRPr lang="en-US" dirty="0"/>
          </a:p>
        </p:txBody>
      </p:sp>
    </p:spTree>
    <p:extLst>
      <p:ext uri="{BB962C8B-B14F-4D97-AF65-F5344CB8AC3E}">
        <p14:creationId xmlns:p14="http://schemas.microsoft.com/office/powerpoint/2010/main" val="178539213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3981583"/>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5297211"/>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8697981"/>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577391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5406748"/>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1554483"/>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2599037"/>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8583372"/>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050611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187651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9B7C429-2E7D-4792-8E8C-0E02ABBFA69F}" type="slidenum">
              <a:rPr lang="en-US"/>
              <a:pPr>
                <a:defRPr/>
              </a:pPr>
              <a:t>‹#›</a:t>
            </a:fld>
            <a:endParaRPr lang="en-US" dirty="0"/>
          </a:p>
        </p:txBody>
      </p:sp>
    </p:spTree>
    <p:extLst>
      <p:ext uri="{BB962C8B-B14F-4D97-AF65-F5344CB8AC3E}">
        <p14:creationId xmlns:p14="http://schemas.microsoft.com/office/powerpoint/2010/main" val="221032453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1151200"/>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349059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34093617"/>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2151375"/>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2693789"/>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3865023"/>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8663133"/>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395401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38342585"/>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764716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D60F10FF-54DC-4629-AC46-1820271A0603}" type="slidenum">
              <a:rPr lang="en-US"/>
              <a:pPr>
                <a:defRPr/>
              </a:pPr>
              <a:t>‹#›</a:t>
            </a:fld>
            <a:endParaRPr lang="en-US" dirty="0"/>
          </a:p>
        </p:txBody>
      </p:sp>
    </p:spTree>
    <p:extLst>
      <p:ext uri="{BB962C8B-B14F-4D97-AF65-F5344CB8AC3E}">
        <p14:creationId xmlns:p14="http://schemas.microsoft.com/office/powerpoint/2010/main" val="1565519677"/>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87294907"/>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0833904"/>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6933813"/>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11823774"/>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7974732"/>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559909797"/>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6399080"/>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1758388"/>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240957"/>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8901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D1CBBD63-56E9-49BF-8650-13D44F8DA211}" type="slidenum">
              <a:rPr lang="en-US"/>
              <a:pPr>
                <a:defRPr/>
              </a:pPr>
              <a:t>‹#›</a:t>
            </a:fld>
            <a:endParaRPr lang="en-US" dirty="0"/>
          </a:p>
        </p:txBody>
      </p:sp>
    </p:spTree>
    <p:extLst>
      <p:ext uri="{BB962C8B-B14F-4D97-AF65-F5344CB8AC3E}">
        <p14:creationId xmlns:p14="http://schemas.microsoft.com/office/powerpoint/2010/main" val="37823220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C7E02CE6-4E91-4E0B-A522-408745311677}" type="slidenum">
              <a:rPr lang="en-US"/>
              <a:pPr>
                <a:defRPr/>
              </a:pPr>
              <a:t>‹#›</a:t>
            </a:fld>
            <a:endParaRPr lang="en-US" dirty="0"/>
          </a:p>
        </p:txBody>
      </p:sp>
    </p:spTree>
    <p:extLst>
      <p:ext uri="{BB962C8B-B14F-4D97-AF65-F5344CB8AC3E}">
        <p14:creationId xmlns:p14="http://schemas.microsoft.com/office/powerpoint/2010/main" val="491497010"/>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41550768"/>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5532560"/>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5558889"/>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5782012"/>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4031776"/>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792196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42651589"/>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32576715"/>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33211456"/>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6138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6899E85A-9F5A-45D6-B5B2-051821CB9032}" type="slidenum">
              <a:rPr lang="en-US"/>
              <a:pPr>
                <a:defRPr/>
              </a:pPr>
              <a:t>‹#›</a:t>
            </a:fld>
            <a:endParaRPr lang="en-US" dirty="0"/>
          </a:p>
        </p:txBody>
      </p:sp>
    </p:spTree>
    <p:extLst>
      <p:ext uri="{BB962C8B-B14F-4D97-AF65-F5344CB8AC3E}">
        <p14:creationId xmlns:p14="http://schemas.microsoft.com/office/powerpoint/2010/main" val="272662394"/>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88756970"/>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9653774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1507279"/>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0789067"/>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500878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4025349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04020069"/>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2949033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1974566"/>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036424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E28F125D-7140-4DA4-809D-376EBCBCA821}" type="slidenum">
              <a:rPr lang="en-US"/>
              <a:pPr>
                <a:defRPr/>
              </a:pPr>
              <a:t>‹#›</a:t>
            </a:fld>
            <a:endParaRPr lang="en-US" dirty="0"/>
          </a:p>
        </p:txBody>
      </p:sp>
    </p:spTree>
    <p:extLst>
      <p:ext uri="{BB962C8B-B14F-4D97-AF65-F5344CB8AC3E}">
        <p14:creationId xmlns:p14="http://schemas.microsoft.com/office/powerpoint/2010/main" val="3820008909"/>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71572057"/>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640583409"/>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73119997"/>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9509600"/>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20796466"/>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02449566"/>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98048056"/>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59221998"/>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4070989"/>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22968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1809045730"/>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1629104"/>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888949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7543863"/>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1087607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57596046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0895228"/>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7851362"/>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7313630"/>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6351888"/>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950652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D203D3E3-884D-4189-99B5-0502ABDE1DF7}" type="slidenum">
              <a:rPr lang="en-US"/>
              <a:pPr>
                <a:defRPr/>
              </a:pPr>
              <a:t>‹#›</a:t>
            </a:fld>
            <a:endParaRPr lang="en-US" dirty="0"/>
          </a:p>
        </p:txBody>
      </p:sp>
    </p:spTree>
    <p:extLst>
      <p:ext uri="{BB962C8B-B14F-4D97-AF65-F5344CB8AC3E}">
        <p14:creationId xmlns:p14="http://schemas.microsoft.com/office/powerpoint/2010/main" val="3594830236"/>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2687036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3617490"/>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8187556"/>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9324655"/>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64234937"/>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27740931"/>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9550238"/>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435953472"/>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36929156"/>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638621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4703944-1D9C-4A50-B375-30A8C5864F34}" type="slidenum">
              <a:rPr lang="en-US"/>
              <a:pPr>
                <a:defRPr/>
              </a:pPr>
              <a:t>‹#›</a:t>
            </a:fld>
            <a:endParaRPr lang="en-US" dirty="0"/>
          </a:p>
        </p:txBody>
      </p:sp>
    </p:spTree>
    <p:extLst>
      <p:ext uri="{BB962C8B-B14F-4D97-AF65-F5344CB8AC3E}">
        <p14:creationId xmlns:p14="http://schemas.microsoft.com/office/powerpoint/2010/main" val="856682132"/>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25363063"/>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3032701"/>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39777325"/>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57629612"/>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4207220"/>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4585760"/>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17482976"/>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79419979"/>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08634173"/>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050019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052667F-315F-4313-92A0-DA68FE63BD9C}" type="slidenum">
              <a:rPr lang="en-US"/>
              <a:pPr>
                <a:defRPr/>
              </a:pPr>
              <a:t>‹#›</a:t>
            </a:fld>
            <a:endParaRPr lang="en-US" dirty="0"/>
          </a:p>
        </p:txBody>
      </p:sp>
    </p:spTree>
    <p:extLst>
      <p:ext uri="{BB962C8B-B14F-4D97-AF65-F5344CB8AC3E}">
        <p14:creationId xmlns:p14="http://schemas.microsoft.com/office/powerpoint/2010/main" val="326517194"/>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8059823"/>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54520803"/>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7062912"/>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0637581"/>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4587545"/>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65894471"/>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6039093"/>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6890835"/>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7549725"/>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98456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C874DFCD-52F6-445F-AF05-E745EB7D4152}" type="slidenum">
              <a:rPr lang="en-US"/>
              <a:pPr>
                <a:defRPr/>
              </a:pPr>
              <a:t>‹#›</a:t>
            </a:fld>
            <a:endParaRPr lang="en-US" dirty="0"/>
          </a:p>
        </p:txBody>
      </p:sp>
    </p:spTree>
    <p:extLst>
      <p:ext uri="{BB962C8B-B14F-4D97-AF65-F5344CB8AC3E}">
        <p14:creationId xmlns:p14="http://schemas.microsoft.com/office/powerpoint/2010/main" val="959737437"/>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9025743"/>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157705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3865336"/>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44039374"/>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1970232"/>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9753155"/>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18989720"/>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2199906"/>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7108760"/>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806970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4A81751A-58B4-4B0C-B698-75BAA07E33AF}" type="slidenum">
              <a:rPr lang="en-US"/>
              <a:pPr>
                <a:defRPr/>
              </a:pPr>
              <a:t>‹#›</a:t>
            </a:fld>
            <a:endParaRPr lang="en-US" dirty="0"/>
          </a:p>
        </p:txBody>
      </p:sp>
    </p:spTree>
    <p:extLst>
      <p:ext uri="{BB962C8B-B14F-4D97-AF65-F5344CB8AC3E}">
        <p14:creationId xmlns:p14="http://schemas.microsoft.com/office/powerpoint/2010/main" val="1751567382"/>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6268086"/>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12506590"/>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67251269"/>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33777931"/>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76786386"/>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60002594"/>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787740879"/>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146262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89607760"/>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535368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A3E0C698-24E2-481D-AA07-AD77F9F89114}" type="slidenum">
              <a:rPr lang="en-US"/>
              <a:pPr>
                <a:defRPr/>
              </a:pPr>
              <a:t>‹#›</a:t>
            </a:fld>
            <a:endParaRPr lang="en-US" dirty="0"/>
          </a:p>
        </p:txBody>
      </p:sp>
    </p:spTree>
    <p:extLst>
      <p:ext uri="{BB962C8B-B14F-4D97-AF65-F5344CB8AC3E}">
        <p14:creationId xmlns:p14="http://schemas.microsoft.com/office/powerpoint/2010/main" val="1918256725"/>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96366754"/>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5642861"/>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73279608"/>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89285459"/>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599750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3522029"/>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50530585"/>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6973394"/>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7250070"/>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316524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F2964C8A-7528-4FCA-9232-381054BE45A6}" type="slidenum">
              <a:rPr lang="en-US"/>
              <a:pPr>
                <a:defRPr/>
              </a:pPr>
              <a:t>‹#›</a:t>
            </a:fld>
            <a:endParaRPr lang="en-US" dirty="0"/>
          </a:p>
        </p:txBody>
      </p:sp>
    </p:spTree>
    <p:extLst>
      <p:ext uri="{BB962C8B-B14F-4D97-AF65-F5344CB8AC3E}">
        <p14:creationId xmlns:p14="http://schemas.microsoft.com/office/powerpoint/2010/main" val="5956471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CC9DE9C9-2A7A-4D4A-A9D9-B0916601498D}" type="slidenum">
              <a:rPr lang="en-US"/>
              <a:pPr>
                <a:defRPr/>
              </a:pPr>
              <a:t>‹#›</a:t>
            </a:fld>
            <a:endParaRPr lang="en-US" dirty="0"/>
          </a:p>
        </p:txBody>
      </p:sp>
    </p:spTree>
    <p:extLst>
      <p:ext uri="{BB962C8B-B14F-4D97-AF65-F5344CB8AC3E}">
        <p14:creationId xmlns:p14="http://schemas.microsoft.com/office/powerpoint/2010/main" val="3900526797"/>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69824"/>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5627302"/>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762318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48997358"/>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1889202"/>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25222406"/>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20208581"/>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592491"/>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3886447"/>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347256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050CAF73-5FA8-4A38-ADE5-4728CCC59FBB}" type="slidenum">
              <a:rPr lang="en-US"/>
              <a:pPr>
                <a:defRPr/>
              </a:pPr>
              <a:t>‹#›</a:t>
            </a:fld>
            <a:endParaRPr lang="en-US" dirty="0"/>
          </a:p>
        </p:txBody>
      </p:sp>
    </p:spTree>
    <p:extLst>
      <p:ext uri="{BB962C8B-B14F-4D97-AF65-F5344CB8AC3E}">
        <p14:creationId xmlns:p14="http://schemas.microsoft.com/office/powerpoint/2010/main" val="184169650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43725344"/>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1849474"/>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169150748"/>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2337935"/>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9811988"/>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45960446"/>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2283251"/>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55935859"/>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68464241"/>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492614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C5445AD-A23E-4F64-8499-10BDEE9E5C09}" type="slidenum">
              <a:rPr lang="en-US"/>
              <a:pPr>
                <a:defRPr/>
              </a:pPr>
              <a:t>‹#›</a:t>
            </a:fld>
            <a:endParaRPr lang="en-US" dirty="0"/>
          </a:p>
        </p:txBody>
      </p:sp>
    </p:spTree>
    <p:extLst>
      <p:ext uri="{BB962C8B-B14F-4D97-AF65-F5344CB8AC3E}">
        <p14:creationId xmlns:p14="http://schemas.microsoft.com/office/powerpoint/2010/main" val="881380793"/>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2489653"/>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83998755"/>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2394911"/>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4034426"/>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1425774"/>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81325678"/>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7972192"/>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26122889"/>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67107430"/>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99079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41011EC-CDE9-45F9-A20C-52A44DE7CE51}" type="slidenum">
              <a:rPr lang="en-US"/>
              <a:pPr>
                <a:defRPr/>
              </a:pPr>
              <a:t>‹#›</a:t>
            </a:fld>
            <a:endParaRPr lang="en-US" dirty="0"/>
          </a:p>
        </p:txBody>
      </p:sp>
    </p:spTree>
    <p:extLst>
      <p:ext uri="{BB962C8B-B14F-4D97-AF65-F5344CB8AC3E}">
        <p14:creationId xmlns:p14="http://schemas.microsoft.com/office/powerpoint/2010/main" val="3167511240"/>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9257032"/>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2500677"/>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42139563"/>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18774868"/>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2124938"/>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490311"/>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9163312"/>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6759796"/>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124771876"/>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7379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E116E4C7-81D5-4CAF-8680-233309FC9FCF}" type="slidenum">
              <a:rPr lang="en-US"/>
              <a:pPr>
                <a:defRPr/>
              </a:pPr>
              <a:t>‹#›</a:t>
            </a:fld>
            <a:endParaRPr lang="en-US" dirty="0"/>
          </a:p>
        </p:txBody>
      </p:sp>
    </p:spTree>
    <p:extLst>
      <p:ext uri="{BB962C8B-B14F-4D97-AF65-F5344CB8AC3E}">
        <p14:creationId xmlns:p14="http://schemas.microsoft.com/office/powerpoint/2010/main" val="2543068436"/>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30029012"/>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1624019"/>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6695541"/>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8216908"/>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1036944"/>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6938496"/>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62956984"/>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65591562"/>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2687615"/>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95750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6F0A3F99-7197-428A-8E8D-7C872FFCC772}" type="slidenum">
              <a:rPr lang="en-US"/>
              <a:pPr>
                <a:defRPr/>
              </a:pPr>
              <a:t>‹#›</a:t>
            </a:fld>
            <a:endParaRPr lang="en-US" dirty="0"/>
          </a:p>
        </p:txBody>
      </p:sp>
    </p:spTree>
    <p:extLst>
      <p:ext uri="{BB962C8B-B14F-4D97-AF65-F5344CB8AC3E}">
        <p14:creationId xmlns:p14="http://schemas.microsoft.com/office/powerpoint/2010/main" val="1962365824"/>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9614743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66352600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5967988"/>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28810965"/>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83147564"/>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7871787"/>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16824522"/>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009904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53255019"/>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090382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225432432"/>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45433300"/>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08487734"/>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9231458"/>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97925609"/>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2134481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39358083"/>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57957094"/>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712054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2215231"/>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759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ECBA7673-2024-4569-8221-4F7BD5EF276B}" type="slidenum">
              <a:rPr lang="en-US"/>
              <a:pPr>
                <a:defRPr/>
              </a:pPr>
              <a:t>‹#›</a:t>
            </a:fld>
            <a:endParaRPr lang="en-US" dirty="0"/>
          </a:p>
        </p:txBody>
      </p:sp>
    </p:spTree>
    <p:extLst>
      <p:ext uri="{BB962C8B-B14F-4D97-AF65-F5344CB8AC3E}">
        <p14:creationId xmlns:p14="http://schemas.microsoft.com/office/powerpoint/2010/main" val="2199971502"/>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6789462"/>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75568131"/>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931676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0437219"/>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648402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52635144"/>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3596527"/>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980033441"/>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92036056"/>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53168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DD9A13B-72C5-49D5-B174-D93F3D1C2087}" type="slidenum">
              <a:rPr lang="en-US"/>
              <a:pPr>
                <a:defRPr/>
              </a:pPr>
              <a:t>‹#›</a:t>
            </a:fld>
            <a:endParaRPr lang="en-US" dirty="0"/>
          </a:p>
        </p:txBody>
      </p:sp>
    </p:spTree>
    <p:extLst>
      <p:ext uri="{BB962C8B-B14F-4D97-AF65-F5344CB8AC3E}">
        <p14:creationId xmlns:p14="http://schemas.microsoft.com/office/powerpoint/2010/main" val="1461020724"/>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66751687"/>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43825049"/>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7282870"/>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04237101"/>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86236002"/>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60875589"/>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14489355"/>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52100220"/>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89996235"/>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2037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FFDD8BC2-8837-45B8-B244-6FDF73B56235}" type="slidenum">
              <a:rPr lang="en-US"/>
              <a:pPr>
                <a:defRPr/>
              </a:pPr>
              <a:t>‹#›</a:t>
            </a:fld>
            <a:endParaRPr lang="en-US" dirty="0"/>
          </a:p>
        </p:txBody>
      </p:sp>
    </p:spTree>
    <p:extLst>
      <p:ext uri="{BB962C8B-B14F-4D97-AF65-F5344CB8AC3E}">
        <p14:creationId xmlns:p14="http://schemas.microsoft.com/office/powerpoint/2010/main" val="2244080726"/>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401033287"/>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28299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5084299"/>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0100407"/>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22606655"/>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63601071"/>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4123677"/>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0357329"/>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2148718"/>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3966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A01434AA-E50D-4C4F-BC52-6F16523D999C}" type="slidenum">
              <a:rPr lang="en-US"/>
              <a:pPr>
                <a:defRPr/>
              </a:pPr>
              <a:t>‹#›</a:t>
            </a:fld>
            <a:endParaRPr lang="en-US" dirty="0"/>
          </a:p>
        </p:txBody>
      </p:sp>
    </p:spTree>
    <p:extLst>
      <p:ext uri="{BB962C8B-B14F-4D97-AF65-F5344CB8AC3E}">
        <p14:creationId xmlns:p14="http://schemas.microsoft.com/office/powerpoint/2010/main" val="39788090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A2A87188-B534-41F1-ADF0-7CBAC06D1008}" type="slidenum">
              <a:rPr lang="en-US"/>
              <a:pPr>
                <a:defRPr/>
              </a:pPr>
              <a:t>‹#›</a:t>
            </a:fld>
            <a:endParaRPr lang="en-US" dirty="0"/>
          </a:p>
        </p:txBody>
      </p:sp>
    </p:spTree>
    <p:extLst>
      <p:ext uri="{BB962C8B-B14F-4D97-AF65-F5344CB8AC3E}">
        <p14:creationId xmlns:p14="http://schemas.microsoft.com/office/powerpoint/2010/main" val="2254664249"/>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897824"/>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262004"/>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0073095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3922107"/>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156773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010376"/>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9139189"/>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115520"/>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9029861"/>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775023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A578004-AF1C-44FF-B6CE-E61E3A1ADC07}" type="slidenum">
              <a:rPr lang="en-US"/>
              <a:pPr>
                <a:defRPr/>
              </a:pPr>
              <a:t>‹#›</a:t>
            </a:fld>
            <a:endParaRPr lang="en-US" dirty="0"/>
          </a:p>
        </p:txBody>
      </p:sp>
    </p:spTree>
    <p:extLst>
      <p:ext uri="{BB962C8B-B14F-4D97-AF65-F5344CB8AC3E}">
        <p14:creationId xmlns:p14="http://schemas.microsoft.com/office/powerpoint/2010/main" val="175209667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16509952"/>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4951424"/>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52623367"/>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1206845"/>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91297701"/>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4387496"/>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241235253"/>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5161474"/>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5181792"/>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033073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5E860CCB-EEEF-4779-99A4-26328BB646DB}" type="slidenum">
              <a:rPr lang="en-US"/>
              <a:pPr>
                <a:defRPr/>
              </a:pPr>
              <a:t>‹#›</a:t>
            </a:fld>
            <a:endParaRPr lang="en-US" dirty="0"/>
          </a:p>
        </p:txBody>
      </p:sp>
    </p:spTree>
    <p:extLst>
      <p:ext uri="{BB962C8B-B14F-4D97-AF65-F5344CB8AC3E}">
        <p14:creationId xmlns:p14="http://schemas.microsoft.com/office/powerpoint/2010/main" val="1052101002"/>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4505411"/>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32707624"/>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3266601"/>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2945383"/>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6360000"/>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56448358"/>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13582"/>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1284106"/>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5175914"/>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366429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61C2370A-1067-4882-ABE4-6AED017C8C3E}" type="slidenum">
              <a:rPr lang="en-US"/>
              <a:pPr>
                <a:defRPr/>
              </a:pPr>
              <a:t>‹#›</a:t>
            </a:fld>
            <a:endParaRPr lang="en-US" dirty="0"/>
          </a:p>
        </p:txBody>
      </p:sp>
    </p:spTree>
    <p:extLst>
      <p:ext uri="{BB962C8B-B14F-4D97-AF65-F5344CB8AC3E}">
        <p14:creationId xmlns:p14="http://schemas.microsoft.com/office/powerpoint/2010/main" val="850757311"/>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19886941"/>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27940249"/>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21103949"/>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5997292"/>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7311442"/>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0473289"/>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0113981"/>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62646621"/>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29313843"/>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02408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B8857FF3-2503-46A9-962E-100D918433E4}" type="slidenum">
              <a:rPr lang="en-US"/>
              <a:pPr>
                <a:defRPr/>
              </a:pPr>
              <a:t>‹#›</a:t>
            </a:fld>
            <a:endParaRPr lang="en-US" dirty="0"/>
          </a:p>
        </p:txBody>
      </p:sp>
    </p:spTree>
    <p:extLst>
      <p:ext uri="{BB962C8B-B14F-4D97-AF65-F5344CB8AC3E}">
        <p14:creationId xmlns:p14="http://schemas.microsoft.com/office/powerpoint/2010/main" val="3443445696"/>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98576571"/>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67098486"/>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22591682"/>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473174"/>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5853078"/>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95246070"/>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4557836"/>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78129608"/>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87977"/>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25746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941E2E2-6933-491B-8F3C-3F231CEED7A7}" type="slidenum">
              <a:rPr lang="en-US"/>
              <a:pPr>
                <a:defRPr/>
              </a:pPr>
              <a:t>‹#›</a:t>
            </a:fld>
            <a:endParaRPr lang="en-US" dirty="0"/>
          </a:p>
        </p:txBody>
      </p:sp>
    </p:spTree>
    <p:extLst>
      <p:ext uri="{BB962C8B-B14F-4D97-AF65-F5344CB8AC3E}">
        <p14:creationId xmlns:p14="http://schemas.microsoft.com/office/powerpoint/2010/main" val="2995930936"/>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73477423"/>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55161018"/>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6809662"/>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5996697"/>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3735303"/>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215356765"/>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6399804"/>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7824106"/>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6249575"/>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76322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005FAC4D-0E7A-4B36-961C-281CE872AE44}" type="slidenum">
              <a:rPr lang="en-US"/>
              <a:pPr>
                <a:defRPr/>
              </a:pPr>
              <a:t>‹#›</a:t>
            </a:fld>
            <a:endParaRPr lang="en-US" dirty="0"/>
          </a:p>
        </p:txBody>
      </p:sp>
    </p:spTree>
    <p:extLst>
      <p:ext uri="{BB962C8B-B14F-4D97-AF65-F5344CB8AC3E}">
        <p14:creationId xmlns:p14="http://schemas.microsoft.com/office/powerpoint/2010/main" val="702316485"/>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9626977"/>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89726847"/>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70913925"/>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9454373"/>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64313003"/>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15857442"/>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7818060"/>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47771748"/>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749450190"/>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768695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3C4C2CE-05B9-4E49-BF9C-597D4659E608}" type="slidenum">
              <a:rPr lang="en-US"/>
              <a:pPr>
                <a:defRPr/>
              </a:pPr>
              <a:t>‹#›</a:t>
            </a:fld>
            <a:endParaRPr lang="en-US" dirty="0"/>
          </a:p>
        </p:txBody>
      </p:sp>
    </p:spTree>
    <p:extLst>
      <p:ext uri="{BB962C8B-B14F-4D97-AF65-F5344CB8AC3E}">
        <p14:creationId xmlns:p14="http://schemas.microsoft.com/office/powerpoint/2010/main" val="475280965"/>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36096608"/>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02273315"/>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1998742"/>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86957249"/>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6261473"/>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7641693"/>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5819456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7991360"/>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228811"/>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22830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095E2D45-C292-4DE0-8789-04AD62AB9F2A}" type="slidenum">
              <a:rPr lang="en-US"/>
              <a:pPr>
                <a:defRPr/>
              </a:pPr>
              <a:t>‹#›</a:t>
            </a:fld>
            <a:endParaRPr lang="en-US" dirty="0"/>
          </a:p>
        </p:txBody>
      </p:sp>
    </p:spTree>
    <p:extLst>
      <p:ext uri="{BB962C8B-B14F-4D97-AF65-F5344CB8AC3E}">
        <p14:creationId xmlns:p14="http://schemas.microsoft.com/office/powerpoint/2010/main" val="2175221899"/>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00360554"/>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777143738"/>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8644468"/>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3390789"/>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4823461"/>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04538888"/>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12332241"/>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36390725"/>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9362991"/>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552754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00615499"/>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53907804"/>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0467327"/>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5785136"/>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2582353"/>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245727982"/>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0900678"/>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88371641"/>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2290022"/>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8940795"/>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8163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C835542-9339-418F-924F-7FF523E57A4B}" type="slidenum">
              <a:rPr lang="en-US"/>
              <a:pPr>
                <a:defRPr/>
              </a:pPr>
              <a:t>‹#›</a:t>
            </a:fld>
            <a:endParaRPr lang="en-US" dirty="0"/>
          </a:p>
        </p:txBody>
      </p:sp>
    </p:spTree>
    <p:extLst>
      <p:ext uri="{BB962C8B-B14F-4D97-AF65-F5344CB8AC3E}">
        <p14:creationId xmlns:p14="http://schemas.microsoft.com/office/powerpoint/2010/main" val="32806035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8692CA9C-69A1-4941-B319-D14BA002D58D}" type="slidenum">
              <a:rPr lang="en-US"/>
              <a:pPr>
                <a:defRPr/>
              </a:pPr>
              <a:t>‹#›</a:t>
            </a:fld>
            <a:endParaRPr lang="en-US" dirty="0"/>
          </a:p>
        </p:txBody>
      </p:sp>
    </p:spTree>
    <p:extLst>
      <p:ext uri="{BB962C8B-B14F-4D97-AF65-F5344CB8AC3E}">
        <p14:creationId xmlns:p14="http://schemas.microsoft.com/office/powerpoint/2010/main" val="2791015981"/>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9479163"/>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3416354"/>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0737067"/>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15661475"/>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98260171"/>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12045506"/>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518882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52448936"/>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8121219"/>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4479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915EF63-BEB5-4FBD-ACB2-388F9CD5FEB7}" type="slidenum">
              <a:rPr lang="en-US"/>
              <a:pPr>
                <a:defRPr/>
              </a:pPr>
              <a:t>‹#›</a:t>
            </a:fld>
            <a:endParaRPr lang="en-US" dirty="0"/>
          </a:p>
        </p:txBody>
      </p:sp>
    </p:spTree>
    <p:extLst>
      <p:ext uri="{BB962C8B-B14F-4D97-AF65-F5344CB8AC3E}">
        <p14:creationId xmlns:p14="http://schemas.microsoft.com/office/powerpoint/2010/main" val="1644425294"/>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4664585"/>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6583799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5590092"/>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1555332"/>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5045338"/>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4192175"/>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0209697"/>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85207700"/>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283609"/>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220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A34AAE1F-C249-446D-A484-46F6EF2C79C1}" type="slidenum">
              <a:rPr lang="en-US"/>
              <a:pPr>
                <a:defRPr/>
              </a:pPr>
              <a:t>‹#›</a:t>
            </a:fld>
            <a:endParaRPr lang="en-US" dirty="0"/>
          </a:p>
        </p:txBody>
      </p:sp>
    </p:spTree>
    <p:extLst>
      <p:ext uri="{BB962C8B-B14F-4D97-AF65-F5344CB8AC3E}">
        <p14:creationId xmlns:p14="http://schemas.microsoft.com/office/powerpoint/2010/main" val="160601465"/>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70295826"/>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287018"/>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95440831"/>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4551679"/>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39435988"/>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71249668"/>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8836612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5605960"/>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61117710"/>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563295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4C076F99-A933-4481-BCB3-B3ECD73486DB}" type="slidenum">
              <a:rPr lang="en-US"/>
              <a:pPr>
                <a:defRPr/>
              </a:pPr>
              <a:t>‹#›</a:t>
            </a:fld>
            <a:endParaRPr lang="en-US" dirty="0"/>
          </a:p>
        </p:txBody>
      </p:sp>
    </p:spTree>
    <p:extLst>
      <p:ext uri="{BB962C8B-B14F-4D97-AF65-F5344CB8AC3E}">
        <p14:creationId xmlns:p14="http://schemas.microsoft.com/office/powerpoint/2010/main" val="2228529668"/>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6724780"/>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9518838"/>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03453737"/>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460176180"/>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18063971"/>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15570992"/>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8118478"/>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0556708"/>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0989198"/>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708008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1ECE95A-9933-463F-969F-DEA2F2AB7EF0}" type="slidenum">
              <a:rPr lang="en-US"/>
              <a:pPr>
                <a:defRPr/>
              </a:pPr>
              <a:t>‹#›</a:t>
            </a:fld>
            <a:endParaRPr lang="en-US" dirty="0"/>
          </a:p>
        </p:txBody>
      </p:sp>
    </p:spTree>
    <p:extLst>
      <p:ext uri="{BB962C8B-B14F-4D97-AF65-F5344CB8AC3E}">
        <p14:creationId xmlns:p14="http://schemas.microsoft.com/office/powerpoint/2010/main" val="111565816"/>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44495913"/>
      </p:ext>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4239288"/>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56506339"/>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5519321"/>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3586985"/>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15881088"/>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459067780"/>
      </p:ext>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0335855"/>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17505024"/>
      </p:ext>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17341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484D29B6-DD10-4409-A713-F62697EF109B}" type="slidenum">
              <a:rPr lang="en-US"/>
              <a:pPr>
                <a:defRPr/>
              </a:pPr>
              <a:t>‹#›</a:t>
            </a:fld>
            <a:endParaRPr lang="en-US" dirty="0"/>
          </a:p>
        </p:txBody>
      </p:sp>
    </p:spTree>
    <p:extLst>
      <p:ext uri="{BB962C8B-B14F-4D97-AF65-F5344CB8AC3E}">
        <p14:creationId xmlns:p14="http://schemas.microsoft.com/office/powerpoint/2010/main" val="315037759"/>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4824931"/>
      </p:ext>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6402469"/>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78121480"/>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8138446"/>
      </p:ext>
    </p:extLst>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83044928"/>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5296488"/>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4688254"/>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4583207"/>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4146645"/>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6234331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F259634C-D645-49A2-B96D-BE721333C243}" type="slidenum">
              <a:rPr lang="en-US"/>
              <a:pPr>
                <a:defRPr/>
              </a:pPr>
              <a:t>‹#›</a:t>
            </a:fld>
            <a:endParaRPr lang="en-US" dirty="0"/>
          </a:p>
        </p:txBody>
      </p:sp>
    </p:spTree>
    <p:extLst>
      <p:ext uri="{BB962C8B-B14F-4D97-AF65-F5344CB8AC3E}">
        <p14:creationId xmlns:p14="http://schemas.microsoft.com/office/powerpoint/2010/main" val="98654534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1393769"/>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34521246"/>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58930513"/>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2581699"/>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3872822"/>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8907180"/>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76830822"/>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57547080"/>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2203015"/>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51836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753BF921-9484-4F4D-96CA-74D785328C64}" type="slidenum">
              <a:rPr lang="en-US"/>
              <a:pPr>
                <a:defRPr/>
              </a:pPr>
              <a:t>‹#›</a:t>
            </a:fld>
            <a:endParaRPr lang="en-US" dirty="0"/>
          </a:p>
        </p:txBody>
      </p:sp>
    </p:spTree>
    <p:extLst>
      <p:ext uri="{BB962C8B-B14F-4D97-AF65-F5344CB8AC3E}">
        <p14:creationId xmlns:p14="http://schemas.microsoft.com/office/powerpoint/2010/main" val="2905297943"/>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8133002"/>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4914503"/>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944268572"/>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230393"/>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64815737"/>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607692"/>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0159002"/>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44040273"/>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5347802"/>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28276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B391ABF6-7C26-44AD-B440-34741FEDEBE5}" type="slidenum">
              <a:rPr lang="en-US"/>
              <a:pPr>
                <a:defRPr/>
              </a:pPr>
              <a:t>‹#›</a:t>
            </a:fld>
            <a:endParaRPr lang="en-US" dirty="0"/>
          </a:p>
        </p:txBody>
      </p:sp>
    </p:spTree>
    <p:extLst>
      <p:ext uri="{BB962C8B-B14F-4D97-AF65-F5344CB8AC3E}">
        <p14:creationId xmlns:p14="http://schemas.microsoft.com/office/powerpoint/2010/main" val="2954127901"/>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34312946"/>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75200141"/>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5487176"/>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59095077"/>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8667049"/>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38165226"/>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0433106"/>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8389606"/>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8846756"/>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681777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D61DB6E-DEB9-46C4-9F14-FEBDE8AF482E}" type="slidenum">
              <a:rPr lang="en-US"/>
              <a:pPr>
                <a:defRPr/>
              </a:pPr>
              <a:t>‹#›</a:t>
            </a:fld>
            <a:endParaRPr lang="en-US" dirty="0"/>
          </a:p>
        </p:txBody>
      </p:sp>
    </p:spTree>
    <p:extLst>
      <p:ext uri="{BB962C8B-B14F-4D97-AF65-F5344CB8AC3E}">
        <p14:creationId xmlns:p14="http://schemas.microsoft.com/office/powerpoint/2010/main" val="76533873"/>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0485601"/>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39638103"/>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7938501"/>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4454911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9103253"/>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4334491"/>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44663479"/>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6473448"/>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322076849"/>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70617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84AC762-C80E-40FC-B013-C36C12B9E653}" type="slidenum">
              <a:rPr lang="en-US"/>
              <a:pPr>
                <a:defRPr/>
              </a:pPr>
              <a:t>‹#›</a:t>
            </a:fld>
            <a:endParaRPr lang="en-US" dirty="0"/>
          </a:p>
        </p:txBody>
      </p:sp>
    </p:spTree>
    <p:extLst>
      <p:ext uri="{BB962C8B-B14F-4D97-AF65-F5344CB8AC3E}">
        <p14:creationId xmlns:p14="http://schemas.microsoft.com/office/powerpoint/2010/main" val="18666184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DDBBEEAD-45CC-417C-B47E-2F8E6FD8297C}" type="slidenum">
              <a:rPr lang="en-US"/>
              <a:pPr>
                <a:defRPr/>
              </a:pPr>
              <a:t>‹#›</a:t>
            </a:fld>
            <a:endParaRPr lang="en-US" dirty="0"/>
          </a:p>
        </p:txBody>
      </p:sp>
    </p:spTree>
    <p:extLst>
      <p:ext uri="{BB962C8B-B14F-4D97-AF65-F5344CB8AC3E}">
        <p14:creationId xmlns:p14="http://schemas.microsoft.com/office/powerpoint/2010/main" val="1750632066"/>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2762784"/>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7164379"/>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09187531"/>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9690478"/>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0165414"/>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0144448"/>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9178444"/>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6312645"/>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41053676"/>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1304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CE2CAB33-2C40-40D9-89AC-BFD09F841989}" type="slidenum">
              <a:rPr lang="en-US"/>
              <a:pPr>
                <a:defRPr/>
              </a:pPr>
              <a:t>‹#›</a:t>
            </a:fld>
            <a:endParaRPr lang="en-US" dirty="0"/>
          </a:p>
        </p:txBody>
      </p:sp>
    </p:spTree>
    <p:extLst>
      <p:ext uri="{BB962C8B-B14F-4D97-AF65-F5344CB8AC3E}">
        <p14:creationId xmlns:p14="http://schemas.microsoft.com/office/powerpoint/2010/main" val="2206527709"/>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8218865"/>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818956400"/>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8492105"/>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30677988"/>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29471883"/>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1992572"/>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9979000"/>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90719434"/>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7537628"/>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460433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extLst>
      <p:ext uri="{BB962C8B-B14F-4D97-AF65-F5344CB8AC3E}">
        <p14:creationId xmlns:p14="http://schemas.microsoft.com/office/powerpoint/2010/main" val="424532249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14297613"/>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2566877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648197"/>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670241"/>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3530913645"/>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35563990"/>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74922933"/>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99208438"/>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9641315"/>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586784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xfrm>
            <a:off x="-163513" y="6245225"/>
            <a:ext cx="631826" cy="342900"/>
          </a:xfrm>
        </p:spPr>
        <p:txBody>
          <a:bodyPr/>
          <a:lstStyle>
            <a:lvl1pPr>
              <a:defRPr sz="1000"/>
            </a:lvl1pPr>
          </a:lstStyle>
          <a:p>
            <a:pPr>
              <a:defRPr/>
            </a:pPr>
            <a:fld id="{0BC0932A-DE63-410F-8A30-A4C841F77AC9}" type="slidenum">
              <a:rPr lang="en-US"/>
              <a:pPr>
                <a:defRPr/>
              </a:pPr>
              <a:t>‹#›</a:t>
            </a:fld>
            <a:endParaRPr lang="en-US" dirty="0"/>
          </a:p>
        </p:txBody>
      </p:sp>
    </p:spTree>
    <p:extLst>
      <p:ext uri="{BB962C8B-B14F-4D97-AF65-F5344CB8AC3E}">
        <p14:creationId xmlns:p14="http://schemas.microsoft.com/office/powerpoint/2010/main" val="1628260116"/>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87523518"/>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3461428"/>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29205009"/>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8583671"/>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39866727"/>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9056746"/>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3283567"/>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254481755"/>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72330527"/>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238227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A2E116C-2595-4EED-9086-078C89F0C533}" type="slidenum">
              <a:rPr lang="en-US"/>
              <a:pPr>
                <a:defRPr/>
              </a:pPr>
              <a:t>‹#›</a:t>
            </a:fld>
            <a:endParaRPr lang="en-US" dirty="0"/>
          </a:p>
        </p:txBody>
      </p:sp>
    </p:spTree>
    <p:extLst>
      <p:ext uri="{BB962C8B-B14F-4D97-AF65-F5344CB8AC3E}">
        <p14:creationId xmlns:p14="http://schemas.microsoft.com/office/powerpoint/2010/main" val="3485630084"/>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7165142"/>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4030634"/>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9209721"/>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23714926"/>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4454844"/>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889820"/>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9517767"/>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7861453"/>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34694752"/>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76749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461082E7-1609-499C-AB02-CD8B947B97F8}" type="slidenum">
              <a:rPr lang="en-US"/>
              <a:pPr>
                <a:defRPr/>
              </a:pPr>
              <a:t>‹#›</a:t>
            </a:fld>
            <a:endParaRPr lang="en-US" dirty="0"/>
          </a:p>
        </p:txBody>
      </p:sp>
    </p:spTree>
    <p:extLst>
      <p:ext uri="{BB962C8B-B14F-4D97-AF65-F5344CB8AC3E}">
        <p14:creationId xmlns:p14="http://schemas.microsoft.com/office/powerpoint/2010/main" val="3619784084"/>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566444086"/>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1488195"/>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1604323"/>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9924726"/>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1742769"/>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0762446"/>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08371277"/>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8473925"/>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58405563"/>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46674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8A9ADF98-CE1C-4B03-90E7-873C875DBCE8}" type="slidenum">
              <a:rPr lang="en-US"/>
              <a:pPr>
                <a:defRPr/>
              </a:pPr>
              <a:t>‹#›</a:t>
            </a:fld>
            <a:endParaRPr lang="en-US" dirty="0"/>
          </a:p>
        </p:txBody>
      </p:sp>
    </p:spTree>
    <p:extLst>
      <p:ext uri="{BB962C8B-B14F-4D97-AF65-F5344CB8AC3E}">
        <p14:creationId xmlns:p14="http://schemas.microsoft.com/office/powerpoint/2010/main" val="2909695109"/>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45360939"/>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0241963"/>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90770550"/>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905548640"/>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71093633"/>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30160840"/>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81491"/>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7145409"/>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6957825"/>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068929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F57B4225-663A-4E88-ACE5-827B979C3863}" type="slidenum">
              <a:rPr lang="en-US"/>
              <a:pPr>
                <a:defRPr/>
              </a:pPr>
              <a:t>‹#›</a:t>
            </a:fld>
            <a:endParaRPr lang="en-US" dirty="0"/>
          </a:p>
        </p:txBody>
      </p:sp>
    </p:spTree>
    <p:extLst>
      <p:ext uri="{BB962C8B-B14F-4D97-AF65-F5344CB8AC3E}">
        <p14:creationId xmlns:p14="http://schemas.microsoft.com/office/powerpoint/2010/main" val="511678017"/>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1531121"/>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8368808"/>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1363788"/>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90499532"/>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1434535"/>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22378233"/>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4036582927"/>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5404808"/>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12285761"/>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8124494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E04426D1-892F-43A2-9535-38E71458729C}" type="slidenum">
              <a:rPr lang="en-US"/>
              <a:pPr>
                <a:defRPr/>
              </a:pPr>
              <a:t>‹#›</a:t>
            </a:fld>
            <a:endParaRPr lang="en-US" dirty="0"/>
          </a:p>
        </p:txBody>
      </p:sp>
    </p:spTree>
    <p:extLst>
      <p:ext uri="{BB962C8B-B14F-4D97-AF65-F5344CB8AC3E}">
        <p14:creationId xmlns:p14="http://schemas.microsoft.com/office/powerpoint/2010/main" val="2640622394"/>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09335718"/>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29455223"/>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5597822"/>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6648409"/>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76331133"/>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20040263"/>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3055521"/>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1008E76E-50D7-490F-91D1-FEA91793894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4186484"/>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9C4CE0BB-3077-4A7E-9F63-00BB4B289D4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43240038"/>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11590092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130B9745-F545-43B6-BCF4-325B272D879C}" type="slidenum">
              <a:rPr lang="en-US"/>
              <a:pPr>
                <a:defRPr/>
              </a:pPr>
              <a:t>‹#›</a:t>
            </a:fld>
            <a:endParaRPr lang="en-US" dirty="0"/>
          </a:p>
        </p:txBody>
      </p:sp>
    </p:spTree>
    <p:extLst>
      <p:ext uri="{BB962C8B-B14F-4D97-AF65-F5344CB8AC3E}">
        <p14:creationId xmlns:p14="http://schemas.microsoft.com/office/powerpoint/2010/main" val="32515326"/>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xfrm>
            <a:off x="-164123" y="6245224"/>
            <a:ext cx="633046" cy="343145"/>
          </a:xfrm>
        </p:spPr>
        <p:txBody>
          <a:bodyPr/>
          <a:lstStyle>
            <a:lvl1pPr>
              <a:defRPr sz="1000"/>
            </a:lvl1pPr>
          </a:lstStyle>
          <a:p>
            <a:pPr>
              <a:defRPr/>
            </a:pPr>
            <a:fld id="{6823509E-0D38-426B-8A8A-3188FE68660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88710290"/>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74B72B6B-9900-4F43-B96F-3DCD028FDC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9635701"/>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56B2D60-E615-4DE3-AE4D-143B8DE3935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48732752"/>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646433CE-5D16-46FF-B0C7-62F90DE526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91994062"/>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28DCCC27-CC3D-469B-8B3D-EEE20273DCE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5553537"/>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005FF706-B00D-410B-8B20-7064AD6F033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12407643"/>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57C68C09-243C-4659-B6F3-0283C1EDC70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4665516"/>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81693B0F-060B-4F7A-95A1-45621DCDEDB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62020901"/>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86F948FB-C74A-4136-8FEC-00A3693FD46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44525368"/>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BB67FD2-96BA-4D2B-8527-52184BAFAD7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80385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6" Type="http://schemas.openxmlformats.org/officeDocument/2006/relationships/image" Target="../media/image2.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image" Target="../media/image1.jpeg"/><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6" Type="http://schemas.openxmlformats.org/officeDocument/2006/relationships/image" Target="../media/image2.png"/><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image" Target="../media/image1.jpeg"/><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6" Type="http://schemas.openxmlformats.org/officeDocument/2006/relationships/image" Target="../media/image2.pn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image" Target="../media/image1.jpeg"/><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6" Type="http://schemas.openxmlformats.org/officeDocument/2006/relationships/image" Target="../media/image2.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image" Target="../media/image1.jpeg"/><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6" Type="http://schemas.openxmlformats.org/officeDocument/2006/relationships/image" Target="../media/image2.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image" Target="../media/image1.jpeg"/><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2" Type="http://schemas.openxmlformats.org/officeDocument/2006/relationships/slideLayout" Target="../slideLayouts/slideLayout184.xml"/><Relationship Id="rId16" Type="http://schemas.openxmlformats.org/officeDocument/2006/relationships/image" Target="../media/image2.png"/><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image" Target="../media/image1.jpeg"/><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6" Type="http://schemas.openxmlformats.org/officeDocument/2006/relationships/image" Target="../media/image2.pn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image" Target="../media/image1.jpeg"/><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2" Type="http://schemas.openxmlformats.org/officeDocument/2006/relationships/slideLayout" Target="../slideLayouts/slideLayout210.xml"/><Relationship Id="rId16" Type="http://schemas.openxmlformats.org/officeDocument/2006/relationships/image" Target="../media/image2.png"/><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image" Target="../media/image1.jpeg"/><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6" Type="http://schemas.openxmlformats.org/officeDocument/2006/relationships/image" Target="../media/image2.png"/><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image" Target="../media/image1.jpeg"/><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6" Type="http://schemas.openxmlformats.org/officeDocument/2006/relationships/image" Target="../media/image2.png"/><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5" Type="http://schemas.openxmlformats.org/officeDocument/2006/relationships/image" Target="../media/image1.jpeg"/><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6" Type="http://schemas.openxmlformats.org/officeDocument/2006/relationships/image" Target="../media/image2.png"/><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5" Type="http://schemas.openxmlformats.org/officeDocument/2006/relationships/image" Target="../media/image1.jpeg"/><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2" Type="http://schemas.openxmlformats.org/officeDocument/2006/relationships/slideLayout" Target="../slideLayouts/slideLayout262.xml"/><Relationship Id="rId16" Type="http://schemas.openxmlformats.org/officeDocument/2006/relationships/image" Target="../media/image2.png"/><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5" Type="http://schemas.openxmlformats.org/officeDocument/2006/relationships/image" Target="../media/image1.jpeg"/><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81.xml"/><Relationship Id="rId13" Type="http://schemas.openxmlformats.org/officeDocument/2006/relationships/slideLayout" Target="../slideLayouts/slideLayout286.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slideLayout" Target="../slideLayouts/slideLayout285.xml"/><Relationship Id="rId2" Type="http://schemas.openxmlformats.org/officeDocument/2006/relationships/slideLayout" Target="../slideLayouts/slideLayout275.xml"/><Relationship Id="rId16" Type="http://schemas.openxmlformats.org/officeDocument/2006/relationships/image" Target="../media/image2.png"/><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5" Type="http://schemas.openxmlformats.org/officeDocument/2006/relationships/image" Target="../media/image1.jpeg"/><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2" Type="http://schemas.openxmlformats.org/officeDocument/2006/relationships/slideLayout" Target="../slideLayouts/slideLayout288.xml"/><Relationship Id="rId16" Type="http://schemas.openxmlformats.org/officeDocument/2006/relationships/image" Target="../media/image2.png"/><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image" Target="../media/image1.jpeg"/><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slideLayout" Target="../slideLayouts/slideLayout312.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2" Type="http://schemas.openxmlformats.org/officeDocument/2006/relationships/slideLayout" Target="../slideLayouts/slideLayout301.xml"/><Relationship Id="rId16" Type="http://schemas.openxmlformats.org/officeDocument/2006/relationships/image" Target="../media/image2.png"/><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5" Type="http://schemas.openxmlformats.org/officeDocument/2006/relationships/image" Target="../media/image1.jpeg"/><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2" Type="http://schemas.openxmlformats.org/officeDocument/2006/relationships/slideLayout" Target="../slideLayouts/slideLayout314.xml"/><Relationship Id="rId16" Type="http://schemas.openxmlformats.org/officeDocument/2006/relationships/image" Target="../media/image2.png"/><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5" Type="http://schemas.openxmlformats.org/officeDocument/2006/relationships/image" Target="../media/image1.jpeg"/><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slideLayout" Target="../slideLayouts/slideLayout338.xml"/><Relationship Id="rId3" Type="http://schemas.openxmlformats.org/officeDocument/2006/relationships/slideLayout" Target="../slideLayouts/slideLayout328.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2" Type="http://schemas.openxmlformats.org/officeDocument/2006/relationships/slideLayout" Target="../slideLayouts/slideLayout327.xml"/><Relationship Id="rId16" Type="http://schemas.openxmlformats.org/officeDocument/2006/relationships/image" Target="../media/image2.png"/><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5" Type="http://schemas.openxmlformats.org/officeDocument/2006/relationships/slideLayout" Target="../slideLayouts/slideLayout330.xml"/><Relationship Id="rId15" Type="http://schemas.openxmlformats.org/officeDocument/2006/relationships/image" Target="../media/image1.jpeg"/><Relationship Id="rId10" Type="http://schemas.openxmlformats.org/officeDocument/2006/relationships/slideLayout" Target="../slideLayouts/slideLayout335.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2" Type="http://schemas.openxmlformats.org/officeDocument/2006/relationships/slideLayout" Target="../slideLayouts/slideLayout340.xml"/><Relationship Id="rId16" Type="http://schemas.openxmlformats.org/officeDocument/2006/relationships/image" Target="../media/image2.png"/><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5" Type="http://schemas.openxmlformats.org/officeDocument/2006/relationships/image" Target="../media/image1.jpeg"/><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2" Type="http://schemas.openxmlformats.org/officeDocument/2006/relationships/slideLayout" Target="../slideLayouts/slideLayout353.xml"/><Relationship Id="rId16" Type="http://schemas.openxmlformats.org/officeDocument/2006/relationships/image" Target="../media/image2.png"/><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image" Target="../media/image1.jpeg"/><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2" Type="http://schemas.openxmlformats.org/officeDocument/2006/relationships/slideLayout" Target="../slideLayouts/slideLayout366.xml"/><Relationship Id="rId16" Type="http://schemas.openxmlformats.org/officeDocument/2006/relationships/image" Target="../media/image2.png"/><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5" Type="http://schemas.openxmlformats.org/officeDocument/2006/relationships/image" Target="../media/image1.jpeg"/><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7.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jpe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2" Type="http://schemas.openxmlformats.org/officeDocument/2006/relationships/slideLayout" Target="../slideLayouts/slideLayout379.xml"/><Relationship Id="rId16" Type="http://schemas.openxmlformats.org/officeDocument/2006/relationships/image" Target="../media/image2.png"/><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image" Target="../media/image1.jpeg"/><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2" Type="http://schemas.openxmlformats.org/officeDocument/2006/relationships/slideLayout" Target="../slideLayouts/slideLayout392.xml"/><Relationship Id="rId16" Type="http://schemas.openxmlformats.org/officeDocument/2006/relationships/image" Target="../media/image2.png"/><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image" Target="../media/image1.jpeg"/><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3" Type="http://schemas.openxmlformats.org/officeDocument/2006/relationships/slideLayout" Target="../slideLayouts/slideLayout406.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2" Type="http://schemas.openxmlformats.org/officeDocument/2006/relationships/slideLayout" Target="../slideLayouts/slideLayout405.xml"/><Relationship Id="rId16" Type="http://schemas.openxmlformats.org/officeDocument/2006/relationships/image" Target="../media/image2.png"/><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5" Type="http://schemas.openxmlformats.org/officeDocument/2006/relationships/slideLayout" Target="../slideLayouts/slideLayout408.xml"/><Relationship Id="rId15" Type="http://schemas.openxmlformats.org/officeDocument/2006/relationships/image" Target="../media/image1.jpeg"/><Relationship Id="rId10" Type="http://schemas.openxmlformats.org/officeDocument/2006/relationships/slideLayout" Target="../slideLayouts/slideLayout413.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slideLayout" Target="../slideLayouts/slideLayout429.xml"/><Relationship Id="rId3" Type="http://schemas.openxmlformats.org/officeDocument/2006/relationships/slideLayout" Target="../slideLayouts/slideLayout419.xml"/><Relationship Id="rId7" Type="http://schemas.openxmlformats.org/officeDocument/2006/relationships/slideLayout" Target="../slideLayouts/slideLayout423.xml"/><Relationship Id="rId12" Type="http://schemas.openxmlformats.org/officeDocument/2006/relationships/slideLayout" Target="../slideLayouts/slideLayout428.xml"/><Relationship Id="rId2" Type="http://schemas.openxmlformats.org/officeDocument/2006/relationships/slideLayout" Target="../slideLayouts/slideLayout418.xml"/><Relationship Id="rId16" Type="http://schemas.openxmlformats.org/officeDocument/2006/relationships/image" Target="../media/image2.png"/><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5" Type="http://schemas.openxmlformats.org/officeDocument/2006/relationships/slideLayout" Target="../slideLayouts/slideLayout421.xml"/><Relationship Id="rId15" Type="http://schemas.openxmlformats.org/officeDocument/2006/relationships/image" Target="../media/image1.jpeg"/><Relationship Id="rId10" Type="http://schemas.openxmlformats.org/officeDocument/2006/relationships/slideLayout" Target="../slideLayouts/slideLayout426.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slideLayout" Target="../slideLayouts/slideLayout442.xml"/><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slideLayout" Target="../slideLayouts/slideLayout441.xml"/><Relationship Id="rId2" Type="http://schemas.openxmlformats.org/officeDocument/2006/relationships/slideLayout" Target="../slideLayouts/slideLayout431.xml"/><Relationship Id="rId16" Type="http://schemas.openxmlformats.org/officeDocument/2006/relationships/image" Target="../media/image2.png"/><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5" Type="http://schemas.openxmlformats.org/officeDocument/2006/relationships/image" Target="../media/image1.jpeg"/><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slideLayout" Target="../slideLayouts/slideLayout455.xml"/><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slideLayout" Target="../slideLayouts/slideLayout454.xml"/><Relationship Id="rId2" Type="http://schemas.openxmlformats.org/officeDocument/2006/relationships/slideLayout" Target="../slideLayouts/slideLayout444.xml"/><Relationship Id="rId16" Type="http://schemas.openxmlformats.org/officeDocument/2006/relationships/image" Target="../media/image2.png"/><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5" Type="http://schemas.openxmlformats.org/officeDocument/2006/relationships/image" Target="../media/image1.jpeg"/><Relationship Id="rId10" Type="http://schemas.openxmlformats.org/officeDocument/2006/relationships/slideLayout" Target="../slideLayouts/slideLayout452.xml"/><Relationship Id="rId4" Type="http://schemas.openxmlformats.org/officeDocument/2006/relationships/slideLayout" Target="../slideLayouts/slideLayout446.xml"/><Relationship Id="rId9" Type="http://schemas.openxmlformats.org/officeDocument/2006/relationships/slideLayout" Target="../slideLayouts/slideLayout451.xml"/><Relationship Id="rId1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slideLayout" Target="../slideLayouts/slideLayout468.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slideLayout" Target="../slideLayouts/slideLayout467.xml"/><Relationship Id="rId2" Type="http://schemas.openxmlformats.org/officeDocument/2006/relationships/slideLayout" Target="../slideLayouts/slideLayout457.xml"/><Relationship Id="rId16" Type="http://schemas.openxmlformats.org/officeDocument/2006/relationships/image" Target="../media/image2.png"/><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5" Type="http://schemas.openxmlformats.org/officeDocument/2006/relationships/image" Target="../media/image1.jpeg"/><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 Id="rId1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2" Type="http://schemas.openxmlformats.org/officeDocument/2006/relationships/slideLayout" Target="../slideLayouts/slideLayout470.xml"/><Relationship Id="rId16" Type="http://schemas.openxmlformats.org/officeDocument/2006/relationships/image" Target="../media/image2.png"/><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image" Target="../media/image1.jpeg"/><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3" Type="http://schemas.openxmlformats.org/officeDocument/2006/relationships/slideLayout" Target="../slideLayouts/slideLayout484.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2" Type="http://schemas.openxmlformats.org/officeDocument/2006/relationships/slideLayout" Target="../slideLayouts/slideLayout483.xml"/><Relationship Id="rId16" Type="http://schemas.openxmlformats.org/officeDocument/2006/relationships/image" Target="../media/image2.png"/><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5" Type="http://schemas.openxmlformats.org/officeDocument/2006/relationships/slideLayout" Target="../slideLayouts/slideLayout486.xml"/><Relationship Id="rId15" Type="http://schemas.openxmlformats.org/officeDocument/2006/relationships/image" Target="../media/image1.jpeg"/><Relationship Id="rId10" Type="http://schemas.openxmlformats.org/officeDocument/2006/relationships/slideLayout" Target="../slideLayouts/slideLayout491.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502.xml"/><Relationship Id="rId13" Type="http://schemas.openxmlformats.org/officeDocument/2006/relationships/slideLayout" Target="../slideLayouts/slideLayout507.xml"/><Relationship Id="rId3" Type="http://schemas.openxmlformats.org/officeDocument/2006/relationships/slideLayout" Target="../slideLayouts/slideLayout497.xml"/><Relationship Id="rId7" Type="http://schemas.openxmlformats.org/officeDocument/2006/relationships/slideLayout" Target="../slideLayouts/slideLayout501.xml"/><Relationship Id="rId12" Type="http://schemas.openxmlformats.org/officeDocument/2006/relationships/slideLayout" Target="../slideLayouts/slideLayout506.xml"/><Relationship Id="rId2" Type="http://schemas.openxmlformats.org/officeDocument/2006/relationships/slideLayout" Target="../slideLayouts/slideLayout496.xml"/><Relationship Id="rId16" Type="http://schemas.openxmlformats.org/officeDocument/2006/relationships/image" Target="../media/image2.png"/><Relationship Id="rId1" Type="http://schemas.openxmlformats.org/officeDocument/2006/relationships/slideLayout" Target="../slideLayouts/slideLayout495.xml"/><Relationship Id="rId6" Type="http://schemas.openxmlformats.org/officeDocument/2006/relationships/slideLayout" Target="../slideLayouts/slideLayout500.xml"/><Relationship Id="rId11" Type="http://schemas.openxmlformats.org/officeDocument/2006/relationships/slideLayout" Target="../slideLayouts/slideLayout505.xml"/><Relationship Id="rId5" Type="http://schemas.openxmlformats.org/officeDocument/2006/relationships/slideLayout" Target="../slideLayouts/slideLayout499.xml"/><Relationship Id="rId15" Type="http://schemas.openxmlformats.org/officeDocument/2006/relationships/image" Target="../media/image1.jpeg"/><Relationship Id="rId10" Type="http://schemas.openxmlformats.org/officeDocument/2006/relationships/slideLayout" Target="../slideLayouts/slideLayout504.xml"/><Relationship Id="rId4" Type="http://schemas.openxmlformats.org/officeDocument/2006/relationships/slideLayout" Target="../slideLayouts/slideLayout498.xml"/><Relationship Id="rId9" Type="http://schemas.openxmlformats.org/officeDocument/2006/relationships/slideLayout" Target="../slideLayouts/slideLayout503.xml"/><Relationship Id="rId1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4.jpe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3.jpeg"/><Relationship Id="rId2" Type="http://schemas.openxmlformats.org/officeDocument/2006/relationships/slideLayout" Target="../slideLayouts/slideLayout41.xml"/><Relationship Id="rId16" Type="http://schemas.openxmlformats.org/officeDocument/2006/relationships/image" Target="../media/image2.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1.jpe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515.xml"/><Relationship Id="rId13" Type="http://schemas.openxmlformats.org/officeDocument/2006/relationships/slideLayout" Target="../slideLayouts/slideLayout520.xml"/><Relationship Id="rId3" Type="http://schemas.openxmlformats.org/officeDocument/2006/relationships/slideLayout" Target="../slideLayouts/slideLayout510.xml"/><Relationship Id="rId7" Type="http://schemas.openxmlformats.org/officeDocument/2006/relationships/slideLayout" Target="../slideLayouts/slideLayout514.xml"/><Relationship Id="rId12" Type="http://schemas.openxmlformats.org/officeDocument/2006/relationships/slideLayout" Target="../slideLayouts/slideLayout519.xml"/><Relationship Id="rId2" Type="http://schemas.openxmlformats.org/officeDocument/2006/relationships/slideLayout" Target="../slideLayouts/slideLayout509.xml"/><Relationship Id="rId16" Type="http://schemas.openxmlformats.org/officeDocument/2006/relationships/image" Target="../media/image2.png"/><Relationship Id="rId1" Type="http://schemas.openxmlformats.org/officeDocument/2006/relationships/slideLayout" Target="../slideLayouts/slideLayout508.xml"/><Relationship Id="rId6" Type="http://schemas.openxmlformats.org/officeDocument/2006/relationships/slideLayout" Target="../slideLayouts/slideLayout513.xml"/><Relationship Id="rId11" Type="http://schemas.openxmlformats.org/officeDocument/2006/relationships/slideLayout" Target="../slideLayouts/slideLayout518.xml"/><Relationship Id="rId5" Type="http://schemas.openxmlformats.org/officeDocument/2006/relationships/slideLayout" Target="../slideLayouts/slideLayout512.xml"/><Relationship Id="rId15" Type="http://schemas.openxmlformats.org/officeDocument/2006/relationships/image" Target="../media/image1.jpeg"/><Relationship Id="rId10" Type="http://schemas.openxmlformats.org/officeDocument/2006/relationships/slideLayout" Target="../slideLayouts/slideLayout517.xml"/><Relationship Id="rId4" Type="http://schemas.openxmlformats.org/officeDocument/2006/relationships/slideLayout" Target="../slideLayouts/slideLayout511.xml"/><Relationship Id="rId9" Type="http://schemas.openxmlformats.org/officeDocument/2006/relationships/slideLayout" Target="../slideLayouts/slideLayout516.xml"/><Relationship Id="rId14"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528.xml"/><Relationship Id="rId13" Type="http://schemas.openxmlformats.org/officeDocument/2006/relationships/slideLayout" Target="../slideLayouts/slideLayout533.xml"/><Relationship Id="rId3" Type="http://schemas.openxmlformats.org/officeDocument/2006/relationships/slideLayout" Target="../slideLayouts/slideLayout523.xml"/><Relationship Id="rId7" Type="http://schemas.openxmlformats.org/officeDocument/2006/relationships/slideLayout" Target="../slideLayouts/slideLayout527.xml"/><Relationship Id="rId12" Type="http://schemas.openxmlformats.org/officeDocument/2006/relationships/slideLayout" Target="../slideLayouts/slideLayout532.xml"/><Relationship Id="rId2" Type="http://schemas.openxmlformats.org/officeDocument/2006/relationships/slideLayout" Target="../slideLayouts/slideLayout522.xml"/><Relationship Id="rId16" Type="http://schemas.openxmlformats.org/officeDocument/2006/relationships/image" Target="../media/image2.png"/><Relationship Id="rId1" Type="http://schemas.openxmlformats.org/officeDocument/2006/relationships/slideLayout" Target="../slideLayouts/slideLayout521.xml"/><Relationship Id="rId6" Type="http://schemas.openxmlformats.org/officeDocument/2006/relationships/slideLayout" Target="../slideLayouts/slideLayout526.xml"/><Relationship Id="rId11" Type="http://schemas.openxmlformats.org/officeDocument/2006/relationships/slideLayout" Target="../slideLayouts/slideLayout531.xml"/><Relationship Id="rId5" Type="http://schemas.openxmlformats.org/officeDocument/2006/relationships/slideLayout" Target="../slideLayouts/slideLayout525.xml"/><Relationship Id="rId15" Type="http://schemas.openxmlformats.org/officeDocument/2006/relationships/image" Target="../media/image1.jpeg"/><Relationship Id="rId10" Type="http://schemas.openxmlformats.org/officeDocument/2006/relationships/slideLayout" Target="../slideLayouts/slideLayout530.xml"/><Relationship Id="rId4" Type="http://schemas.openxmlformats.org/officeDocument/2006/relationships/slideLayout" Target="../slideLayouts/slideLayout524.xml"/><Relationship Id="rId9" Type="http://schemas.openxmlformats.org/officeDocument/2006/relationships/slideLayout" Target="../slideLayouts/slideLayout529.xml"/><Relationship Id="rId14"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541.xml"/><Relationship Id="rId13" Type="http://schemas.openxmlformats.org/officeDocument/2006/relationships/slideLayout" Target="../slideLayouts/slideLayout546.xml"/><Relationship Id="rId3" Type="http://schemas.openxmlformats.org/officeDocument/2006/relationships/slideLayout" Target="../slideLayouts/slideLayout536.xml"/><Relationship Id="rId7" Type="http://schemas.openxmlformats.org/officeDocument/2006/relationships/slideLayout" Target="../slideLayouts/slideLayout540.xml"/><Relationship Id="rId12" Type="http://schemas.openxmlformats.org/officeDocument/2006/relationships/slideLayout" Target="../slideLayouts/slideLayout545.xml"/><Relationship Id="rId2" Type="http://schemas.openxmlformats.org/officeDocument/2006/relationships/slideLayout" Target="../slideLayouts/slideLayout535.xml"/><Relationship Id="rId16" Type="http://schemas.openxmlformats.org/officeDocument/2006/relationships/image" Target="../media/image2.png"/><Relationship Id="rId1" Type="http://schemas.openxmlformats.org/officeDocument/2006/relationships/slideLayout" Target="../slideLayouts/slideLayout534.xml"/><Relationship Id="rId6" Type="http://schemas.openxmlformats.org/officeDocument/2006/relationships/slideLayout" Target="../slideLayouts/slideLayout539.xml"/><Relationship Id="rId11" Type="http://schemas.openxmlformats.org/officeDocument/2006/relationships/slideLayout" Target="../slideLayouts/slideLayout544.xml"/><Relationship Id="rId5" Type="http://schemas.openxmlformats.org/officeDocument/2006/relationships/slideLayout" Target="../slideLayouts/slideLayout538.xml"/><Relationship Id="rId15" Type="http://schemas.openxmlformats.org/officeDocument/2006/relationships/image" Target="../media/image1.jpeg"/><Relationship Id="rId10" Type="http://schemas.openxmlformats.org/officeDocument/2006/relationships/slideLayout" Target="../slideLayouts/slideLayout543.xml"/><Relationship Id="rId4" Type="http://schemas.openxmlformats.org/officeDocument/2006/relationships/slideLayout" Target="../slideLayouts/slideLayout537.xml"/><Relationship Id="rId9" Type="http://schemas.openxmlformats.org/officeDocument/2006/relationships/slideLayout" Target="../slideLayouts/slideLayout542.xml"/><Relationship Id="rId14"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554.xml"/><Relationship Id="rId13" Type="http://schemas.openxmlformats.org/officeDocument/2006/relationships/slideLayout" Target="../slideLayouts/slideLayout559.xml"/><Relationship Id="rId3" Type="http://schemas.openxmlformats.org/officeDocument/2006/relationships/slideLayout" Target="../slideLayouts/slideLayout549.xml"/><Relationship Id="rId7" Type="http://schemas.openxmlformats.org/officeDocument/2006/relationships/slideLayout" Target="../slideLayouts/slideLayout553.xml"/><Relationship Id="rId12" Type="http://schemas.openxmlformats.org/officeDocument/2006/relationships/slideLayout" Target="../slideLayouts/slideLayout558.xml"/><Relationship Id="rId2" Type="http://schemas.openxmlformats.org/officeDocument/2006/relationships/slideLayout" Target="../slideLayouts/slideLayout548.xml"/><Relationship Id="rId16" Type="http://schemas.openxmlformats.org/officeDocument/2006/relationships/image" Target="../media/image2.png"/><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5" Type="http://schemas.openxmlformats.org/officeDocument/2006/relationships/slideLayout" Target="../slideLayouts/slideLayout551.xml"/><Relationship Id="rId15" Type="http://schemas.openxmlformats.org/officeDocument/2006/relationships/image" Target="../media/image1.jpeg"/><Relationship Id="rId10" Type="http://schemas.openxmlformats.org/officeDocument/2006/relationships/slideLayout" Target="../slideLayouts/slideLayout556.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567.xml"/><Relationship Id="rId13" Type="http://schemas.openxmlformats.org/officeDocument/2006/relationships/slideLayout" Target="../slideLayouts/slideLayout572.xml"/><Relationship Id="rId3" Type="http://schemas.openxmlformats.org/officeDocument/2006/relationships/slideLayout" Target="../slideLayouts/slideLayout562.xml"/><Relationship Id="rId7" Type="http://schemas.openxmlformats.org/officeDocument/2006/relationships/slideLayout" Target="../slideLayouts/slideLayout566.xml"/><Relationship Id="rId12" Type="http://schemas.openxmlformats.org/officeDocument/2006/relationships/slideLayout" Target="../slideLayouts/slideLayout571.xml"/><Relationship Id="rId2" Type="http://schemas.openxmlformats.org/officeDocument/2006/relationships/slideLayout" Target="../slideLayouts/slideLayout561.xml"/><Relationship Id="rId16" Type="http://schemas.openxmlformats.org/officeDocument/2006/relationships/image" Target="../media/image2.png"/><Relationship Id="rId1" Type="http://schemas.openxmlformats.org/officeDocument/2006/relationships/slideLayout" Target="../slideLayouts/slideLayout560.xml"/><Relationship Id="rId6" Type="http://schemas.openxmlformats.org/officeDocument/2006/relationships/slideLayout" Target="../slideLayouts/slideLayout565.xml"/><Relationship Id="rId11" Type="http://schemas.openxmlformats.org/officeDocument/2006/relationships/slideLayout" Target="../slideLayouts/slideLayout570.xml"/><Relationship Id="rId5" Type="http://schemas.openxmlformats.org/officeDocument/2006/relationships/slideLayout" Target="../slideLayouts/slideLayout564.xml"/><Relationship Id="rId15" Type="http://schemas.openxmlformats.org/officeDocument/2006/relationships/image" Target="../media/image1.jpeg"/><Relationship Id="rId10" Type="http://schemas.openxmlformats.org/officeDocument/2006/relationships/slideLayout" Target="../slideLayouts/slideLayout569.xml"/><Relationship Id="rId4" Type="http://schemas.openxmlformats.org/officeDocument/2006/relationships/slideLayout" Target="../slideLayouts/slideLayout563.xml"/><Relationship Id="rId9" Type="http://schemas.openxmlformats.org/officeDocument/2006/relationships/slideLayout" Target="../slideLayouts/slideLayout568.xml"/><Relationship Id="rId14"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580.xml"/><Relationship Id="rId13" Type="http://schemas.openxmlformats.org/officeDocument/2006/relationships/slideLayout" Target="../slideLayouts/slideLayout585.xml"/><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slideLayout" Target="../slideLayouts/slideLayout584.xml"/><Relationship Id="rId2" Type="http://schemas.openxmlformats.org/officeDocument/2006/relationships/slideLayout" Target="../slideLayouts/slideLayout574.xml"/><Relationship Id="rId16" Type="http://schemas.openxmlformats.org/officeDocument/2006/relationships/image" Target="../media/image2.png"/><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5" Type="http://schemas.openxmlformats.org/officeDocument/2006/relationships/image" Target="../media/image1.jpeg"/><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 Id="rId14"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93.xml"/><Relationship Id="rId13" Type="http://schemas.openxmlformats.org/officeDocument/2006/relationships/slideLayout" Target="../slideLayouts/slideLayout598.xml"/><Relationship Id="rId3" Type="http://schemas.openxmlformats.org/officeDocument/2006/relationships/slideLayout" Target="../slideLayouts/slideLayout588.xml"/><Relationship Id="rId7" Type="http://schemas.openxmlformats.org/officeDocument/2006/relationships/slideLayout" Target="../slideLayouts/slideLayout592.xml"/><Relationship Id="rId12" Type="http://schemas.openxmlformats.org/officeDocument/2006/relationships/slideLayout" Target="../slideLayouts/slideLayout597.xml"/><Relationship Id="rId2" Type="http://schemas.openxmlformats.org/officeDocument/2006/relationships/slideLayout" Target="../slideLayouts/slideLayout587.xml"/><Relationship Id="rId16" Type="http://schemas.openxmlformats.org/officeDocument/2006/relationships/image" Target="../media/image2.png"/><Relationship Id="rId1" Type="http://schemas.openxmlformats.org/officeDocument/2006/relationships/slideLayout" Target="../slideLayouts/slideLayout586.xml"/><Relationship Id="rId6" Type="http://schemas.openxmlformats.org/officeDocument/2006/relationships/slideLayout" Target="../slideLayouts/slideLayout591.xml"/><Relationship Id="rId11" Type="http://schemas.openxmlformats.org/officeDocument/2006/relationships/slideLayout" Target="../slideLayouts/slideLayout596.xml"/><Relationship Id="rId5" Type="http://schemas.openxmlformats.org/officeDocument/2006/relationships/slideLayout" Target="../slideLayouts/slideLayout590.xml"/><Relationship Id="rId15" Type="http://schemas.openxmlformats.org/officeDocument/2006/relationships/image" Target="../media/image1.jpeg"/><Relationship Id="rId10" Type="http://schemas.openxmlformats.org/officeDocument/2006/relationships/slideLayout" Target="../slideLayouts/slideLayout595.xml"/><Relationship Id="rId4" Type="http://schemas.openxmlformats.org/officeDocument/2006/relationships/slideLayout" Target="../slideLayouts/slideLayout589.xml"/><Relationship Id="rId9" Type="http://schemas.openxmlformats.org/officeDocument/2006/relationships/slideLayout" Target="../slideLayouts/slideLayout594.xml"/><Relationship Id="rId14"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606.xml"/><Relationship Id="rId13" Type="http://schemas.openxmlformats.org/officeDocument/2006/relationships/slideLayout" Target="../slideLayouts/slideLayout611.xml"/><Relationship Id="rId3" Type="http://schemas.openxmlformats.org/officeDocument/2006/relationships/slideLayout" Target="../slideLayouts/slideLayout601.xml"/><Relationship Id="rId7" Type="http://schemas.openxmlformats.org/officeDocument/2006/relationships/slideLayout" Target="../slideLayouts/slideLayout605.xml"/><Relationship Id="rId12" Type="http://schemas.openxmlformats.org/officeDocument/2006/relationships/slideLayout" Target="../slideLayouts/slideLayout610.xml"/><Relationship Id="rId2" Type="http://schemas.openxmlformats.org/officeDocument/2006/relationships/slideLayout" Target="../slideLayouts/slideLayout600.xml"/><Relationship Id="rId16" Type="http://schemas.openxmlformats.org/officeDocument/2006/relationships/image" Target="../media/image2.png"/><Relationship Id="rId1" Type="http://schemas.openxmlformats.org/officeDocument/2006/relationships/slideLayout" Target="../slideLayouts/slideLayout599.xml"/><Relationship Id="rId6" Type="http://schemas.openxmlformats.org/officeDocument/2006/relationships/slideLayout" Target="../slideLayouts/slideLayout604.xml"/><Relationship Id="rId11" Type="http://schemas.openxmlformats.org/officeDocument/2006/relationships/slideLayout" Target="../slideLayouts/slideLayout609.xml"/><Relationship Id="rId5" Type="http://schemas.openxmlformats.org/officeDocument/2006/relationships/slideLayout" Target="../slideLayouts/slideLayout603.xml"/><Relationship Id="rId15" Type="http://schemas.openxmlformats.org/officeDocument/2006/relationships/image" Target="../media/image1.jpeg"/><Relationship Id="rId10" Type="http://schemas.openxmlformats.org/officeDocument/2006/relationships/slideLayout" Target="../slideLayouts/slideLayout608.xml"/><Relationship Id="rId4" Type="http://schemas.openxmlformats.org/officeDocument/2006/relationships/slideLayout" Target="../slideLayouts/slideLayout602.xml"/><Relationship Id="rId9" Type="http://schemas.openxmlformats.org/officeDocument/2006/relationships/slideLayout" Target="../slideLayouts/slideLayout607.xml"/><Relationship Id="rId14"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slideLayout" Target="../slideLayouts/slideLayout624.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slideLayout" Target="../slideLayouts/slideLayout623.xml"/><Relationship Id="rId2" Type="http://schemas.openxmlformats.org/officeDocument/2006/relationships/slideLayout" Target="../slideLayouts/slideLayout613.xml"/><Relationship Id="rId16" Type="http://schemas.openxmlformats.org/officeDocument/2006/relationships/image" Target="../media/image2.png"/><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5" Type="http://schemas.openxmlformats.org/officeDocument/2006/relationships/image" Target="../media/image1.jpeg"/><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 Id="rId14"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632.xml"/><Relationship Id="rId13" Type="http://schemas.openxmlformats.org/officeDocument/2006/relationships/slideLayout" Target="../slideLayouts/slideLayout637.xml"/><Relationship Id="rId3" Type="http://schemas.openxmlformats.org/officeDocument/2006/relationships/slideLayout" Target="../slideLayouts/slideLayout627.xml"/><Relationship Id="rId7" Type="http://schemas.openxmlformats.org/officeDocument/2006/relationships/slideLayout" Target="../slideLayouts/slideLayout631.xml"/><Relationship Id="rId12" Type="http://schemas.openxmlformats.org/officeDocument/2006/relationships/slideLayout" Target="../slideLayouts/slideLayout636.xml"/><Relationship Id="rId2" Type="http://schemas.openxmlformats.org/officeDocument/2006/relationships/slideLayout" Target="../slideLayouts/slideLayout626.xml"/><Relationship Id="rId16" Type="http://schemas.openxmlformats.org/officeDocument/2006/relationships/image" Target="../media/image2.png"/><Relationship Id="rId1" Type="http://schemas.openxmlformats.org/officeDocument/2006/relationships/slideLayout" Target="../slideLayouts/slideLayout625.xml"/><Relationship Id="rId6" Type="http://schemas.openxmlformats.org/officeDocument/2006/relationships/slideLayout" Target="../slideLayouts/slideLayout630.xml"/><Relationship Id="rId11" Type="http://schemas.openxmlformats.org/officeDocument/2006/relationships/slideLayout" Target="../slideLayouts/slideLayout635.xml"/><Relationship Id="rId5" Type="http://schemas.openxmlformats.org/officeDocument/2006/relationships/slideLayout" Target="../slideLayouts/slideLayout629.xml"/><Relationship Id="rId15" Type="http://schemas.openxmlformats.org/officeDocument/2006/relationships/image" Target="../media/image1.jpeg"/><Relationship Id="rId10" Type="http://schemas.openxmlformats.org/officeDocument/2006/relationships/slideLayout" Target="../slideLayouts/slideLayout634.xml"/><Relationship Id="rId4" Type="http://schemas.openxmlformats.org/officeDocument/2006/relationships/slideLayout" Target="../slideLayouts/slideLayout628.xml"/><Relationship Id="rId9" Type="http://schemas.openxmlformats.org/officeDocument/2006/relationships/slideLayout" Target="../slideLayouts/slideLayout633.xml"/><Relationship Id="rId14"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6" Type="http://schemas.openxmlformats.org/officeDocument/2006/relationships/image" Target="../media/image2.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1.jpe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645.xml"/><Relationship Id="rId13" Type="http://schemas.openxmlformats.org/officeDocument/2006/relationships/slideLayout" Target="../slideLayouts/slideLayout650.xml"/><Relationship Id="rId3" Type="http://schemas.openxmlformats.org/officeDocument/2006/relationships/slideLayout" Target="../slideLayouts/slideLayout640.xml"/><Relationship Id="rId7" Type="http://schemas.openxmlformats.org/officeDocument/2006/relationships/slideLayout" Target="../slideLayouts/slideLayout644.xml"/><Relationship Id="rId12" Type="http://schemas.openxmlformats.org/officeDocument/2006/relationships/slideLayout" Target="../slideLayouts/slideLayout649.xml"/><Relationship Id="rId2" Type="http://schemas.openxmlformats.org/officeDocument/2006/relationships/slideLayout" Target="../slideLayouts/slideLayout639.xml"/><Relationship Id="rId16" Type="http://schemas.openxmlformats.org/officeDocument/2006/relationships/image" Target="../media/image2.png"/><Relationship Id="rId1" Type="http://schemas.openxmlformats.org/officeDocument/2006/relationships/slideLayout" Target="../slideLayouts/slideLayout638.xml"/><Relationship Id="rId6" Type="http://schemas.openxmlformats.org/officeDocument/2006/relationships/slideLayout" Target="../slideLayouts/slideLayout643.xml"/><Relationship Id="rId11" Type="http://schemas.openxmlformats.org/officeDocument/2006/relationships/slideLayout" Target="../slideLayouts/slideLayout648.xml"/><Relationship Id="rId5" Type="http://schemas.openxmlformats.org/officeDocument/2006/relationships/slideLayout" Target="../slideLayouts/slideLayout642.xml"/><Relationship Id="rId15" Type="http://schemas.openxmlformats.org/officeDocument/2006/relationships/image" Target="../media/image1.jpeg"/><Relationship Id="rId10" Type="http://schemas.openxmlformats.org/officeDocument/2006/relationships/slideLayout" Target="../slideLayouts/slideLayout647.xml"/><Relationship Id="rId4" Type="http://schemas.openxmlformats.org/officeDocument/2006/relationships/slideLayout" Target="../slideLayouts/slideLayout641.xml"/><Relationship Id="rId9" Type="http://schemas.openxmlformats.org/officeDocument/2006/relationships/slideLayout" Target="../slideLayouts/slideLayout646.xml"/><Relationship Id="rId14"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658.xml"/><Relationship Id="rId13" Type="http://schemas.openxmlformats.org/officeDocument/2006/relationships/slideLayout" Target="../slideLayouts/slideLayout663.xml"/><Relationship Id="rId3" Type="http://schemas.openxmlformats.org/officeDocument/2006/relationships/slideLayout" Target="../slideLayouts/slideLayout653.xml"/><Relationship Id="rId7" Type="http://schemas.openxmlformats.org/officeDocument/2006/relationships/slideLayout" Target="../slideLayouts/slideLayout657.xml"/><Relationship Id="rId12" Type="http://schemas.openxmlformats.org/officeDocument/2006/relationships/slideLayout" Target="../slideLayouts/slideLayout662.xml"/><Relationship Id="rId2" Type="http://schemas.openxmlformats.org/officeDocument/2006/relationships/slideLayout" Target="../slideLayouts/slideLayout652.xml"/><Relationship Id="rId16" Type="http://schemas.openxmlformats.org/officeDocument/2006/relationships/image" Target="../media/image2.png"/><Relationship Id="rId1" Type="http://schemas.openxmlformats.org/officeDocument/2006/relationships/slideLayout" Target="../slideLayouts/slideLayout651.xml"/><Relationship Id="rId6" Type="http://schemas.openxmlformats.org/officeDocument/2006/relationships/slideLayout" Target="../slideLayouts/slideLayout656.xml"/><Relationship Id="rId11" Type="http://schemas.openxmlformats.org/officeDocument/2006/relationships/slideLayout" Target="../slideLayouts/slideLayout661.xml"/><Relationship Id="rId5" Type="http://schemas.openxmlformats.org/officeDocument/2006/relationships/slideLayout" Target="../slideLayouts/slideLayout655.xml"/><Relationship Id="rId15" Type="http://schemas.openxmlformats.org/officeDocument/2006/relationships/image" Target="../media/image1.jpeg"/><Relationship Id="rId10" Type="http://schemas.openxmlformats.org/officeDocument/2006/relationships/slideLayout" Target="../slideLayouts/slideLayout660.xml"/><Relationship Id="rId4" Type="http://schemas.openxmlformats.org/officeDocument/2006/relationships/slideLayout" Target="../slideLayouts/slideLayout654.xml"/><Relationship Id="rId9" Type="http://schemas.openxmlformats.org/officeDocument/2006/relationships/slideLayout" Target="../slideLayouts/slideLayout659.xml"/><Relationship Id="rId14"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2" Type="http://schemas.openxmlformats.org/officeDocument/2006/relationships/slideLayout" Target="../slideLayouts/slideLayout665.xml"/><Relationship Id="rId16" Type="http://schemas.openxmlformats.org/officeDocument/2006/relationships/image" Target="../media/image2.png"/><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image" Target="../media/image1.jpeg"/><Relationship Id="rId10" Type="http://schemas.openxmlformats.org/officeDocument/2006/relationships/slideLayout" Target="../slideLayouts/slideLayout673.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684.xml"/><Relationship Id="rId13" Type="http://schemas.openxmlformats.org/officeDocument/2006/relationships/slideLayout" Target="../slideLayouts/slideLayout689.xml"/><Relationship Id="rId3" Type="http://schemas.openxmlformats.org/officeDocument/2006/relationships/slideLayout" Target="../slideLayouts/slideLayout679.xml"/><Relationship Id="rId7" Type="http://schemas.openxmlformats.org/officeDocument/2006/relationships/slideLayout" Target="../slideLayouts/slideLayout683.xml"/><Relationship Id="rId12" Type="http://schemas.openxmlformats.org/officeDocument/2006/relationships/slideLayout" Target="../slideLayouts/slideLayout688.xml"/><Relationship Id="rId2" Type="http://schemas.openxmlformats.org/officeDocument/2006/relationships/slideLayout" Target="../slideLayouts/slideLayout678.xml"/><Relationship Id="rId16" Type="http://schemas.openxmlformats.org/officeDocument/2006/relationships/image" Target="../media/image2.png"/><Relationship Id="rId1" Type="http://schemas.openxmlformats.org/officeDocument/2006/relationships/slideLayout" Target="../slideLayouts/slideLayout677.xml"/><Relationship Id="rId6" Type="http://schemas.openxmlformats.org/officeDocument/2006/relationships/slideLayout" Target="../slideLayouts/slideLayout682.xml"/><Relationship Id="rId11" Type="http://schemas.openxmlformats.org/officeDocument/2006/relationships/slideLayout" Target="../slideLayouts/slideLayout687.xml"/><Relationship Id="rId5" Type="http://schemas.openxmlformats.org/officeDocument/2006/relationships/slideLayout" Target="../slideLayouts/slideLayout681.xml"/><Relationship Id="rId15" Type="http://schemas.openxmlformats.org/officeDocument/2006/relationships/image" Target="../media/image1.jpeg"/><Relationship Id="rId10" Type="http://schemas.openxmlformats.org/officeDocument/2006/relationships/slideLayout" Target="../slideLayouts/slideLayout686.xml"/><Relationship Id="rId4" Type="http://schemas.openxmlformats.org/officeDocument/2006/relationships/slideLayout" Target="../slideLayouts/slideLayout680.xml"/><Relationship Id="rId9" Type="http://schemas.openxmlformats.org/officeDocument/2006/relationships/slideLayout" Target="../slideLayouts/slideLayout685.xml"/><Relationship Id="rId14"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697.xml"/><Relationship Id="rId13" Type="http://schemas.openxmlformats.org/officeDocument/2006/relationships/slideLayout" Target="../slideLayouts/slideLayout702.xml"/><Relationship Id="rId3" Type="http://schemas.openxmlformats.org/officeDocument/2006/relationships/slideLayout" Target="../slideLayouts/slideLayout692.xml"/><Relationship Id="rId7" Type="http://schemas.openxmlformats.org/officeDocument/2006/relationships/slideLayout" Target="../slideLayouts/slideLayout696.xml"/><Relationship Id="rId12" Type="http://schemas.openxmlformats.org/officeDocument/2006/relationships/slideLayout" Target="../slideLayouts/slideLayout701.xml"/><Relationship Id="rId2" Type="http://schemas.openxmlformats.org/officeDocument/2006/relationships/slideLayout" Target="../slideLayouts/slideLayout691.xml"/><Relationship Id="rId16" Type="http://schemas.openxmlformats.org/officeDocument/2006/relationships/image" Target="../media/image2.png"/><Relationship Id="rId1" Type="http://schemas.openxmlformats.org/officeDocument/2006/relationships/slideLayout" Target="../slideLayouts/slideLayout690.xml"/><Relationship Id="rId6" Type="http://schemas.openxmlformats.org/officeDocument/2006/relationships/slideLayout" Target="../slideLayouts/slideLayout695.xml"/><Relationship Id="rId11" Type="http://schemas.openxmlformats.org/officeDocument/2006/relationships/slideLayout" Target="../slideLayouts/slideLayout700.xml"/><Relationship Id="rId5" Type="http://schemas.openxmlformats.org/officeDocument/2006/relationships/slideLayout" Target="../slideLayouts/slideLayout694.xml"/><Relationship Id="rId15" Type="http://schemas.openxmlformats.org/officeDocument/2006/relationships/image" Target="../media/image1.jpeg"/><Relationship Id="rId10" Type="http://schemas.openxmlformats.org/officeDocument/2006/relationships/slideLayout" Target="../slideLayouts/slideLayout699.xml"/><Relationship Id="rId4" Type="http://schemas.openxmlformats.org/officeDocument/2006/relationships/slideLayout" Target="../slideLayouts/slideLayout693.xml"/><Relationship Id="rId9" Type="http://schemas.openxmlformats.org/officeDocument/2006/relationships/slideLayout" Target="../slideLayouts/slideLayout698.xml"/><Relationship Id="rId14" Type="http://schemas.openxmlformats.org/officeDocument/2006/relationships/theme" Target="../theme/theme54.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710.xml"/><Relationship Id="rId13" Type="http://schemas.openxmlformats.org/officeDocument/2006/relationships/slideLayout" Target="../slideLayouts/slideLayout715.xml"/><Relationship Id="rId3" Type="http://schemas.openxmlformats.org/officeDocument/2006/relationships/slideLayout" Target="../slideLayouts/slideLayout705.xml"/><Relationship Id="rId7" Type="http://schemas.openxmlformats.org/officeDocument/2006/relationships/slideLayout" Target="../slideLayouts/slideLayout709.xml"/><Relationship Id="rId12" Type="http://schemas.openxmlformats.org/officeDocument/2006/relationships/slideLayout" Target="../slideLayouts/slideLayout714.xml"/><Relationship Id="rId2" Type="http://schemas.openxmlformats.org/officeDocument/2006/relationships/slideLayout" Target="../slideLayouts/slideLayout704.xml"/><Relationship Id="rId16" Type="http://schemas.openxmlformats.org/officeDocument/2006/relationships/image" Target="../media/image2.png"/><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5" Type="http://schemas.openxmlformats.org/officeDocument/2006/relationships/slideLayout" Target="../slideLayouts/slideLayout707.xml"/><Relationship Id="rId15" Type="http://schemas.openxmlformats.org/officeDocument/2006/relationships/image" Target="../media/image1.jpeg"/><Relationship Id="rId10" Type="http://schemas.openxmlformats.org/officeDocument/2006/relationships/slideLayout" Target="../slideLayouts/slideLayout712.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723.xml"/><Relationship Id="rId13" Type="http://schemas.openxmlformats.org/officeDocument/2006/relationships/slideLayout" Target="../slideLayouts/slideLayout728.xml"/><Relationship Id="rId3" Type="http://schemas.openxmlformats.org/officeDocument/2006/relationships/slideLayout" Target="../slideLayouts/slideLayout718.xml"/><Relationship Id="rId7" Type="http://schemas.openxmlformats.org/officeDocument/2006/relationships/slideLayout" Target="../slideLayouts/slideLayout722.xml"/><Relationship Id="rId12" Type="http://schemas.openxmlformats.org/officeDocument/2006/relationships/slideLayout" Target="../slideLayouts/slideLayout727.xml"/><Relationship Id="rId2" Type="http://schemas.openxmlformats.org/officeDocument/2006/relationships/slideLayout" Target="../slideLayouts/slideLayout717.xml"/><Relationship Id="rId16" Type="http://schemas.openxmlformats.org/officeDocument/2006/relationships/image" Target="../media/image2.png"/><Relationship Id="rId1" Type="http://schemas.openxmlformats.org/officeDocument/2006/relationships/slideLayout" Target="../slideLayouts/slideLayout716.xml"/><Relationship Id="rId6" Type="http://schemas.openxmlformats.org/officeDocument/2006/relationships/slideLayout" Target="../slideLayouts/slideLayout721.xml"/><Relationship Id="rId11" Type="http://schemas.openxmlformats.org/officeDocument/2006/relationships/slideLayout" Target="../slideLayouts/slideLayout726.xml"/><Relationship Id="rId5" Type="http://schemas.openxmlformats.org/officeDocument/2006/relationships/slideLayout" Target="../slideLayouts/slideLayout720.xml"/><Relationship Id="rId15" Type="http://schemas.openxmlformats.org/officeDocument/2006/relationships/image" Target="../media/image1.jpeg"/><Relationship Id="rId10" Type="http://schemas.openxmlformats.org/officeDocument/2006/relationships/slideLayout" Target="../slideLayouts/slideLayout725.xml"/><Relationship Id="rId4" Type="http://schemas.openxmlformats.org/officeDocument/2006/relationships/slideLayout" Target="../slideLayouts/slideLayout719.xml"/><Relationship Id="rId9" Type="http://schemas.openxmlformats.org/officeDocument/2006/relationships/slideLayout" Target="../slideLayouts/slideLayout724.xml"/><Relationship Id="rId14" Type="http://schemas.openxmlformats.org/officeDocument/2006/relationships/theme" Target="../theme/theme56.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2" Type="http://schemas.openxmlformats.org/officeDocument/2006/relationships/slideLayout" Target="../slideLayouts/slideLayout730.xml"/><Relationship Id="rId16" Type="http://schemas.openxmlformats.org/officeDocument/2006/relationships/image" Target="../media/image2.png"/><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image" Target="../media/image1.jpeg"/><Relationship Id="rId10" Type="http://schemas.openxmlformats.org/officeDocument/2006/relationships/slideLayout" Target="../slideLayouts/slideLayout738.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theme" Target="../theme/theme57.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749.xml"/><Relationship Id="rId13" Type="http://schemas.openxmlformats.org/officeDocument/2006/relationships/slideLayout" Target="../slideLayouts/slideLayout754.xml"/><Relationship Id="rId3" Type="http://schemas.openxmlformats.org/officeDocument/2006/relationships/slideLayout" Target="../slideLayouts/slideLayout744.xml"/><Relationship Id="rId7" Type="http://schemas.openxmlformats.org/officeDocument/2006/relationships/slideLayout" Target="../slideLayouts/slideLayout748.xml"/><Relationship Id="rId12" Type="http://schemas.openxmlformats.org/officeDocument/2006/relationships/slideLayout" Target="../slideLayouts/slideLayout753.xml"/><Relationship Id="rId2" Type="http://schemas.openxmlformats.org/officeDocument/2006/relationships/slideLayout" Target="../slideLayouts/slideLayout743.xml"/><Relationship Id="rId16" Type="http://schemas.openxmlformats.org/officeDocument/2006/relationships/image" Target="../media/image2.png"/><Relationship Id="rId1" Type="http://schemas.openxmlformats.org/officeDocument/2006/relationships/slideLayout" Target="../slideLayouts/slideLayout742.xml"/><Relationship Id="rId6" Type="http://schemas.openxmlformats.org/officeDocument/2006/relationships/slideLayout" Target="../slideLayouts/slideLayout747.xml"/><Relationship Id="rId11" Type="http://schemas.openxmlformats.org/officeDocument/2006/relationships/slideLayout" Target="../slideLayouts/slideLayout752.xml"/><Relationship Id="rId5" Type="http://schemas.openxmlformats.org/officeDocument/2006/relationships/slideLayout" Target="../slideLayouts/slideLayout746.xml"/><Relationship Id="rId15" Type="http://schemas.openxmlformats.org/officeDocument/2006/relationships/image" Target="../media/image1.jpeg"/><Relationship Id="rId10" Type="http://schemas.openxmlformats.org/officeDocument/2006/relationships/slideLayout" Target="../slideLayouts/slideLayout751.xml"/><Relationship Id="rId4" Type="http://schemas.openxmlformats.org/officeDocument/2006/relationships/slideLayout" Target="../slideLayouts/slideLayout745.xml"/><Relationship Id="rId9" Type="http://schemas.openxmlformats.org/officeDocument/2006/relationships/slideLayout" Target="../slideLayouts/slideLayout750.xml"/><Relationship Id="rId14" Type="http://schemas.openxmlformats.org/officeDocument/2006/relationships/theme" Target="../theme/theme58.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762.xml"/><Relationship Id="rId13" Type="http://schemas.openxmlformats.org/officeDocument/2006/relationships/slideLayout" Target="../slideLayouts/slideLayout767.xml"/><Relationship Id="rId3" Type="http://schemas.openxmlformats.org/officeDocument/2006/relationships/slideLayout" Target="../slideLayouts/slideLayout757.xml"/><Relationship Id="rId7" Type="http://schemas.openxmlformats.org/officeDocument/2006/relationships/slideLayout" Target="../slideLayouts/slideLayout761.xml"/><Relationship Id="rId12" Type="http://schemas.openxmlformats.org/officeDocument/2006/relationships/slideLayout" Target="../slideLayouts/slideLayout766.xml"/><Relationship Id="rId2" Type="http://schemas.openxmlformats.org/officeDocument/2006/relationships/slideLayout" Target="../slideLayouts/slideLayout756.xml"/><Relationship Id="rId16" Type="http://schemas.openxmlformats.org/officeDocument/2006/relationships/image" Target="../media/image2.png"/><Relationship Id="rId1" Type="http://schemas.openxmlformats.org/officeDocument/2006/relationships/slideLayout" Target="../slideLayouts/slideLayout755.xml"/><Relationship Id="rId6" Type="http://schemas.openxmlformats.org/officeDocument/2006/relationships/slideLayout" Target="../slideLayouts/slideLayout760.xml"/><Relationship Id="rId11" Type="http://schemas.openxmlformats.org/officeDocument/2006/relationships/slideLayout" Target="../slideLayouts/slideLayout765.xml"/><Relationship Id="rId5" Type="http://schemas.openxmlformats.org/officeDocument/2006/relationships/slideLayout" Target="../slideLayouts/slideLayout759.xml"/><Relationship Id="rId15" Type="http://schemas.openxmlformats.org/officeDocument/2006/relationships/image" Target="../media/image1.jpeg"/><Relationship Id="rId10" Type="http://schemas.openxmlformats.org/officeDocument/2006/relationships/slideLayout" Target="../slideLayouts/slideLayout764.xml"/><Relationship Id="rId4" Type="http://schemas.openxmlformats.org/officeDocument/2006/relationships/slideLayout" Target="../slideLayouts/slideLayout758.xml"/><Relationship Id="rId9" Type="http://schemas.openxmlformats.org/officeDocument/2006/relationships/slideLayout" Target="../slideLayouts/slideLayout763.xml"/><Relationship Id="rId14"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image" Target="../media/image2.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image" Target="../media/image1.jpeg"/><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775.xml"/><Relationship Id="rId13" Type="http://schemas.openxmlformats.org/officeDocument/2006/relationships/slideLayout" Target="../slideLayouts/slideLayout780.xml"/><Relationship Id="rId3" Type="http://schemas.openxmlformats.org/officeDocument/2006/relationships/slideLayout" Target="../slideLayouts/slideLayout770.xml"/><Relationship Id="rId7" Type="http://schemas.openxmlformats.org/officeDocument/2006/relationships/slideLayout" Target="../slideLayouts/slideLayout774.xml"/><Relationship Id="rId12" Type="http://schemas.openxmlformats.org/officeDocument/2006/relationships/slideLayout" Target="../slideLayouts/slideLayout779.xml"/><Relationship Id="rId2" Type="http://schemas.openxmlformats.org/officeDocument/2006/relationships/slideLayout" Target="../slideLayouts/slideLayout769.xml"/><Relationship Id="rId16" Type="http://schemas.openxmlformats.org/officeDocument/2006/relationships/image" Target="../media/image2.png"/><Relationship Id="rId1" Type="http://schemas.openxmlformats.org/officeDocument/2006/relationships/slideLayout" Target="../slideLayouts/slideLayout768.xml"/><Relationship Id="rId6" Type="http://schemas.openxmlformats.org/officeDocument/2006/relationships/slideLayout" Target="../slideLayouts/slideLayout773.xml"/><Relationship Id="rId11" Type="http://schemas.openxmlformats.org/officeDocument/2006/relationships/slideLayout" Target="../slideLayouts/slideLayout778.xml"/><Relationship Id="rId5" Type="http://schemas.openxmlformats.org/officeDocument/2006/relationships/slideLayout" Target="../slideLayouts/slideLayout772.xml"/><Relationship Id="rId15" Type="http://schemas.openxmlformats.org/officeDocument/2006/relationships/image" Target="../media/image1.jpeg"/><Relationship Id="rId10" Type="http://schemas.openxmlformats.org/officeDocument/2006/relationships/slideLayout" Target="../slideLayouts/slideLayout777.xml"/><Relationship Id="rId4" Type="http://schemas.openxmlformats.org/officeDocument/2006/relationships/slideLayout" Target="../slideLayouts/slideLayout771.xml"/><Relationship Id="rId9" Type="http://schemas.openxmlformats.org/officeDocument/2006/relationships/slideLayout" Target="../slideLayouts/slideLayout776.xml"/><Relationship Id="rId14" Type="http://schemas.openxmlformats.org/officeDocument/2006/relationships/theme" Target="../theme/theme60.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788.xml"/><Relationship Id="rId13" Type="http://schemas.openxmlformats.org/officeDocument/2006/relationships/slideLayout" Target="../slideLayouts/slideLayout793.xml"/><Relationship Id="rId3" Type="http://schemas.openxmlformats.org/officeDocument/2006/relationships/slideLayout" Target="../slideLayouts/slideLayout783.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2" Type="http://schemas.openxmlformats.org/officeDocument/2006/relationships/slideLayout" Target="../slideLayouts/slideLayout782.xml"/><Relationship Id="rId16" Type="http://schemas.openxmlformats.org/officeDocument/2006/relationships/image" Target="../media/image2.png"/><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5" Type="http://schemas.openxmlformats.org/officeDocument/2006/relationships/slideLayout" Target="../slideLayouts/slideLayout785.xml"/><Relationship Id="rId15" Type="http://schemas.openxmlformats.org/officeDocument/2006/relationships/image" Target="../media/image1.jpeg"/><Relationship Id="rId10" Type="http://schemas.openxmlformats.org/officeDocument/2006/relationships/slideLayout" Target="../slideLayouts/slideLayout790.xml"/><Relationship Id="rId4" Type="http://schemas.openxmlformats.org/officeDocument/2006/relationships/slideLayout" Target="../slideLayouts/slideLayout784.xml"/><Relationship Id="rId9" Type="http://schemas.openxmlformats.org/officeDocument/2006/relationships/slideLayout" Target="../slideLayouts/slideLayout789.xml"/><Relationship Id="rId14" Type="http://schemas.openxmlformats.org/officeDocument/2006/relationships/theme" Target="../theme/theme61.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801.xml"/><Relationship Id="rId13" Type="http://schemas.openxmlformats.org/officeDocument/2006/relationships/slideLayout" Target="../slideLayouts/slideLayout806.xml"/><Relationship Id="rId3" Type="http://schemas.openxmlformats.org/officeDocument/2006/relationships/slideLayout" Target="../slideLayouts/slideLayout796.xml"/><Relationship Id="rId7" Type="http://schemas.openxmlformats.org/officeDocument/2006/relationships/slideLayout" Target="../slideLayouts/slideLayout800.xml"/><Relationship Id="rId12" Type="http://schemas.openxmlformats.org/officeDocument/2006/relationships/slideLayout" Target="../slideLayouts/slideLayout805.xml"/><Relationship Id="rId2" Type="http://schemas.openxmlformats.org/officeDocument/2006/relationships/slideLayout" Target="../slideLayouts/slideLayout795.xml"/><Relationship Id="rId16" Type="http://schemas.openxmlformats.org/officeDocument/2006/relationships/image" Target="../media/image2.png"/><Relationship Id="rId1" Type="http://schemas.openxmlformats.org/officeDocument/2006/relationships/slideLayout" Target="../slideLayouts/slideLayout794.xml"/><Relationship Id="rId6" Type="http://schemas.openxmlformats.org/officeDocument/2006/relationships/slideLayout" Target="../slideLayouts/slideLayout799.xml"/><Relationship Id="rId11" Type="http://schemas.openxmlformats.org/officeDocument/2006/relationships/slideLayout" Target="../slideLayouts/slideLayout804.xml"/><Relationship Id="rId5" Type="http://schemas.openxmlformats.org/officeDocument/2006/relationships/slideLayout" Target="../slideLayouts/slideLayout798.xml"/><Relationship Id="rId15" Type="http://schemas.openxmlformats.org/officeDocument/2006/relationships/image" Target="../media/image1.jpeg"/><Relationship Id="rId10" Type="http://schemas.openxmlformats.org/officeDocument/2006/relationships/slideLayout" Target="../slideLayouts/slideLayout803.xml"/><Relationship Id="rId4" Type="http://schemas.openxmlformats.org/officeDocument/2006/relationships/slideLayout" Target="../slideLayouts/slideLayout797.xml"/><Relationship Id="rId9" Type="http://schemas.openxmlformats.org/officeDocument/2006/relationships/slideLayout" Target="../slideLayouts/slideLayout802.xml"/><Relationship Id="rId14" Type="http://schemas.openxmlformats.org/officeDocument/2006/relationships/theme" Target="../theme/theme62.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814.xml"/><Relationship Id="rId13" Type="http://schemas.openxmlformats.org/officeDocument/2006/relationships/slideLayout" Target="../slideLayouts/slideLayout819.xml"/><Relationship Id="rId3" Type="http://schemas.openxmlformats.org/officeDocument/2006/relationships/slideLayout" Target="../slideLayouts/slideLayout809.xml"/><Relationship Id="rId7" Type="http://schemas.openxmlformats.org/officeDocument/2006/relationships/slideLayout" Target="../slideLayouts/slideLayout813.xml"/><Relationship Id="rId12" Type="http://schemas.openxmlformats.org/officeDocument/2006/relationships/slideLayout" Target="../slideLayouts/slideLayout818.xml"/><Relationship Id="rId2" Type="http://schemas.openxmlformats.org/officeDocument/2006/relationships/slideLayout" Target="../slideLayouts/slideLayout808.xml"/><Relationship Id="rId16" Type="http://schemas.openxmlformats.org/officeDocument/2006/relationships/image" Target="../media/image2.png"/><Relationship Id="rId1" Type="http://schemas.openxmlformats.org/officeDocument/2006/relationships/slideLayout" Target="../slideLayouts/slideLayout807.xml"/><Relationship Id="rId6" Type="http://schemas.openxmlformats.org/officeDocument/2006/relationships/slideLayout" Target="../slideLayouts/slideLayout812.xml"/><Relationship Id="rId11" Type="http://schemas.openxmlformats.org/officeDocument/2006/relationships/slideLayout" Target="../slideLayouts/slideLayout817.xml"/><Relationship Id="rId5" Type="http://schemas.openxmlformats.org/officeDocument/2006/relationships/slideLayout" Target="../slideLayouts/slideLayout811.xml"/><Relationship Id="rId15" Type="http://schemas.openxmlformats.org/officeDocument/2006/relationships/image" Target="../media/image1.jpeg"/><Relationship Id="rId10" Type="http://schemas.openxmlformats.org/officeDocument/2006/relationships/slideLayout" Target="../slideLayouts/slideLayout816.xml"/><Relationship Id="rId4" Type="http://schemas.openxmlformats.org/officeDocument/2006/relationships/slideLayout" Target="../slideLayouts/slideLayout810.xml"/><Relationship Id="rId9" Type="http://schemas.openxmlformats.org/officeDocument/2006/relationships/slideLayout" Target="../slideLayouts/slideLayout815.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827.xml"/><Relationship Id="rId13" Type="http://schemas.openxmlformats.org/officeDocument/2006/relationships/slideLayout" Target="../slideLayouts/slideLayout832.xml"/><Relationship Id="rId3" Type="http://schemas.openxmlformats.org/officeDocument/2006/relationships/slideLayout" Target="../slideLayouts/slideLayout822.xml"/><Relationship Id="rId7" Type="http://schemas.openxmlformats.org/officeDocument/2006/relationships/slideLayout" Target="../slideLayouts/slideLayout826.xml"/><Relationship Id="rId12" Type="http://schemas.openxmlformats.org/officeDocument/2006/relationships/slideLayout" Target="../slideLayouts/slideLayout831.xml"/><Relationship Id="rId2" Type="http://schemas.openxmlformats.org/officeDocument/2006/relationships/slideLayout" Target="../slideLayouts/slideLayout821.xml"/><Relationship Id="rId16" Type="http://schemas.openxmlformats.org/officeDocument/2006/relationships/image" Target="../media/image2.png"/><Relationship Id="rId1" Type="http://schemas.openxmlformats.org/officeDocument/2006/relationships/slideLayout" Target="../slideLayouts/slideLayout820.xml"/><Relationship Id="rId6" Type="http://schemas.openxmlformats.org/officeDocument/2006/relationships/slideLayout" Target="../slideLayouts/slideLayout825.xml"/><Relationship Id="rId11" Type="http://schemas.openxmlformats.org/officeDocument/2006/relationships/slideLayout" Target="../slideLayouts/slideLayout830.xml"/><Relationship Id="rId5" Type="http://schemas.openxmlformats.org/officeDocument/2006/relationships/slideLayout" Target="../slideLayouts/slideLayout824.xml"/><Relationship Id="rId15" Type="http://schemas.openxmlformats.org/officeDocument/2006/relationships/image" Target="../media/image1.jpeg"/><Relationship Id="rId10" Type="http://schemas.openxmlformats.org/officeDocument/2006/relationships/slideLayout" Target="../slideLayouts/slideLayout829.xml"/><Relationship Id="rId4" Type="http://schemas.openxmlformats.org/officeDocument/2006/relationships/slideLayout" Target="../slideLayouts/slideLayout823.xml"/><Relationship Id="rId9" Type="http://schemas.openxmlformats.org/officeDocument/2006/relationships/slideLayout" Target="../slideLayouts/slideLayout828.xml"/><Relationship Id="rId14"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840.xml"/><Relationship Id="rId13" Type="http://schemas.openxmlformats.org/officeDocument/2006/relationships/slideLayout" Target="../slideLayouts/slideLayout845.xml"/><Relationship Id="rId3" Type="http://schemas.openxmlformats.org/officeDocument/2006/relationships/slideLayout" Target="../slideLayouts/slideLayout835.xml"/><Relationship Id="rId7" Type="http://schemas.openxmlformats.org/officeDocument/2006/relationships/slideLayout" Target="../slideLayouts/slideLayout839.xml"/><Relationship Id="rId12" Type="http://schemas.openxmlformats.org/officeDocument/2006/relationships/slideLayout" Target="../slideLayouts/slideLayout844.xml"/><Relationship Id="rId2" Type="http://schemas.openxmlformats.org/officeDocument/2006/relationships/slideLayout" Target="../slideLayouts/slideLayout834.xml"/><Relationship Id="rId16" Type="http://schemas.openxmlformats.org/officeDocument/2006/relationships/image" Target="../media/image2.png"/><Relationship Id="rId1" Type="http://schemas.openxmlformats.org/officeDocument/2006/relationships/slideLayout" Target="../slideLayouts/slideLayout833.xml"/><Relationship Id="rId6" Type="http://schemas.openxmlformats.org/officeDocument/2006/relationships/slideLayout" Target="../slideLayouts/slideLayout838.xml"/><Relationship Id="rId11" Type="http://schemas.openxmlformats.org/officeDocument/2006/relationships/slideLayout" Target="../slideLayouts/slideLayout843.xml"/><Relationship Id="rId5" Type="http://schemas.openxmlformats.org/officeDocument/2006/relationships/slideLayout" Target="../slideLayouts/slideLayout837.xml"/><Relationship Id="rId15" Type="http://schemas.openxmlformats.org/officeDocument/2006/relationships/image" Target="../media/image1.jpeg"/><Relationship Id="rId10" Type="http://schemas.openxmlformats.org/officeDocument/2006/relationships/slideLayout" Target="../slideLayouts/slideLayout842.xml"/><Relationship Id="rId4" Type="http://schemas.openxmlformats.org/officeDocument/2006/relationships/slideLayout" Target="../slideLayouts/slideLayout836.xml"/><Relationship Id="rId9" Type="http://schemas.openxmlformats.org/officeDocument/2006/relationships/slideLayout" Target="../slideLayouts/slideLayout841.xml"/><Relationship Id="rId14"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853.xml"/><Relationship Id="rId13" Type="http://schemas.openxmlformats.org/officeDocument/2006/relationships/slideLayout" Target="../slideLayouts/slideLayout858.xml"/><Relationship Id="rId3" Type="http://schemas.openxmlformats.org/officeDocument/2006/relationships/slideLayout" Target="../slideLayouts/slideLayout848.xml"/><Relationship Id="rId7" Type="http://schemas.openxmlformats.org/officeDocument/2006/relationships/slideLayout" Target="../slideLayouts/slideLayout852.xml"/><Relationship Id="rId12" Type="http://schemas.openxmlformats.org/officeDocument/2006/relationships/slideLayout" Target="../slideLayouts/slideLayout857.xml"/><Relationship Id="rId2" Type="http://schemas.openxmlformats.org/officeDocument/2006/relationships/slideLayout" Target="../slideLayouts/slideLayout847.xml"/><Relationship Id="rId16" Type="http://schemas.openxmlformats.org/officeDocument/2006/relationships/image" Target="../media/image2.png"/><Relationship Id="rId1" Type="http://schemas.openxmlformats.org/officeDocument/2006/relationships/slideLayout" Target="../slideLayouts/slideLayout846.xml"/><Relationship Id="rId6" Type="http://schemas.openxmlformats.org/officeDocument/2006/relationships/slideLayout" Target="../slideLayouts/slideLayout851.xml"/><Relationship Id="rId11" Type="http://schemas.openxmlformats.org/officeDocument/2006/relationships/slideLayout" Target="../slideLayouts/slideLayout856.xml"/><Relationship Id="rId5" Type="http://schemas.openxmlformats.org/officeDocument/2006/relationships/slideLayout" Target="../slideLayouts/slideLayout850.xml"/><Relationship Id="rId15" Type="http://schemas.openxmlformats.org/officeDocument/2006/relationships/image" Target="../media/image1.jpeg"/><Relationship Id="rId10" Type="http://schemas.openxmlformats.org/officeDocument/2006/relationships/slideLayout" Target="../slideLayouts/slideLayout855.xml"/><Relationship Id="rId4" Type="http://schemas.openxmlformats.org/officeDocument/2006/relationships/slideLayout" Target="../slideLayouts/slideLayout849.xml"/><Relationship Id="rId9" Type="http://schemas.openxmlformats.org/officeDocument/2006/relationships/slideLayout" Target="../slideLayouts/slideLayout854.xml"/><Relationship Id="rId14" Type="http://schemas.openxmlformats.org/officeDocument/2006/relationships/theme" Target="../theme/theme66.xml"/></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866.xml"/><Relationship Id="rId13" Type="http://schemas.openxmlformats.org/officeDocument/2006/relationships/slideLayout" Target="../slideLayouts/slideLayout871.xml"/><Relationship Id="rId3" Type="http://schemas.openxmlformats.org/officeDocument/2006/relationships/slideLayout" Target="../slideLayouts/slideLayout861.xml"/><Relationship Id="rId7" Type="http://schemas.openxmlformats.org/officeDocument/2006/relationships/slideLayout" Target="../slideLayouts/slideLayout865.xml"/><Relationship Id="rId12" Type="http://schemas.openxmlformats.org/officeDocument/2006/relationships/slideLayout" Target="../slideLayouts/slideLayout870.xml"/><Relationship Id="rId2" Type="http://schemas.openxmlformats.org/officeDocument/2006/relationships/slideLayout" Target="../slideLayouts/slideLayout860.xml"/><Relationship Id="rId16" Type="http://schemas.openxmlformats.org/officeDocument/2006/relationships/image" Target="../media/image2.png"/><Relationship Id="rId1" Type="http://schemas.openxmlformats.org/officeDocument/2006/relationships/slideLayout" Target="../slideLayouts/slideLayout859.xml"/><Relationship Id="rId6" Type="http://schemas.openxmlformats.org/officeDocument/2006/relationships/slideLayout" Target="../slideLayouts/slideLayout864.xml"/><Relationship Id="rId11" Type="http://schemas.openxmlformats.org/officeDocument/2006/relationships/slideLayout" Target="../slideLayouts/slideLayout869.xml"/><Relationship Id="rId5" Type="http://schemas.openxmlformats.org/officeDocument/2006/relationships/slideLayout" Target="../slideLayouts/slideLayout863.xml"/><Relationship Id="rId15" Type="http://schemas.openxmlformats.org/officeDocument/2006/relationships/image" Target="../media/image1.jpeg"/><Relationship Id="rId10" Type="http://schemas.openxmlformats.org/officeDocument/2006/relationships/slideLayout" Target="../slideLayouts/slideLayout868.xml"/><Relationship Id="rId4" Type="http://schemas.openxmlformats.org/officeDocument/2006/relationships/slideLayout" Target="../slideLayouts/slideLayout862.xml"/><Relationship Id="rId9" Type="http://schemas.openxmlformats.org/officeDocument/2006/relationships/slideLayout" Target="../slideLayouts/slideLayout867.xml"/><Relationship Id="rId14"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879.xml"/><Relationship Id="rId13" Type="http://schemas.openxmlformats.org/officeDocument/2006/relationships/slideLayout" Target="../slideLayouts/slideLayout884.xml"/><Relationship Id="rId3" Type="http://schemas.openxmlformats.org/officeDocument/2006/relationships/slideLayout" Target="../slideLayouts/slideLayout874.xml"/><Relationship Id="rId7" Type="http://schemas.openxmlformats.org/officeDocument/2006/relationships/slideLayout" Target="../slideLayouts/slideLayout878.xml"/><Relationship Id="rId12" Type="http://schemas.openxmlformats.org/officeDocument/2006/relationships/slideLayout" Target="../slideLayouts/slideLayout883.xml"/><Relationship Id="rId2" Type="http://schemas.openxmlformats.org/officeDocument/2006/relationships/slideLayout" Target="../slideLayouts/slideLayout873.xml"/><Relationship Id="rId16" Type="http://schemas.openxmlformats.org/officeDocument/2006/relationships/image" Target="../media/image2.png"/><Relationship Id="rId1" Type="http://schemas.openxmlformats.org/officeDocument/2006/relationships/slideLayout" Target="../slideLayouts/slideLayout872.xml"/><Relationship Id="rId6" Type="http://schemas.openxmlformats.org/officeDocument/2006/relationships/slideLayout" Target="../slideLayouts/slideLayout877.xml"/><Relationship Id="rId11" Type="http://schemas.openxmlformats.org/officeDocument/2006/relationships/slideLayout" Target="../slideLayouts/slideLayout882.xml"/><Relationship Id="rId5" Type="http://schemas.openxmlformats.org/officeDocument/2006/relationships/slideLayout" Target="../slideLayouts/slideLayout876.xml"/><Relationship Id="rId15" Type="http://schemas.openxmlformats.org/officeDocument/2006/relationships/image" Target="../media/image1.jpeg"/><Relationship Id="rId10" Type="http://schemas.openxmlformats.org/officeDocument/2006/relationships/slideLayout" Target="../slideLayouts/slideLayout881.xml"/><Relationship Id="rId4" Type="http://schemas.openxmlformats.org/officeDocument/2006/relationships/slideLayout" Target="../slideLayouts/slideLayout875.xml"/><Relationship Id="rId9" Type="http://schemas.openxmlformats.org/officeDocument/2006/relationships/slideLayout" Target="../slideLayouts/slideLayout880.xml"/><Relationship Id="rId14" Type="http://schemas.openxmlformats.org/officeDocument/2006/relationships/theme" Target="../theme/theme68.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892.xml"/><Relationship Id="rId13" Type="http://schemas.openxmlformats.org/officeDocument/2006/relationships/slideLayout" Target="../slideLayouts/slideLayout897.xml"/><Relationship Id="rId3" Type="http://schemas.openxmlformats.org/officeDocument/2006/relationships/slideLayout" Target="../slideLayouts/slideLayout887.xml"/><Relationship Id="rId7" Type="http://schemas.openxmlformats.org/officeDocument/2006/relationships/slideLayout" Target="../slideLayouts/slideLayout891.xml"/><Relationship Id="rId12" Type="http://schemas.openxmlformats.org/officeDocument/2006/relationships/slideLayout" Target="../slideLayouts/slideLayout896.xml"/><Relationship Id="rId2" Type="http://schemas.openxmlformats.org/officeDocument/2006/relationships/slideLayout" Target="../slideLayouts/slideLayout886.xml"/><Relationship Id="rId16" Type="http://schemas.openxmlformats.org/officeDocument/2006/relationships/image" Target="../media/image2.png"/><Relationship Id="rId1" Type="http://schemas.openxmlformats.org/officeDocument/2006/relationships/slideLayout" Target="../slideLayouts/slideLayout885.xml"/><Relationship Id="rId6" Type="http://schemas.openxmlformats.org/officeDocument/2006/relationships/slideLayout" Target="../slideLayouts/slideLayout890.xml"/><Relationship Id="rId11" Type="http://schemas.openxmlformats.org/officeDocument/2006/relationships/slideLayout" Target="../slideLayouts/slideLayout895.xml"/><Relationship Id="rId5" Type="http://schemas.openxmlformats.org/officeDocument/2006/relationships/slideLayout" Target="../slideLayouts/slideLayout889.xml"/><Relationship Id="rId15" Type="http://schemas.openxmlformats.org/officeDocument/2006/relationships/image" Target="../media/image1.jpeg"/><Relationship Id="rId10" Type="http://schemas.openxmlformats.org/officeDocument/2006/relationships/slideLayout" Target="../slideLayouts/slideLayout894.xml"/><Relationship Id="rId4" Type="http://schemas.openxmlformats.org/officeDocument/2006/relationships/slideLayout" Target="../slideLayouts/slideLayout888.xml"/><Relationship Id="rId9" Type="http://schemas.openxmlformats.org/officeDocument/2006/relationships/slideLayout" Target="../slideLayouts/slideLayout893.xml"/><Relationship Id="rId14" Type="http://schemas.openxmlformats.org/officeDocument/2006/relationships/theme" Target="../theme/theme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6" Type="http://schemas.openxmlformats.org/officeDocument/2006/relationships/image" Target="../media/image2.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1.jpeg"/><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7.xml"/></Relationships>
</file>

<file path=ppt/slideMasters/_rels/slideMaster70.xml.rels><?xml version="1.0" encoding="UTF-8" standalone="yes"?>
<Relationships xmlns="http://schemas.openxmlformats.org/package/2006/relationships"><Relationship Id="rId8" Type="http://schemas.openxmlformats.org/officeDocument/2006/relationships/slideLayout" Target="../slideLayouts/slideLayout905.xml"/><Relationship Id="rId13" Type="http://schemas.openxmlformats.org/officeDocument/2006/relationships/slideLayout" Target="../slideLayouts/slideLayout910.xml"/><Relationship Id="rId3" Type="http://schemas.openxmlformats.org/officeDocument/2006/relationships/slideLayout" Target="../slideLayouts/slideLayout900.xml"/><Relationship Id="rId7" Type="http://schemas.openxmlformats.org/officeDocument/2006/relationships/slideLayout" Target="../slideLayouts/slideLayout904.xml"/><Relationship Id="rId12" Type="http://schemas.openxmlformats.org/officeDocument/2006/relationships/slideLayout" Target="../slideLayouts/slideLayout909.xml"/><Relationship Id="rId2" Type="http://schemas.openxmlformats.org/officeDocument/2006/relationships/slideLayout" Target="../slideLayouts/slideLayout899.xml"/><Relationship Id="rId16" Type="http://schemas.openxmlformats.org/officeDocument/2006/relationships/image" Target="../media/image2.png"/><Relationship Id="rId1" Type="http://schemas.openxmlformats.org/officeDocument/2006/relationships/slideLayout" Target="../slideLayouts/slideLayout898.xml"/><Relationship Id="rId6" Type="http://schemas.openxmlformats.org/officeDocument/2006/relationships/slideLayout" Target="../slideLayouts/slideLayout903.xml"/><Relationship Id="rId11" Type="http://schemas.openxmlformats.org/officeDocument/2006/relationships/slideLayout" Target="../slideLayouts/slideLayout908.xml"/><Relationship Id="rId5" Type="http://schemas.openxmlformats.org/officeDocument/2006/relationships/slideLayout" Target="../slideLayouts/slideLayout902.xml"/><Relationship Id="rId15" Type="http://schemas.openxmlformats.org/officeDocument/2006/relationships/image" Target="../media/image1.jpeg"/><Relationship Id="rId10" Type="http://schemas.openxmlformats.org/officeDocument/2006/relationships/slideLayout" Target="../slideLayouts/slideLayout907.xml"/><Relationship Id="rId4" Type="http://schemas.openxmlformats.org/officeDocument/2006/relationships/slideLayout" Target="../slideLayouts/slideLayout901.xml"/><Relationship Id="rId9" Type="http://schemas.openxmlformats.org/officeDocument/2006/relationships/slideLayout" Target="../slideLayouts/slideLayout906.xml"/><Relationship Id="rId14"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8" Type="http://schemas.openxmlformats.org/officeDocument/2006/relationships/slideLayout" Target="../slideLayouts/slideLayout918.xml"/><Relationship Id="rId13" Type="http://schemas.openxmlformats.org/officeDocument/2006/relationships/slideLayout" Target="../slideLayouts/slideLayout923.xml"/><Relationship Id="rId3" Type="http://schemas.openxmlformats.org/officeDocument/2006/relationships/slideLayout" Target="../slideLayouts/slideLayout913.xml"/><Relationship Id="rId7" Type="http://schemas.openxmlformats.org/officeDocument/2006/relationships/slideLayout" Target="../slideLayouts/slideLayout917.xml"/><Relationship Id="rId12" Type="http://schemas.openxmlformats.org/officeDocument/2006/relationships/slideLayout" Target="../slideLayouts/slideLayout922.xml"/><Relationship Id="rId2" Type="http://schemas.openxmlformats.org/officeDocument/2006/relationships/slideLayout" Target="../slideLayouts/slideLayout912.xml"/><Relationship Id="rId16" Type="http://schemas.openxmlformats.org/officeDocument/2006/relationships/image" Target="../media/image2.png"/><Relationship Id="rId1" Type="http://schemas.openxmlformats.org/officeDocument/2006/relationships/slideLayout" Target="../slideLayouts/slideLayout911.xml"/><Relationship Id="rId6" Type="http://schemas.openxmlformats.org/officeDocument/2006/relationships/slideLayout" Target="../slideLayouts/slideLayout916.xml"/><Relationship Id="rId11" Type="http://schemas.openxmlformats.org/officeDocument/2006/relationships/slideLayout" Target="../slideLayouts/slideLayout921.xml"/><Relationship Id="rId5" Type="http://schemas.openxmlformats.org/officeDocument/2006/relationships/slideLayout" Target="../slideLayouts/slideLayout915.xml"/><Relationship Id="rId15" Type="http://schemas.openxmlformats.org/officeDocument/2006/relationships/image" Target="../media/image1.jpeg"/><Relationship Id="rId10" Type="http://schemas.openxmlformats.org/officeDocument/2006/relationships/slideLayout" Target="../slideLayouts/slideLayout920.xml"/><Relationship Id="rId4" Type="http://schemas.openxmlformats.org/officeDocument/2006/relationships/slideLayout" Target="../slideLayouts/slideLayout914.xml"/><Relationship Id="rId9" Type="http://schemas.openxmlformats.org/officeDocument/2006/relationships/slideLayout" Target="../slideLayouts/slideLayout919.xml"/><Relationship Id="rId14"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931.xml"/><Relationship Id="rId13" Type="http://schemas.openxmlformats.org/officeDocument/2006/relationships/slideLayout" Target="../slideLayouts/slideLayout936.xml"/><Relationship Id="rId3" Type="http://schemas.openxmlformats.org/officeDocument/2006/relationships/slideLayout" Target="../slideLayouts/slideLayout926.xml"/><Relationship Id="rId7" Type="http://schemas.openxmlformats.org/officeDocument/2006/relationships/slideLayout" Target="../slideLayouts/slideLayout930.xml"/><Relationship Id="rId12" Type="http://schemas.openxmlformats.org/officeDocument/2006/relationships/slideLayout" Target="../slideLayouts/slideLayout935.xml"/><Relationship Id="rId2" Type="http://schemas.openxmlformats.org/officeDocument/2006/relationships/slideLayout" Target="../slideLayouts/slideLayout925.xml"/><Relationship Id="rId16" Type="http://schemas.openxmlformats.org/officeDocument/2006/relationships/image" Target="../media/image2.png"/><Relationship Id="rId1" Type="http://schemas.openxmlformats.org/officeDocument/2006/relationships/slideLayout" Target="../slideLayouts/slideLayout924.xml"/><Relationship Id="rId6" Type="http://schemas.openxmlformats.org/officeDocument/2006/relationships/slideLayout" Target="../slideLayouts/slideLayout929.xml"/><Relationship Id="rId11" Type="http://schemas.openxmlformats.org/officeDocument/2006/relationships/slideLayout" Target="../slideLayouts/slideLayout934.xml"/><Relationship Id="rId5" Type="http://schemas.openxmlformats.org/officeDocument/2006/relationships/slideLayout" Target="../slideLayouts/slideLayout928.xml"/><Relationship Id="rId15" Type="http://schemas.openxmlformats.org/officeDocument/2006/relationships/image" Target="../media/image1.jpeg"/><Relationship Id="rId10" Type="http://schemas.openxmlformats.org/officeDocument/2006/relationships/slideLayout" Target="../slideLayouts/slideLayout933.xml"/><Relationship Id="rId4" Type="http://schemas.openxmlformats.org/officeDocument/2006/relationships/slideLayout" Target="../slideLayouts/slideLayout927.xml"/><Relationship Id="rId9" Type="http://schemas.openxmlformats.org/officeDocument/2006/relationships/slideLayout" Target="../slideLayouts/slideLayout932.xml"/><Relationship Id="rId14" Type="http://schemas.openxmlformats.org/officeDocument/2006/relationships/theme" Target="../theme/theme72.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944.xml"/><Relationship Id="rId13" Type="http://schemas.openxmlformats.org/officeDocument/2006/relationships/slideLayout" Target="../slideLayouts/slideLayout949.xml"/><Relationship Id="rId3" Type="http://schemas.openxmlformats.org/officeDocument/2006/relationships/slideLayout" Target="../slideLayouts/slideLayout939.xml"/><Relationship Id="rId7" Type="http://schemas.openxmlformats.org/officeDocument/2006/relationships/slideLayout" Target="../slideLayouts/slideLayout943.xml"/><Relationship Id="rId12" Type="http://schemas.openxmlformats.org/officeDocument/2006/relationships/slideLayout" Target="../slideLayouts/slideLayout948.xml"/><Relationship Id="rId2" Type="http://schemas.openxmlformats.org/officeDocument/2006/relationships/slideLayout" Target="../slideLayouts/slideLayout938.xml"/><Relationship Id="rId16" Type="http://schemas.openxmlformats.org/officeDocument/2006/relationships/image" Target="../media/image2.png"/><Relationship Id="rId1" Type="http://schemas.openxmlformats.org/officeDocument/2006/relationships/slideLayout" Target="../slideLayouts/slideLayout937.xml"/><Relationship Id="rId6" Type="http://schemas.openxmlformats.org/officeDocument/2006/relationships/slideLayout" Target="../slideLayouts/slideLayout942.xml"/><Relationship Id="rId11" Type="http://schemas.openxmlformats.org/officeDocument/2006/relationships/slideLayout" Target="../slideLayouts/slideLayout947.xml"/><Relationship Id="rId5" Type="http://schemas.openxmlformats.org/officeDocument/2006/relationships/slideLayout" Target="../slideLayouts/slideLayout941.xml"/><Relationship Id="rId15" Type="http://schemas.openxmlformats.org/officeDocument/2006/relationships/image" Target="../media/image1.jpeg"/><Relationship Id="rId10" Type="http://schemas.openxmlformats.org/officeDocument/2006/relationships/slideLayout" Target="../slideLayouts/slideLayout946.xml"/><Relationship Id="rId4" Type="http://schemas.openxmlformats.org/officeDocument/2006/relationships/slideLayout" Target="../slideLayouts/slideLayout940.xml"/><Relationship Id="rId9" Type="http://schemas.openxmlformats.org/officeDocument/2006/relationships/slideLayout" Target="../slideLayouts/slideLayout945.xml"/><Relationship Id="rId14" Type="http://schemas.openxmlformats.org/officeDocument/2006/relationships/theme" Target="../theme/theme73.xml"/></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957.xml"/><Relationship Id="rId13" Type="http://schemas.openxmlformats.org/officeDocument/2006/relationships/slideLayout" Target="../slideLayouts/slideLayout962.xml"/><Relationship Id="rId3" Type="http://schemas.openxmlformats.org/officeDocument/2006/relationships/slideLayout" Target="../slideLayouts/slideLayout952.xml"/><Relationship Id="rId7" Type="http://schemas.openxmlformats.org/officeDocument/2006/relationships/slideLayout" Target="../slideLayouts/slideLayout956.xml"/><Relationship Id="rId12" Type="http://schemas.openxmlformats.org/officeDocument/2006/relationships/slideLayout" Target="../slideLayouts/slideLayout961.xml"/><Relationship Id="rId2" Type="http://schemas.openxmlformats.org/officeDocument/2006/relationships/slideLayout" Target="../slideLayouts/slideLayout951.xml"/><Relationship Id="rId16" Type="http://schemas.openxmlformats.org/officeDocument/2006/relationships/image" Target="../media/image2.png"/><Relationship Id="rId1" Type="http://schemas.openxmlformats.org/officeDocument/2006/relationships/slideLayout" Target="../slideLayouts/slideLayout950.xml"/><Relationship Id="rId6" Type="http://schemas.openxmlformats.org/officeDocument/2006/relationships/slideLayout" Target="../slideLayouts/slideLayout955.xml"/><Relationship Id="rId11" Type="http://schemas.openxmlformats.org/officeDocument/2006/relationships/slideLayout" Target="../slideLayouts/slideLayout960.xml"/><Relationship Id="rId5" Type="http://schemas.openxmlformats.org/officeDocument/2006/relationships/slideLayout" Target="../slideLayouts/slideLayout954.xml"/><Relationship Id="rId15" Type="http://schemas.openxmlformats.org/officeDocument/2006/relationships/image" Target="../media/image1.jpeg"/><Relationship Id="rId10" Type="http://schemas.openxmlformats.org/officeDocument/2006/relationships/slideLayout" Target="../slideLayouts/slideLayout959.xml"/><Relationship Id="rId4" Type="http://schemas.openxmlformats.org/officeDocument/2006/relationships/slideLayout" Target="../slideLayouts/slideLayout953.xml"/><Relationship Id="rId9" Type="http://schemas.openxmlformats.org/officeDocument/2006/relationships/slideLayout" Target="../slideLayouts/slideLayout958.xml"/><Relationship Id="rId14" Type="http://schemas.openxmlformats.org/officeDocument/2006/relationships/theme" Target="../theme/theme74.xml"/></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970.xml"/><Relationship Id="rId13" Type="http://schemas.openxmlformats.org/officeDocument/2006/relationships/slideLayout" Target="../slideLayouts/slideLayout975.xml"/><Relationship Id="rId3" Type="http://schemas.openxmlformats.org/officeDocument/2006/relationships/slideLayout" Target="../slideLayouts/slideLayout965.xml"/><Relationship Id="rId7" Type="http://schemas.openxmlformats.org/officeDocument/2006/relationships/slideLayout" Target="../slideLayouts/slideLayout969.xml"/><Relationship Id="rId12" Type="http://schemas.openxmlformats.org/officeDocument/2006/relationships/slideLayout" Target="../slideLayouts/slideLayout974.xml"/><Relationship Id="rId2" Type="http://schemas.openxmlformats.org/officeDocument/2006/relationships/slideLayout" Target="../slideLayouts/slideLayout964.xml"/><Relationship Id="rId16" Type="http://schemas.openxmlformats.org/officeDocument/2006/relationships/image" Target="../media/image2.png"/><Relationship Id="rId1" Type="http://schemas.openxmlformats.org/officeDocument/2006/relationships/slideLayout" Target="../slideLayouts/slideLayout963.xml"/><Relationship Id="rId6" Type="http://schemas.openxmlformats.org/officeDocument/2006/relationships/slideLayout" Target="../slideLayouts/slideLayout968.xml"/><Relationship Id="rId11" Type="http://schemas.openxmlformats.org/officeDocument/2006/relationships/slideLayout" Target="../slideLayouts/slideLayout973.xml"/><Relationship Id="rId5" Type="http://schemas.openxmlformats.org/officeDocument/2006/relationships/slideLayout" Target="../slideLayouts/slideLayout967.xml"/><Relationship Id="rId15" Type="http://schemas.openxmlformats.org/officeDocument/2006/relationships/image" Target="../media/image1.jpeg"/><Relationship Id="rId10" Type="http://schemas.openxmlformats.org/officeDocument/2006/relationships/slideLayout" Target="../slideLayouts/slideLayout972.xml"/><Relationship Id="rId4" Type="http://schemas.openxmlformats.org/officeDocument/2006/relationships/slideLayout" Target="../slideLayouts/slideLayout966.xml"/><Relationship Id="rId9" Type="http://schemas.openxmlformats.org/officeDocument/2006/relationships/slideLayout" Target="../slideLayouts/slideLayout971.xml"/><Relationship Id="rId14" Type="http://schemas.openxmlformats.org/officeDocument/2006/relationships/theme" Target="../theme/theme75.xml"/></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983.xml"/><Relationship Id="rId13" Type="http://schemas.openxmlformats.org/officeDocument/2006/relationships/slideLayout" Target="../slideLayouts/slideLayout988.xml"/><Relationship Id="rId3" Type="http://schemas.openxmlformats.org/officeDocument/2006/relationships/slideLayout" Target="../slideLayouts/slideLayout978.xml"/><Relationship Id="rId7" Type="http://schemas.openxmlformats.org/officeDocument/2006/relationships/slideLayout" Target="../slideLayouts/slideLayout982.xml"/><Relationship Id="rId12" Type="http://schemas.openxmlformats.org/officeDocument/2006/relationships/slideLayout" Target="../slideLayouts/slideLayout987.xml"/><Relationship Id="rId2" Type="http://schemas.openxmlformats.org/officeDocument/2006/relationships/slideLayout" Target="../slideLayouts/slideLayout977.xml"/><Relationship Id="rId16" Type="http://schemas.openxmlformats.org/officeDocument/2006/relationships/image" Target="../media/image2.png"/><Relationship Id="rId1" Type="http://schemas.openxmlformats.org/officeDocument/2006/relationships/slideLayout" Target="../slideLayouts/slideLayout976.xml"/><Relationship Id="rId6" Type="http://schemas.openxmlformats.org/officeDocument/2006/relationships/slideLayout" Target="../slideLayouts/slideLayout981.xml"/><Relationship Id="rId11" Type="http://schemas.openxmlformats.org/officeDocument/2006/relationships/slideLayout" Target="../slideLayouts/slideLayout986.xml"/><Relationship Id="rId5" Type="http://schemas.openxmlformats.org/officeDocument/2006/relationships/slideLayout" Target="../slideLayouts/slideLayout980.xml"/><Relationship Id="rId15" Type="http://schemas.openxmlformats.org/officeDocument/2006/relationships/image" Target="../media/image1.jpeg"/><Relationship Id="rId10" Type="http://schemas.openxmlformats.org/officeDocument/2006/relationships/slideLayout" Target="../slideLayouts/slideLayout985.xml"/><Relationship Id="rId4" Type="http://schemas.openxmlformats.org/officeDocument/2006/relationships/slideLayout" Target="../slideLayouts/slideLayout979.xml"/><Relationship Id="rId9" Type="http://schemas.openxmlformats.org/officeDocument/2006/relationships/slideLayout" Target="../slideLayouts/slideLayout984.xml"/><Relationship Id="rId14" Type="http://schemas.openxmlformats.org/officeDocument/2006/relationships/theme" Target="../theme/theme76.xml"/></Relationships>
</file>

<file path=ppt/slideMasters/_rels/slideMaster77.xml.rels><?xml version="1.0" encoding="UTF-8" standalone="yes"?>
<Relationships xmlns="http://schemas.openxmlformats.org/package/2006/relationships"><Relationship Id="rId8" Type="http://schemas.openxmlformats.org/officeDocument/2006/relationships/slideLayout" Target="../slideLayouts/slideLayout996.xml"/><Relationship Id="rId13" Type="http://schemas.openxmlformats.org/officeDocument/2006/relationships/slideLayout" Target="../slideLayouts/slideLayout1001.xml"/><Relationship Id="rId3" Type="http://schemas.openxmlformats.org/officeDocument/2006/relationships/slideLayout" Target="../slideLayouts/slideLayout991.xml"/><Relationship Id="rId7" Type="http://schemas.openxmlformats.org/officeDocument/2006/relationships/slideLayout" Target="../slideLayouts/slideLayout995.xml"/><Relationship Id="rId12" Type="http://schemas.openxmlformats.org/officeDocument/2006/relationships/slideLayout" Target="../slideLayouts/slideLayout1000.xml"/><Relationship Id="rId2" Type="http://schemas.openxmlformats.org/officeDocument/2006/relationships/slideLayout" Target="../slideLayouts/slideLayout990.xml"/><Relationship Id="rId16" Type="http://schemas.openxmlformats.org/officeDocument/2006/relationships/image" Target="../media/image2.png"/><Relationship Id="rId1" Type="http://schemas.openxmlformats.org/officeDocument/2006/relationships/slideLayout" Target="../slideLayouts/slideLayout989.xml"/><Relationship Id="rId6" Type="http://schemas.openxmlformats.org/officeDocument/2006/relationships/slideLayout" Target="../slideLayouts/slideLayout994.xml"/><Relationship Id="rId11" Type="http://schemas.openxmlformats.org/officeDocument/2006/relationships/slideLayout" Target="../slideLayouts/slideLayout999.xml"/><Relationship Id="rId5" Type="http://schemas.openxmlformats.org/officeDocument/2006/relationships/slideLayout" Target="../slideLayouts/slideLayout993.xml"/><Relationship Id="rId15" Type="http://schemas.openxmlformats.org/officeDocument/2006/relationships/image" Target="../media/image1.jpeg"/><Relationship Id="rId10" Type="http://schemas.openxmlformats.org/officeDocument/2006/relationships/slideLayout" Target="../slideLayouts/slideLayout998.xml"/><Relationship Id="rId4" Type="http://schemas.openxmlformats.org/officeDocument/2006/relationships/slideLayout" Target="../slideLayouts/slideLayout992.xml"/><Relationship Id="rId9" Type="http://schemas.openxmlformats.org/officeDocument/2006/relationships/slideLayout" Target="../slideLayouts/slideLayout997.xml"/><Relationship Id="rId14" Type="http://schemas.openxmlformats.org/officeDocument/2006/relationships/theme" Target="../theme/theme77.xml"/></Relationships>
</file>

<file path=ppt/slideMasters/_rels/slideMaster78.xml.rels><?xml version="1.0" encoding="UTF-8" standalone="yes"?>
<Relationships xmlns="http://schemas.openxmlformats.org/package/2006/relationships"><Relationship Id="rId8" Type="http://schemas.openxmlformats.org/officeDocument/2006/relationships/slideLayout" Target="../slideLayouts/slideLayout1009.xml"/><Relationship Id="rId13" Type="http://schemas.openxmlformats.org/officeDocument/2006/relationships/slideLayout" Target="../slideLayouts/slideLayout1014.xml"/><Relationship Id="rId3" Type="http://schemas.openxmlformats.org/officeDocument/2006/relationships/slideLayout" Target="../slideLayouts/slideLayout1004.xml"/><Relationship Id="rId7" Type="http://schemas.openxmlformats.org/officeDocument/2006/relationships/slideLayout" Target="../slideLayouts/slideLayout1008.xml"/><Relationship Id="rId12" Type="http://schemas.openxmlformats.org/officeDocument/2006/relationships/slideLayout" Target="../slideLayouts/slideLayout1013.xml"/><Relationship Id="rId2" Type="http://schemas.openxmlformats.org/officeDocument/2006/relationships/slideLayout" Target="../slideLayouts/slideLayout1003.xml"/><Relationship Id="rId16" Type="http://schemas.openxmlformats.org/officeDocument/2006/relationships/image" Target="../media/image2.png"/><Relationship Id="rId1" Type="http://schemas.openxmlformats.org/officeDocument/2006/relationships/slideLayout" Target="../slideLayouts/slideLayout1002.xml"/><Relationship Id="rId6" Type="http://schemas.openxmlformats.org/officeDocument/2006/relationships/slideLayout" Target="../slideLayouts/slideLayout1007.xml"/><Relationship Id="rId11" Type="http://schemas.openxmlformats.org/officeDocument/2006/relationships/slideLayout" Target="../slideLayouts/slideLayout1012.xml"/><Relationship Id="rId5" Type="http://schemas.openxmlformats.org/officeDocument/2006/relationships/slideLayout" Target="../slideLayouts/slideLayout1006.xml"/><Relationship Id="rId15" Type="http://schemas.openxmlformats.org/officeDocument/2006/relationships/image" Target="../media/image1.jpeg"/><Relationship Id="rId10" Type="http://schemas.openxmlformats.org/officeDocument/2006/relationships/slideLayout" Target="../slideLayouts/slideLayout1011.xml"/><Relationship Id="rId4" Type="http://schemas.openxmlformats.org/officeDocument/2006/relationships/slideLayout" Target="../slideLayouts/slideLayout1005.xml"/><Relationship Id="rId9" Type="http://schemas.openxmlformats.org/officeDocument/2006/relationships/slideLayout" Target="../slideLayouts/slideLayout1010.xml"/><Relationship Id="rId14"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1022.xml"/><Relationship Id="rId13" Type="http://schemas.openxmlformats.org/officeDocument/2006/relationships/slideLayout" Target="../slideLayouts/slideLayout1027.xml"/><Relationship Id="rId3" Type="http://schemas.openxmlformats.org/officeDocument/2006/relationships/slideLayout" Target="../slideLayouts/slideLayout1017.xml"/><Relationship Id="rId7" Type="http://schemas.openxmlformats.org/officeDocument/2006/relationships/slideLayout" Target="../slideLayouts/slideLayout1021.xml"/><Relationship Id="rId12" Type="http://schemas.openxmlformats.org/officeDocument/2006/relationships/slideLayout" Target="../slideLayouts/slideLayout1026.xml"/><Relationship Id="rId2" Type="http://schemas.openxmlformats.org/officeDocument/2006/relationships/slideLayout" Target="../slideLayouts/slideLayout1016.xml"/><Relationship Id="rId16" Type="http://schemas.openxmlformats.org/officeDocument/2006/relationships/image" Target="../media/image2.png"/><Relationship Id="rId1" Type="http://schemas.openxmlformats.org/officeDocument/2006/relationships/slideLayout" Target="../slideLayouts/slideLayout1015.xml"/><Relationship Id="rId6" Type="http://schemas.openxmlformats.org/officeDocument/2006/relationships/slideLayout" Target="../slideLayouts/slideLayout1020.xml"/><Relationship Id="rId11" Type="http://schemas.openxmlformats.org/officeDocument/2006/relationships/slideLayout" Target="../slideLayouts/slideLayout1025.xml"/><Relationship Id="rId5" Type="http://schemas.openxmlformats.org/officeDocument/2006/relationships/slideLayout" Target="../slideLayouts/slideLayout1019.xml"/><Relationship Id="rId15" Type="http://schemas.openxmlformats.org/officeDocument/2006/relationships/image" Target="../media/image1.jpeg"/><Relationship Id="rId10" Type="http://schemas.openxmlformats.org/officeDocument/2006/relationships/slideLayout" Target="../slideLayouts/slideLayout1024.xml"/><Relationship Id="rId4" Type="http://schemas.openxmlformats.org/officeDocument/2006/relationships/slideLayout" Target="../slideLayouts/slideLayout1018.xml"/><Relationship Id="rId9" Type="http://schemas.openxmlformats.org/officeDocument/2006/relationships/slideLayout" Target="../slideLayouts/slideLayout1023.xml"/><Relationship Id="rId14" Type="http://schemas.openxmlformats.org/officeDocument/2006/relationships/theme" Target="../theme/theme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6" Type="http://schemas.openxmlformats.org/officeDocument/2006/relationships/image" Target="../media/image2.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image" Target="../media/image1.jpeg"/><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6" Type="http://schemas.openxmlformats.org/officeDocument/2006/relationships/image" Target="../media/image2.png"/><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1.jpeg"/><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cs typeface="+mn-cs"/>
              </a:defRPr>
            </a:lvl1pPr>
          </a:lstStyle>
          <a:p>
            <a:pPr>
              <a:defRPr/>
            </a:pPr>
            <a:fld id="{70020D8C-4899-4E78-B6E7-AE7AAB07F034}" type="slidenum">
              <a:rPr lang="en-US"/>
              <a:pPr>
                <a:defRPr/>
              </a:pPr>
              <a:t>‹#›</a:t>
            </a:fld>
            <a:endParaRPr lang="en-US" dirty="0"/>
          </a:p>
        </p:txBody>
      </p:sp>
      <p:sp>
        <p:nvSpPr>
          <p:cNvPr id="1032"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grpSp>
        <p:nvGrpSpPr>
          <p:cNvPr id="1033" name="Group 148"/>
          <p:cNvGrpSpPr>
            <a:grpSpLocks/>
          </p:cNvGrpSpPr>
          <p:nvPr userDrawn="1"/>
        </p:nvGrpSpPr>
        <p:grpSpPr bwMode="auto">
          <a:xfrm>
            <a:off x="6262688" y="71438"/>
            <a:ext cx="2808287" cy="936625"/>
            <a:chOff x="2789" y="1321"/>
            <a:chExt cx="1769" cy="590"/>
          </a:xfrm>
        </p:grpSpPr>
        <p:sp>
          <p:nvSpPr>
            <p:cNvPr id="1034" name="Rectangle 149"/>
            <p:cNvSpPr>
              <a:spLocks noChangeArrowheads="1"/>
            </p:cNvSpPr>
            <p:nvPr/>
          </p:nvSpPr>
          <p:spPr bwMode="auto">
            <a:xfrm>
              <a:off x="2789" y="1321"/>
              <a:ext cx="1769" cy="5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grpSp>
          <p:nvGrpSpPr>
            <p:cNvPr id="1035" name="Group 150"/>
            <p:cNvGrpSpPr>
              <a:grpSpLocks/>
            </p:cNvGrpSpPr>
            <p:nvPr/>
          </p:nvGrpSpPr>
          <p:grpSpPr bwMode="auto">
            <a:xfrm>
              <a:off x="2789" y="1321"/>
              <a:ext cx="1769" cy="588"/>
              <a:chOff x="1383" y="1434"/>
              <a:chExt cx="1769" cy="588"/>
            </a:xfrm>
          </p:grpSpPr>
          <p:pic>
            <p:nvPicPr>
              <p:cNvPr id="1036" name="Picture 151" descr="GSA-Rt-Top"/>
              <p:cNvPicPr>
                <a:picLocks noChangeAspect="1" noChangeArrowheads="1"/>
              </p:cNvPicPr>
              <p:nvPr/>
            </p:nvPicPr>
            <p:blipFill>
              <a:blip r:embed="rId17" cstate="print">
                <a:extLst>
                  <a:ext uri="{28A0092B-C50C-407E-A947-70E740481C1C}">
                    <a14:useLocalDpi xmlns:a14="http://schemas.microsoft.com/office/drawing/2010/main" val="0"/>
                  </a:ext>
                </a:extLst>
              </a:blip>
              <a:srcRect l="13982" r="258"/>
              <a:stretch>
                <a:fillRect/>
              </a:stretch>
            </p:blipFill>
            <p:spPr bwMode="auto">
              <a:xfrm>
                <a:off x="1383" y="1457"/>
                <a:ext cx="929"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52" descr="gsa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13" y="1434"/>
                <a:ext cx="839"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 bg1="lt1" tx1="dk1" bg2="lt2" tx2="dk2" accent1="accent1" accent2="accent2" accent3="accent3" accent4="accent4" accent5="accent5" accent6="accent6" hlink="hlink" folHlink="folHlink"/>
  <p:sldLayoutIdLst>
    <p:sldLayoutId id="2147485116"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 id="214748499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44"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086B5087-922B-421F-8A36-F49B6A7EB97A}" type="slidenum">
              <a:rPr lang="en-US"/>
              <a:pPr>
                <a:defRPr/>
              </a:pPr>
              <a:t>‹#›</a:t>
            </a:fld>
            <a:endParaRPr lang="en-US" dirty="0"/>
          </a:p>
        </p:txBody>
      </p:sp>
      <p:sp>
        <p:nvSpPr>
          <p:cNvPr id="10248"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41" r:id="rId1"/>
    <p:sldLayoutId id="2147485142" r:id="rId2"/>
    <p:sldLayoutId id="2147485143" r:id="rId3"/>
    <p:sldLayoutId id="2147485144" r:id="rId4"/>
    <p:sldLayoutId id="2147485145" r:id="rId5"/>
    <p:sldLayoutId id="2147485146" r:id="rId6"/>
    <p:sldLayoutId id="2147485147" r:id="rId7"/>
    <p:sldLayoutId id="2147485148" r:id="rId8"/>
    <p:sldLayoutId id="2147485149" r:id="rId9"/>
    <p:sldLayoutId id="2147485150" r:id="rId10"/>
    <p:sldLayoutId id="2147485151" r:id="rId11"/>
    <p:sldLayoutId id="2147485152" r:id="rId12"/>
    <p:sldLayoutId id="214748515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1268"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defRPr>
            </a:lvl1pPr>
          </a:lstStyle>
          <a:p>
            <a:pPr>
              <a:defRPr/>
            </a:pPr>
            <a:fld id="{C7145EC0-C859-4A75-9EAA-5DF326AC1943}" type="slidenum">
              <a:rPr lang="en-US"/>
              <a:pPr>
                <a:defRPr/>
              </a:pPr>
              <a:t>‹#›</a:t>
            </a:fld>
            <a:endParaRPr lang="en-US" dirty="0"/>
          </a:p>
        </p:txBody>
      </p:sp>
      <p:sp>
        <p:nvSpPr>
          <p:cNvPr id="11272"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54" r:id="rId1"/>
    <p:sldLayoutId id="2147485155" r:id="rId2"/>
    <p:sldLayoutId id="2147485072" r:id="rId3"/>
    <p:sldLayoutId id="2147485073" r:id="rId4"/>
    <p:sldLayoutId id="2147485074" r:id="rId5"/>
    <p:sldLayoutId id="2147485075" r:id="rId6"/>
    <p:sldLayoutId id="2147485076" r:id="rId7"/>
    <p:sldLayoutId id="2147485077" r:id="rId8"/>
    <p:sldLayoutId id="2147485078" r:id="rId9"/>
    <p:sldLayoutId id="2147485079" r:id="rId10"/>
    <p:sldLayoutId id="2147485080" r:id="rId11"/>
    <p:sldLayoutId id="2147485081" r:id="rId12"/>
    <p:sldLayoutId id="2147485082"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2292"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BE66052-4BCF-4CB2-B90C-3F3A57FD0C5D}" type="slidenum">
              <a:rPr lang="en-US"/>
              <a:pPr>
                <a:defRPr/>
              </a:pPr>
              <a:t>‹#›</a:t>
            </a:fld>
            <a:endParaRPr lang="en-US" dirty="0"/>
          </a:p>
        </p:txBody>
      </p:sp>
      <p:sp>
        <p:nvSpPr>
          <p:cNvPr id="12296"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56" r:id="rId1"/>
    <p:sldLayoutId id="2147485157" r:id="rId2"/>
    <p:sldLayoutId id="2147485083" r:id="rId3"/>
    <p:sldLayoutId id="2147485084" r:id="rId4"/>
    <p:sldLayoutId id="2147485085" r:id="rId5"/>
    <p:sldLayoutId id="2147485086" r:id="rId6"/>
    <p:sldLayoutId id="2147485087" r:id="rId7"/>
    <p:sldLayoutId id="2147485088" r:id="rId8"/>
    <p:sldLayoutId id="2147485089" r:id="rId9"/>
    <p:sldLayoutId id="2147485090" r:id="rId10"/>
    <p:sldLayoutId id="2147485091" r:id="rId11"/>
    <p:sldLayoutId id="2147485092" r:id="rId12"/>
    <p:sldLayoutId id="214748509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3316"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D767E2D4-ABA4-4DDF-9475-4E2116C06C4B}" type="slidenum">
              <a:rPr lang="en-US"/>
              <a:pPr>
                <a:defRPr/>
              </a:pPr>
              <a:t>‹#›</a:t>
            </a:fld>
            <a:endParaRPr lang="en-US" dirty="0"/>
          </a:p>
        </p:txBody>
      </p:sp>
      <p:sp>
        <p:nvSpPr>
          <p:cNvPr id="13320"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58" r:id="rId1"/>
    <p:sldLayoutId id="2147485159"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4340"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927445B-B381-494F-9473-B31748235684}" type="slidenum">
              <a:rPr lang="en-US"/>
              <a:pPr>
                <a:defRPr/>
              </a:pPr>
              <a:t>‹#›</a:t>
            </a:fld>
            <a:endParaRPr lang="en-US" dirty="0"/>
          </a:p>
        </p:txBody>
      </p:sp>
      <p:sp>
        <p:nvSpPr>
          <p:cNvPr id="14344"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60" r:id="rId1"/>
    <p:sldLayoutId id="2147485161"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 id="2147485114" r:id="rId12"/>
    <p:sldLayoutId id="214748511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449536428"/>
      </p:ext>
    </p:extLst>
  </p:cSld>
  <p:clrMap bg1="lt1" tx1="dk1" bg2="lt2" tx2="dk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480903582"/>
      </p:ext>
    </p:extLst>
  </p:cSld>
  <p:clrMap bg1="lt1" tx1="dk1" bg2="lt2" tx2="dk2" accent1="accent1" accent2="accent2" accent3="accent3" accent4="accent4" accent5="accent5" accent6="accent6" hlink="hlink" folHlink="folHlink"/>
  <p:sldLayoutIdLst>
    <p:sldLayoutId id="2147485177" r:id="rId1"/>
    <p:sldLayoutId id="2147485178" r:id="rId2"/>
    <p:sldLayoutId id="2147485179" r:id="rId3"/>
    <p:sldLayoutId id="2147485180" r:id="rId4"/>
    <p:sldLayoutId id="2147485181" r:id="rId5"/>
    <p:sldLayoutId id="2147485182" r:id="rId6"/>
    <p:sldLayoutId id="2147485183" r:id="rId7"/>
    <p:sldLayoutId id="2147485184" r:id="rId8"/>
    <p:sldLayoutId id="2147485185" r:id="rId9"/>
    <p:sldLayoutId id="2147485186" r:id="rId10"/>
    <p:sldLayoutId id="2147485187" r:id="rId11"/>
    <p:sldLayoutId id="2147485188" r:id="rId12"/>
    <p:sldLayoutId id="214748518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4242846285"/>
      </p:ext>
    </p:extLst>
  </p:cSld>
  <p:clrMap bg1="lt1" tx1="dk1" bg2="lt2" tx2="dk2" accent1="accent1" accent2="accent2" accent3="accent3" accent4="accent4" accent5="accent5" accent6="accent6" hlink="hlink" folHlink="folHlink"/>
  <p:sldLayoutIdLst>
    <p:sldLayoutId id="2147485191" r:id="rId1"/>
    <p:sldLayoutId id="2147485192" r:id="rId2"/>
    <p:sldLayoutId id="2147485193" r:id="rId3"/>
    <p:sldLayoutId id="2147485194" r:id="rId4"/>
    <p:sldLayoutId id="2147485195" r:id="rId5"/>
    <p:sldLayoutId id="2147485196" r:id="rId6"/>
    <p:sldLayoutId id="2147485197" r:id="rId7"/>
    <p:sldLayoutId id="2147485198" r:id="rId8"/>
    <p:sldLayoutId id="2147485199" r:id="rId9"/>
    <p:sldLayoutId id="2147485200" r:id="rId10"/>
    <p:sldLayoutId id="2147485201" r:id="rId11"/>
    <p:sldLayoutId id="2147485202" r:id="rId12"/>
    <p:sldLayoutId id="214748520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8788502"/>
      </p:ext>
    </p:extLst>
  </p:cSld>
  <p:clrMap bg1="lt1" tx1="dk1" bg2="lt2" tx2="dk2" accent1="accent1" accent2="accent2" accent3="accent3" accent4="accent4" accent5="accent5" accent6="accent6" hlink="hlink" folHlink="folHlink"/>
  <p:sldLayoutIdLst>
    <p:sldLayoutId id="2147485205" r:id="rId1"/>
    <p:sldLayoutId id="2147485206" r:id="rId2"/>
    <p:sldLayoutId id="2147485207" r:id="rId3"/>
    <p:sldLayoutId id="2147485208" r:id="rId4"/>
    <p:sldLayoutId id="2147485209" r:id="rId5"/>
    <p:sldLayoutId id="2147485210" r:id="rId6"/>
    <p:sldLayoutId id="2147485211" r:id="rId7"/>
    <p:sldLayoutId id="2147485212" r:id="rId8"/>
    <p:sldLayoutId id="2147485213" r:id="rId9"/>
    <p:sldLayoutId id="2147485214" r:id="rId10"/>
    <p:sldLayoutId id="2147485215" r:id="rId11"/>
    <p:sldLayoutId id="2147485216" r:id="rId12"/>
    <p:sldLayoutId id="214748521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827090633"/>
      </p:ext>
    </p:extLst>
  </p:cSld>
  <p:clrMap bg1="lt1" tx1="dk1" bg2="lt2" tx2="dk2" accent1="accent1" accent2="accent2" accent3="accent3" accent4="accent4" accent5="accent5" accent6="accent6" hlink="hlink" folHlink="folHlink"/>
  <p:sldLayoutIdLst>
    <p:sldLayoutId id="2147485219" r:id="rId1"/>
    <p:sldLayoutId id="2147485220" r:id="rId2"/>
    <p:sldLayoutId id="2147485221" r:id="rId3"/>
    <p:sldLayoutId id="2147485222" r:id="rId4"/>
    <p:sldLayoutId id="2147485223" r:id="rId5"/>
    <p:sldLayoutId id="2147485224" r:id="rId6"/>
    <p:sldLayoutId id="2147485225" r:id="rId7"/>
    <p:sldLayoutId id="2147485226" r:id="rId8"/>
    <p:sldLayoutId id="2147485227" r:id="rId9"/>
    <p:sldLayoutId id="2147485228" r:id="rId10"/>
    <p:sldLayoutId id="2147485229" r:id="rId11"/>
    <p:sldLayoutId id="2147485230" r:id="rId12"/>
    <p:sldLayoutId id="214748523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cs typeface="+mn-cs"/>
              </a:defRPr>
            </a:lvl1pPr>
          </a:lstStyle>
          <a:p>
            <a:pPr>
              <a:defRPr/>
            </a:pPr>
            <a:fld id="{179C63A0-1373-46CF-902F-B9D91A345102}" type="slidenum">
              <a:rPr lang="en-US"/>
              <a:pPr>
                <a:defRPr/>
              </a:pPr>
              <a:t>‹#›</a:t>
            </a:fld>
            <a:endParaRPr lang="en-US" dirty="0"/>
          </a:p>
        </p:txBody>
      </p:sp>
      <p:sp>
        <p:nvSpPr>
          <p:cNvPr id="2056"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17" r:id="rId1"/>
    <p:sldLayoutId id="2147485118" r:id="rId2"/>
    <p:sldLayoutId id="2147484992" r:id="rId3"/>
    <p:sldLayoutId id="2147484993" r:id="rId4"/>
    <p:sldLayoutId id="2147484994" r:id="rId5"/>
    <p:sldLayoutId id="2147484995" r:id="rId6"/>
    <p:sldLayoutId id="2147484996" r:id="rId7"/>
    <p:sldLayoutId id="2147484997" r:id="rId8"/>
    <p:sldLayoutId id="2147484998" r:id="rId9"/>
    <p:sldLayoutId id="2147484999" r:id="rId10"/>
    <p:sldLayoutId id="2147485000" r:id="rId11"/>
    <p:sldLayoutId id="2147485001" r:id="rId12"/>
    <p:sldLayoutId id="2147485002"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603263013"/>
      </p:ext>
    </p:extLst>
  </p:cSld>
  <p:clrMap bg1="lt1" tx1="dk1" bg2="lt2" tx2="dk2" accent1="accent1" accent2="accent2" accent3="accent3" accent4="accent4" accent5="accent5" accent6="accent6" hlink="hlink" folHlink="folHlink"/>
  <p:sldLayoutIdLst>
    <p:sldLayoutId id="2147485233" r:id="rId1"/>
    <p:sldLayoutId id="2147485234" r:id="rId2"/>
    <p:sldLayoutId id="2147485235" r:id="rId3"/>
    <p:sldLayoutId id="2147485236" r:id="rId4"/>
    <p:sldLayoutId id="2147485237" r:id="rId5"/>
    <p:sldLayoutId id="2147485238" r:id="rId6"/>
    <p:sldLayoutId id="2147485239" r:id="rId7"/>
    <p:sldLayoutId id="2147485240" r:id="rId8"/>
    <p:sldLayoutId id="2147485241" r:id="rId9"/>
    <p:sldLayoutId id="2147485242" r:id="rId10"/>
    <p:sldLayoutId id="2147485243" r:id="rId11"/>
    <p:sldLayoutId id="2147485244" r:id="rId12"/>
    <p:sldLayoutId id="214748524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180343210"/>
      </p:ext>
    </p:extLst>
  </p:cSld>
  <p:clrMap bg1="lt1" tx1="dk1" bg2="lt2" tx2="dk2" accent1="accent1" accent2="accent2" accent3="accent3" accent4="accent4" accent5="accent5" accent6="accent6" hlink="hlink" folHlink="folHlink"/>
  <p:sldLayoutIdLst>
    <p:sldLayoutId id="2147485247" r:id="rId1"/>
    <p:sldLayoutId id="2147485248" r:id="rId2"/>
    <p:sldLayoutId id="2147485249" r:id="rId3"/>
    <p:sldLayoutId id="2147485250" r:id="rId4"/>
    <p:sldLayoutId id="2147485251" r:id="rId5"/>
    <p:sldLayoutId id="2147485252" r:id="rId6"/>
    <p:sldLayoutId id="2147485253" r:id="rId7"/>
    <p:sldLayoutId id="2147485254" r:id="rId8"/>
    <p:sldLayoutId id="2147485255" r:id="rId9"/>
    <p:sldLayoutId id="2147485256" r:id="rId10"/>
    <p:sldLayoutId id="2147485257" r:id="rId11"/>
    <p:sldLayoutId id="2147485258" r:id="rId12"/>
    <p:sldLayoutId id="214748525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64572421"/>
      </p:ext>
    </p:extLst>
  </p:cSld>
  <p:clrMap bg1="lt1" tx1="dk1" bg2="lt2" tx2="dk2" accent1="accent1" accent2="accent2" accent3="accent3" accent4="accent4" accent5="accent5" accent6="accent6" hlink="hlink" folHlink="folHlink"/>
  <p:sldLayoutIdLst>
    <p:sldLayoutId id="2147485261" r:id="rId1"/>
    <p:sldLayoutId id="2147485262" r:id="rId2"/>
    <p:sldLayoutId id="2147485263" r:id="rId3"/>
    <p:sldLayoutId id="2147485264" r:id="rId4"/>
    <p:sldLayoutId id="2147485265" r:id="rId5"/>
    <p:sldLayoutId id="2147485266" r:id="rId6"/>
    <p:sldLayoutId id="2147485267" r:id="rId7"/>
    <p:sldLayoutId id="2147485268" r:id="rId8"/>
    <p:sldLayoutId id="2147485269" r:id="rId9"/>
    <p:sldLayoutId id="2147485270" r:id="rId10"/>
    <p:sldLayoutId id="2147485271" r:id="rId11"/>
    <p:sldLayoutId id="2147485272" r:id="rId12"/>
    <p:sldLayoutId id="214748527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124221332"/>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49597092"/>
      </p:ext>
    </p:extLst>
  </p:cSld>
  <p:clrMap bg1="lt1" tx1="dk1" bg2="lt2" tx2="dk2" accent1="accent1" accent2="accent2" accent3="accent3" accent4="accent4" accent5="accent5" accent6="accent6" hlink="hlink" folHlink="folHlink"/>
  <p:sldLayoutIdLst>
    <p:sldLayoutId id="2147485289" r:id="rId1"/>
    <p:sldLayoutId id="2147485290" r:id="rId2"/>
    <p:sldLayoutId id="2147485291" r:id="rId3"/>
    <p:sldLayoutId id="2147485292" r:id="rId4"/>
    <p:sldLayoutId id="2147485293" r:id="rId5"/>
    <p:sldLayoutId id="2147485294" r:id="rId6"/>
    <p:sldLayoutId id="2147485295" r:id="rId7"/>
    <p:sldLayoutId id="2147485296" r:id="rId8"/>
    <p:sldLayoutId id="2147485297" r:id="rId9"/>
    <p:sldLayoutId id="2147485298" r:id="rId10"/>
    <p:sldLayoutId id="2147485299" r:id="rId11"/>
    <p:sldLayoutId id="2147485300" r:id="rId12"/>
    <p:sldLayoutId id="214748530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121803191"/>
      </p:ext>
    </p:extLst>
  </p:cSld>
  <p:clrMap bg1="lt1" tx1="dk1" bg2="lt2" tx2="dk2" accent1="accent1" accent2="accent2" accent3="accent3" accent4="accent4" accent5="accent5" accent6="accent6" hlink="hlink" folHlink="folHlink"/>
  <p:sldLayoutIdLst>
    <p:sldLayoutId id="2147485303" r:id="rId1"/>
    <p:sldLayoutId id="2147485304" r:id="rId2"/>
    <p:sldLayoutId id="2147485305" r:id="rId3"/>
    <p:sldLayoutId id="2147485306" r:id="rId4"/>
    <p:sldLayoutId id="2147485307" r:id="rId5"/>
    <p:sldLayoutId id="2147485308" r:id="rId6"/>
    <p:sldLayoutId id="2147485309" r:id="rId7"/>
    <p:sldLayoutId id="2147485310" r:id="rId8"/>
    <p:sldLayoutId id="2147485311" r:id="rId9"/>
    <p:sldLayoutId id="2147485312" r:id="rId10"/>
    <p:sldLayoutId id="2147485313" r:id="rId11"/>
    <p:sldLayoutId id="2147485314" r:id="rId12"/>
    <p:sldLayoutId id="214748531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610509940"/>
      </p:ext>
    </p:extLst>
  </p:cSld>
  <p:clrMap bg1="lt1" tx1="dk1" bg2="lt2" tx2="dk2" accent1="accent1" accent2="accent2" accent3="accent3" accent4="accent4" accent5="accent5" accent6="accent6" hlink="hlink" folHlink="folHlink"/>
  <p:sldLayoutIdLst>
    <p:sldLayoutId id="2147485317" r:id="rId1"/>
    <p:sldLayoutId id="2147485318" r:id="rId2"/>
    <p:sldLayoutId id="2147485319" r:id="rId3"/>
    <p:sldLayoutId id="2147485320" r:id="rId4"/>
    <p:sldLayoutId id="2147485321" r:id="rId5"/>
    <p:sldLayoutId id="2147485322" r:id="rId6"/>
    <p:sldLayoutId id="2147485323" r:id="rId7"/>
    <p:sldLayoutId id="2147485324" r:id="rId8"/>
    <p:sldLayoutId id="2147485325" r:id="rId9"/>
    <p:sldLayoutId id="2147485326" r:id="rId10"/>
    <p:sldLayoutId id="2147485327" r:id="rId11"/>
    <p:sldLayoutId id="2147485328" r:id="rId12"/>
    <p:sldLayoutId id="214748532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414508081"/>
      </p:ext>
    </p:extLst>
  </p:cSld>
  <p:clrMap bg1="lt1" tx1="dk1" bg2="lt2" tx2="dk2" accent1="accent1" accent2="accent2" accent3="accent3" accent4="accent4" accent5="accent5" accent6="accent6" hlink="hlink" folHlink="folHlink"/>
  <p:sldLayoutIdLst>
    <p:sldLayoutId id="2147485331" r:id="rId1"/>
    <p:sldLayoutId id="2147485332" r:id="rId2"/>
    <p:sldLayoutId id="2147485333" r:id="rId3"/>
    <p:sldLayoutId id="2147485334" r:id="rId4"/>
    <p:sldLayoutId id="2147485335" r:id="rId5"/>
    <p:sldLayoutId id="2147485336" r:id="rId6"/>
    <p:sldLayoutId id="2147485337" r:id="rId7"/>
    <p:sldLayoutId id="2147485338" r:id="rId8"/>
    <p:sldLayoutId id="2147485339" r:id="rId9"/>
    <p:sldLayoutId id="2147485340" r:id="rId10"/>
    <p:sldLayoutId id="2147485341" r:id="rId11"/>
    <p:sldLayoutId id="2147485342" r:id="rId12"/>
    <p:sldLayoutId id="214748534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954627820"/>
      </p:ext>
    </p:extLst>
  </p:cSld>
  <p:clrMap bg1="lt1" tx1="dk1" bg2="lt2" tx2="dk2" accent1="accent1" accent2="accent2" accent3="accent3" accent4="accent4" accent5="accent5" accent6="accent6" hlink="hlink" folHlink="folHlink"/>
  <p:sldLayoutIdLst>
    <p:sldLayoutId id="2147485345" r:id="rId1"/>
    <p:sldLayoutId id="2147485346" r:id="rId2"/>
    <p:sldLayoutId id="2147485347" r:id="rId3"/>
    <p:sldLayoutId id="2147485348" r:id="rId4"/>
    <p:sldLayoutId id="2147485349" r:id="rId5"/>
    <p:sldLayoutId id="2147485350" r:id="rId6"/>
    <p:sldLayoutId id="2147485351" r:id="rId7"/>
    <p:sldLayoutId id="2147485352" r:id="rId8"/>
    <p:sldLayoutId id="2147485353" r:id="rId9"/>
    <p:sldLayoutId id="2147485354" r:id="rId10"/>
    <p:sldLayoutId id="2147485355" r:id="rId11"/>
    <p:sldLayoutId id="2147485356" r:id="rId12"/>
    <p:sldLayoutId id="214748535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05301370"/>
      </p:ext>
    </p:extLst>
  </p:cSld>
  <p:clrMap bg1="lt1" tx1="dk1" bg2="lt2" tx2="dk2" accent1="accent1" accent2="accent2" accent3="accent3" accent4="accent4" accent5="accent5" accent6="accent6" hlink="hlink" folHlink="folHlink"/>
  <p:sldLayoutIdLst>
    <p:sldLayoutId id="2147485359" r:id="rId1"/>
    <p:sldLayoutId id="2147485360" r:id="rId2"/>
    <p:sldLayoutId id="2147485361" r:id="rId3"/>
    <p:sldLayoutId id="2147485362" r:id="rId4"/>
    <p:sldLayoutId id="2147485363" r:id="rId5"/>
    <p:sldLayoutId id="2147485364" r:id="rId6"/>
    <p:sldLayoutId id="2147485365" r:id="rId7"/>
    <p:sldLayoutId id="2147485366" r:id="rId8"/>
    <p:sldLayoutId id="2147485367" r:id="rId9"/>
    <p:sldLayoutId id="2147485368" r:id="rId10"/>
    <p:sldLayoutId id="2147485369" r:id="rId11"/>
    <p:sldLayoutId id="2147485370" r:id="rId12"/>
    <p:sldLayoutId id="214748537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3076"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pic>
        <p:nvPicPr>
          <p:cNvPr id="3078" name="Picture 2" descr="http://www.gms-hvac.com/Portals/0/gsa-logo.jp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888288" y="176213"/>
            <a:ext cx="11064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19" r:id="rId1"/>
    <p:sldLayoutId id="2147485003" r:id="rId2"/>
    <p:sldLayoutId id="2147485004" r:id="rId3"/>
    <p:sldLayoutId id="2147485005" r:id="rId4"/>
    <p:sldLayoutId id="2147485006" r:id="rId5"/>
    <p:sldLayoutId id="2147485007" r:id="rId6"/>
    <p:sldLayoutId id="2147485008" r:id="rId7"/>
    <p:sldLayoutId id="2147485009" r:id="rId8"/>
    <p:sldLayoutId id="2147485010" r:id="rId9"/>
    <p:sldLayoutId id="2147485011" r:id="rId10"/>
    <p:sldLayoutId id="2147485012" r:id="rId11"/>
    <p:sldLayoutId id="2147485013" r:id="rId12"/>
    <p:sldLayoutId id="2147485014"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116497540"/>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84499956"/>
      </p:ext>
    </p:extLst>
  </p:cSld>
  <p:clrMap bg1="lt1" tx1="dk1" bg2="lt2" tx2="dk2" accent1="accent1" accent2="accent2" accent3="accent3" accent4="accent4" accent5="accent5" accent6="accent6" hlink="hlink" folHlink="folHlink"/>
  <p:sldLayoutIdLst>
    <p:sldLayoutId id="2147485387" r:id="rId1"/>
    <p:sldLayoutId id="2147485388" r:id="rId2"/>
    <p:sldLayoutId id="2147485389" r:id="rId3"/>
    <p:sldLayoutId id="2147485390" r:id="rId4"/>
    <p:sldLayoutId id="2147485391" r:id="rId5"/>
    <p:sldLayoutId id="2147485392" r:id="rId6"/>
    <p:sldLayoutId id="2147485393" r:id="rId7"/>
    <p:sldLayoutId id="2147485394" r:id="rId8"/>
    <p:sldLayoutId id="2147485395" r:id="rId9"/>
    <p:sldLayoutId id="2147485396" r:id="rId10"/>
    <p:sldLayoutId id="2147485397" r:id="rId11"/>
    <p:sldLayoutId id="2147485398" r:id="rId12"/>
    <p:sldLayoutId id="214748539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91971916"/>
      </p:ext>
    </p:extLst>
  </p:cSld>
  <p:clrMap bg1="lt1" tx1="dk1" bg2="lt2" tx2="dk2" accent1="accent1" accent2="accent2" accent3="accent3" accent4="accent4" accent5="accent5" accent6="accent6" hlink="hlink" folHlink="folHlink"/>
  <p:sldLayoutIdLst>
    <p:sldLayoutId id="2147485401" r:id="rId1"/>
    <p:sldLayoutId id="2147485402" r:id="rId2"/>
    <p:sldLayoutId id="2147485403" r:id="rId3"/>
    <p:sldLayoutId id="2147485404" r:id="rId4"/>
    <p:sldLayoutId id="2147485405" r:id="rId5"/>
    <p:sldLayoutId id="2147485406" r:id="rId6"/>
    <p:sldLayoutId id="2147485407" r:id="rId7"/>
    <p:sldLayoutId id="2147485408" r:id="rId8"/>
    <p:sldLayoutId id="2147485409" r:id="rId9"/>
    <p:sldLayoutId id="2147485410" r:id="rId10"/>
    <p:sldLayoutId id="2147485411" r:id="rId11"/>
    <p:sldLayoutId id="2147485412" r:id="rId12"/>
    <p:sldLayoutId id="214748541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744898448"/>
      </p:ext>
    </p:extLst>
  </p:cSld>
  <p:clrMap bg1="lt1" tx1="dk1" bg2="lt2" tx2="dk2" accent1="accent1" accent2="accent2" accent3="accent3" accent4="accent4" accent5="accent5" accent6="accent6" hlink="hlink" folHlink="folHlink"/>
  <p:sldLayoutIdLst>
    <p:sldLayoutId id="2147485415" r:id="rId1"/>
    <p:sldLayoutId id="2147485416" r:id="rId2"/>
    <p:sldLayoutId id="2147485417" r:id="rId3"/>
    <p:sldLayoutId id="2147485418" r:id="rId4"/>
    <p:sldLayoutId id="2147485419" r:id="rId5"/>
    <p:sldLayoutId id="2147485420" r:id="rId6"/>
    <p:sldLayoutId id="2147485421" r:id="rId7"/>
    <p:sldLayoutId id="2147485422" r:id="rId8"/>
    <p:sldLayoutId id="2147485423" r:id="rId9"/>
    <p:sldLayoutId id="2147485424" r:id="rId10"/>
    <p:sldLayoutId id="2147485425" r:id="rId11"/>
    <p:sldLayoutId id="2147485426" r:id="rId12"/>
    <p:sldLayoutId id="214748542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378461826"/>
      </p:ext>
    </p:extLst>
  </p:cSld>
  <p:clrMap bg1="lt1" tx1="dk1" bg2="lt2" tx2="dk2" accent1="accent1" accent2="accent2" accent3="accent3" accent4="accent4" accent5="accent5" accent6="accent6" hlink="hlink" folHlink="folHlink"/>
  <p:sldLayoutIdLst>
    <p:sldLayoutId id="2147485429" r:id="rId1"/>
    <p:sldLayoutId id="2147485430" r:id="rId2"/>
    <p:sldLayoutId id="2147485431" r:id="rId3"/>
    <p:sldLayoutId id="2147485432" r:id="rId4"/>
    <p:sldLayoutId id="2147485433" r:id="rId5"/>
    <p:sldLayoutId id="2147485434" r:id="rId6"/>
    <p:sldLayoutId id="2147485435" r:id="rId7"/>
    <p:sldLayoutId id="2147485436" r:id="rId8"/>
    <p:sldLayoutId id="2147485437" r:id="rId9"/>
    <p:sldLayoutId id="2147485438" r:id="rId10"/>
    <p:sldLayoutId id="2147485439" r:id="rId11"/>
    <p:sldLayoutId id="2147485440" r:id="rId12"/>
    <p:sldLayoutId id="214748544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04075090"/>
      </p:ext>
    </p:extLst>
  </p:cSld>
  <p:clrMap bg1="lt1" tx1="dk1" bg2="lt2" tx2="dk2" accent1="accent1" accent2="accent2" accent3="accent3" accent4="accent4" accent5="accent5" accent6="accent6" hlink="hlink" folHlink="folHlink"/>
  <p:sldLayoutIdLst>
    <p:sldLayoutId id="2147485443" r:id="rId1"/>
    <p:sldLayoutId id="2147485444" r:id="rId2"/>
    <p:sldLayoutId id="2147485445" r:id="rId3"/>
    <p:sldLayoutId id="2147485446" r:id="rId4"/>
    <p:sldLayoutId id="2147485447" r:id="rId5"/>
    <p:sldLayoutId id="2147485448" r:id="rId6"/>
    <p:sldLayoutId id="2147485449" r:id="rId7"/>
    <p:sldLayoutId id="2147485450" r:id="rId8"/>
    <p:sldLayoutId id="2147485451" r:id="rId9"/>
    <p:sldLayoutId id="2147485452" r:id="rId10"/>
    <p:sldLayoutId id="2147485453" r:id="rId11"/>
    <p:sldLayoutId id="2147485454" r:id="rId12"/>
    <p:sldLayoutId id="214748545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4966374"/>
      </p:ext>
    </p:extLst>
  </p:cSld>
  <p:clrMap bg1="lt1" tx1="dk1" bg2="lt2" tx2="dk2" accent1="accent1" accent2="accent2" accent3="accent3" accent4="accent4" accent5="accent5" accent6="accent6" hlink="hlink" folHlink="folHlink"/>
  <p:sldLayoutIdLst>
    <p:sldLayoutId id="2147485457" r:id="rId1"/>
    <p:sldLayoutId id="2147485458" r:id="rId2"/>
    <p:sldLayoutId id="2147485459" r:id="rId3"/>
    <p:sldLayoutId id="2147485460" r:id="rId4"/>
    <p:sldLayoutId id="2147485461" r:id="rId5"/>
    <p:sldLayoutId id="2147485462" r:id="rId6"/>
    <p:sldLayoutId id="2147485463" r:id="rId7"/>
    <p:sldLayoutId id="2147485464" r:id="rId8"/>
    <p:sldLayoutId id="2147485465" r:id="rId9"/>
    <p:sldLayoutId id="2147485466" r:id="rId10"/>
    <p:sldLayoutId id="2147485467" r:id="rId11"/>
    <p:sldLayoutId id="2147485468" r:id="rId12"/>
    <p:sldLayoutId id="214748546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387748450"/>
      </p:ext>
    </p:extLst>
  </p:cSld>
  <p:clrMap bg1="lt1" tx1="dk1" bg2="lt2" tx2="dk2" accent1="accent1" accent2="accent2" accent3="accent3" accent4="accent4" accent5="accent5" accent6="accent6" hlink="hlink" folHlink="folHlink"/>
  <p:sldLayoutIdLst>
    <p:sldLayoutId id="2147485471" r:id="rId1"/>
    <p:sldLayoutId id="2147485472" r:id="rId2"/>
    <p:sldLayoutId id="2147485473" r:id="rId3"/>
    <p:sldLayoutId id="2147485474" r:id="rId4"/>
    <p:sldLayoutId id="2147485475" r:id="rId5"/>
    <p:sldLayoutId id="2147485476" r:id="rId6"/>
    <p:sldLayoutId id="2147485477" r:id="rId7"/>
    <p:sldLayoutId id="2147485478" r:id="rId8"/>
    <p:sldLayoutId id="2147485479" r:id="rId9"/>
    <p:sldLayoutId id="2147485480" r:id="rId10"/>
    <p:sldLayoutId id="2147485481" r:id="rId11"/>
    <p:sldLayoutId id="2147485482" r:id="rId12"/>
    <p:sldLayoutId id="214748548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962883046"/>
      </p:ext>
    </p:extLst>
  </p:cSld>
  <p:clrMap bg1="lt1" tx1="dk1" bg2="lt2" tx2="dk2" accent1="accent1" accent2="accent2" accent3="accent3" accent4="accent4" accent5="accent5" accent6="accent6" hlink="hlink" folHlink="folHlink"/>
  <p:sldLayoutIdLst>
    <p:sldLayoutId id="2147485485" r:id="rId1"/>
    <p:sldLayoutId id="2147485486" r:id="rId2"/>
    <p:sldLayoutId id="2147485487" r:id="rId3"/>
    <p:sldLayoutId id="2147485488" r:id="rId4"/>
    <p:sldLayoutId id="2147485489" r:id="rId5"/>
    <p:sldLayoutId id="2147485490" r:id="rId6"/>
    <p:sldLayoutId id="2147485491" r:id="rId7"/>
    <p:sldLayoutId id="2147485492" r:id="rId8"/>
    <p:sldLayoutId id="2147485493" r:id="rId9"/>
    <p:sldLayoutId id="2147485494" r:id="rId10"/>
    <p:sldLayoutId id="2147485495" r:id="rId11"/>
    <p:sldLayoutId id="2147485496" r:id="rId12"/>
    <p:sldLayoutId id="214748549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51522622"/>
      </p:ext>
    </p:extLst>
  </p:cSld>
  <p:clrMap bg1="lt1" tx1="dk1" bg2="lt2" tx2="dk2" accent1="accent1" accent2="accent2" accent3="accent3" accent4="accent4" accent5="accent5" accent6="accent6" hlink="hlink" folHlink="folHlink"/>
  <p:sldLayoutIdLst>
    <p:sldLayoutId id="2147485499" r:id="rId1"/>
    <p:sldLayoutId id="2147485500" r:id="rId2"/>
    <p:sldLayoutId id="2147485501" r:id="rId3"/>
    <p:sldLayoutId id="2147485502" r:id="rId4"/>
    <p:sldLayoutId id="2147485503" r:id="rId5"/>
    <p:sldLayoutId id="2147485504" r:id="rId6"/>
    <p:sldLayoutId id="2147485505" r:id="rId7"/>
    <p:sldLayoutId id="2147485506" r:id="rId8"/>
    <p:sldLayoutId id="2147485507" r:id="rId9"/>
    <p:sldLayoutId id="2147485508" r:id="rId10"/>
    <p:sldLayoutId id="2147485509" r:id="rId11"/>
    <p:sldLayoutId id="2147485510" r:id="rId12"/>
    <p:sldLayoutId id="214748551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4100"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0311EDFC-D7CA-4344-AC7F-63B10E859C1B}" type="slidenum">
              <a:rPr lang="en-US"/>
              <a:pPr>
                <a:defRPr/>
              </a:pPr>
              <a:t>‹#›</a:t>
            </a:fld>
            <a:endParaRPr lang="en-US" dirty="0"/>
          </a:p>
        </p:txBody>
      </p:sp>
      <p:sp>
        <p:nvSpPr>
          <p:cNvPr id="4104"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grpSp>
        <p:nvGrpSpPr>
          <p:cNvPr id="4105" name="Group 148"/>
          <p:cNvGrpSpPr>
            <a:grpSpLocks/>
          </p:cNvGrpSpPr>
          <p:nvPr userDrawn="1"/>
        </p:nvGrpSpPr>
        <p:grpSpPr bwMode="auto">
          <a:xfrm>
            <a:off x="6262688" y="71438"/>
            <a:ext cx="2808287" cy="936625"/>
            <a:chOff x="2789" y="1321"/>
            <a:chExt cx="1769" cy="590"/>
          </a:xfrm>
        </p:grpSpPr>
        <p:sp>
          <p:nvSpPr>
            <p:cNvPr id="4106" name="Rectangle 149"/>
            <p:cNvSpPr>
              <a:spLocks noChangeArrowheads="1"/>
            </p:cNvSpPr>
            <p:nvPr/>
          </p:nvSpPr>
          <p:spPr bwMode="auto">
            <a:xfrm>
              <a:off x="2789" y="1321"/>
              <a:ext cx="1769" cy="5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solidFill>
                  <a:srgbClr val="000000"/>
                </a:solidFill>
              </a:endParaRPr>
            </a:p>
          </p:txBody>
        </p:sp>
        <p:grpSp>
          <p:nvGrpSpPr>
            <p:cNvPr id="4107" name="Group 150"/>
            <p:cNvGrpSpPr>
              <a:grpSpLocks/>
            </p:cNvGrpSpPr>
            <p:nvPr/>
          </p:nvGrpSpPr>
          <p:grpSpPr bwMode="auto">
            <a:xfrm>
              <a:off x="2789" y="1321"/>
              <a:ext cx="1769" cy="588"/>
              <a:chOff x="1383" y="1434"/>
              <a:chExt cx="1769" cy="588"/>
            </a:xfrm>
          </p:grpSpPr>
          <p:pic>
            <p:nvPicPr>
              <p:cNvPr id="4108" name="Picture 151" descr="GSA-Rt-Top"/>
              <p:cNvPicPr>
                <a:picLocks noChangeAspect="1" noChangeArrowheads="1"/>
              </p:cNvPicPr>
              <p:nvPr/>
            </p:nvPicPr>
            <p:blipFill>
              <a:blip r:embed="rId17" cstate="print">
                <a:extLst>
                  <a:ext uri="{28A0092B-C50C-407E-A947-70E740481C1C}">
                    <a14:useLocalDpi xmlns:a14="http://schemas.microsoft.com/office/drawing/2010/main" val="0"/>
                  </a:ext>
                </a:extLst>
              </a:blip>
              <a:srcRect l="13982" r="258"/>
              <a:stretch>
                <a:fillRect/>
              </a:stretch>
            </p:blipFill>
            <p:spPr bwMode="auto">
              <a:xfrm>
                <a:off x="1383" y="1457"/>
                <a:ext cx="929"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152" descr="gsa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13" y="1434"/>
                <a:ext cx="839"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 bg1="lt1" tx1="dk1" bg2="lt2" tx2="dk2" accent1="accent1" accent2="accent2" accent3="accent3" accent4="accent4" accent5="accent5" accent6="accent6" hlink="hlink" folHlink="folHlink"/>
  <p:sldLayoutIdLst>
    <p:sldLayoutId id="2147485120"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25503974"/>
      </p:ext>
    </p:extLst>
  </p:cSld>
  <p:clrMap bg1="lt1" tx1="dk1" bg2="lt2" tx2="dk2" accent1="accent1" accent2="accent2" accent3="accent3" accent4="accent4" accent5="accent5" accent6="accent6" hlink="hlink" folHlink="folHlink"/>
  <p:sldLayoutIdLst>
    <p:sldLayoutId id="2147485513" r:id="rId1"/>
    <p:sldLayoutId id="2147485514" r:id="rId2"/>
    <p:sldLayoutId id="2147485515" r:id="rId3"/>
    <p:sldLayoutId id="2147485516" r:id="rId4"/>
    <p:sldLayoutId id="2147485517" r:id="rId5"/>
    <p:sldLayoutId id="2147485518" r:id="rId6"/>
    <p:sldLayoutId id="2147485519" r:id="rId7"/>
    <p:sldLayoutId id="2147485520" r:id="rId8"/>
    <p:sldLayoutId id="2147485521" r:id="rId9"/>
    <p:sldLayoutId id="2147485522" r:id="rId10"/>
    <p:sldLayoutId id="2147485523" r:id="rId11"/>
    <p:sldLayoutId id="2147485524" r:id="rId12"/>
    <p:sldLayoutId id="214748552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69499805"/>
      </p:ext>
    </p:extLst>
  </p:cSld>
  <p:clrMap bg1="lt1" tx1="dk1" bg2="lt2" tx2="dk2" accent1="accent1" accent2="accent2" accent3="accent3" accent4="accent4" accent5="accent5" accent6="accent6" hlink="hlink" folHlink="folHlink"/>
  <p:sldLayoutIdLst>
    <p:sldLayoutId id="2147485527" r:id="rId1"/>
    <p:sldLayoutId id="2147485528" r:id="rId2"/>
    <p:sldLayoutId id="2147485529" r:id="rId3"/>
    <p:sldLayoutId id="2147485530" r:id="rId4"/>
    <p:sldLayoutId id="2147485531" r:id="rId5"/>
    <p:sldLayoutId id="2147485532" r:id="rId6"/>
    <p:sldLayoutId id="2147485533" r:id="rId7"/>
    <p:sldLayoutId id="2147485534" r:id="rId8"/>
    <p:sldLayoutId id="2147485535" r:id="rId9"/>
    <p:sldLayoutId id="2147485536" r:id="rId10"/>
    <p:sldLayoutId id="2147485537" r:id="rId11"/>
    <p:sldLayoutId id="2147485538" r:id="rId12"/>
    <p:sldLayoutId id="214748553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622417035"/>
      </p:ext>
    </p:extLst>
  </p:cSld>
  <p:clrMap bg1="lt1" tx1="dk1" bg2="lt2" tx2="dk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403161168"/>
      </p:ext>
    </p:extLst>
  </p:cSld>
  <p:clrMap bg1="lt1" tx1="dk1" bg2="lt2" tx2="dk2" accent1="accent1" accent2="accent2" accent3="accent3" accent4="accent4" accent5="accent5" accent6="accent6" hlink="hlink" folHlink="folHlink"/>
  <p:sldLayoutIdLst>
    <p:sldLayoutId id="2147485555" r:id="rId1"/>
    <p:sldLayoutId id="2147485556" r:id="rId2"/>
    <p:sldLayoutId id="2147485557" r:id="rId3"/>
    <p:sldLayoutId id="2147485558" r:id="rId4"/>
    <p:sldLayoutId id="2147485559" r:id="rId5"/>
    <p:sldLayoutId id="2147485560" r:id="rId6"/>
    <p:sldLayoutId id="2147485561" r:id="rId7"/>
    <p:sldLayoutId id="2147485562" r:id="rId8"/>
    <p:sldLayoutId id="2147485563" r:id="rId9"/>
    <p:sldLayoutId id="2147485564" r:id="rId10"/>
    <p:sldLayoutId id="2147485565" r:id="rId11"/>
    <p:sldLayoutId id="2147485566" r:id="rId12"/>
    <p:sldLayoutId id="214748556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07966373"/>
      </p:ext>
    </p:extLst>
  </p:cSld>
  <p:clrMap bg1="lt1" tx1="dk1" bg2="lt2" tx2="dk2" accent1="accent1" accent2="accent2" accent3="accent3" accent4="accent4" accent5="accent5" accent6="accent6" hlink="hlink" folHlink="folHlink"/>
  <p:sldLayoutIdLst>
    <p:sldLayoutId id="2147485569" r:id="rId1"/>
    <p:sldLayoutId id="2147485570" r:id="rId2"/>
    <p:sldLayoutId id="2147485571" r:id="rId3"/>
    <p:sldLayoutId id="2147485572" r:id="rId4"/>
    <p:sldLayoutId id="2147485573" r:id="rId5"/>
    <p:sldLayoutId id="2147485574" r:id="rId6"/>
    <p:sldLayoutId id="2147485575" r:id="rId7"/>
    <p:sldLayoutId id="2147485576" r:id="rId8"/>
    <p:sldLayoutId id="2147485577" r:id="rId9"/>
    <p:sldLayoutId id="2147485578" r:id="rId10"/>
    <p:sldLayoutId id="2147485579" r:id="rId11"/>
    <p:sldLayoutId id="2147485580" r:id="rId12"/>
    <p:sldLayoutId id="214748558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318392537"/>
      </p:ext>
    </p:extLst>
  </p:cSld>
  <p:clrMap bg1="lt1" tx1="dk1" bg2="lt2" tx2="dk2" accent1="accent1" accent2="accent2" accent3="accent3" accent4="accent4" accent5="accent5" accent6="accent6" hlink="hlink" folHlink="folHlink"/>
  <p:sldLayoutIdLst>
    <p:sldLayoutId id="2147485583" r:id="rId1"/>
    <p:sldLayoutId id="2147485584" r:id="rId2"/>
    <p:sldLayoutId id="2147485585" r:id="rId3"/>
    <p:sldLayoutId id="2147485586" r:id="rId4"/>
    <p:sldLayoutId id="2147485587" r:id="rId5"/>
    <p:sldLayoutId id="2147485588" r:id="rId6"/>
    <p:sldLayoutId id="2147485589" r:id="rId7"/>
    <p:sldLayoutId id="2147485590" r:id="rId8"/>
    <p:sldLayoutId id="2147485591" r:id="rId9"/>
    <p:sldLayoutId id="2147485592" r:id="rId10"/>
    <p:sldLayoutId id="2147485593" r:id="rId11"/>
    <p:sldLayoutId id="2147485594" r:id="rId12"/>
    <p:sldLayoutId id="214748559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018719136"/>
      </p:ext>
    </p:extLst>
  </p:cSld>
  <p:clrMap bg1="lt1" tx1="dk1" bg2="lt2" tx2="dk2" accent1="accent1" accent2="accent2" accent3="accent3" accent4="accent4" accent5="accent5" accent6="accent6" hlink="hlink" folHlink="folHlink"/>
  <p:sldLayoutIdLst>
    <p:sldLayoutId id="2147485597" r:id="rId1"/>
    <p:sldLayoutId id="2147485598" r:id="rId2"/>
    <p:sldLayoutId id="2147485599" r:id="rId3"/>
    <p:sldLayoutId id="2147485600" r:id="rId4"/>
    <p:sldLayoutId id="2147485601" r:id="rId5"/>
    <p:sldLayoutId id="2147485602" r:id="rId6"/>
    <p:sldLayoutId id="2147485603" r:id="rId7"/>
    <p:sldLayoutId id="2147485604" r:id="rId8"/>
    <p:sldLayoutId id="2147485605" r:id="rId9"/>
    <p:sldLayoutId id="2147485606" r:id="rId10"/>
    <p:sldLayoutId id="2147485607" r:id="rId11"/>
    <p:sldLayoutId id="2147485608" r:id="rId12"/>
    <p:sldLayoutId id="214748560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352384088"/>
      </p:ext>
    </p:extLst>
  </p:cSld>
  <p:clrMap bg1="lt1" tx1="dk1" bg2="lt2" tx2="dk2" accent1="accent1" accent2="accent2" accent3="accent3" accent4="accent4" accent5="accent5" accent6="accent6" hlink="hlink" folHlink="folHlink"/>
  <p:sldLayoutIdLst>
    <p:sldLayoutId id="2147485611" r:id="rId1"/>
    <p:sldLayoutId id="2147485612" r:id="rId2"/>
    <p:sldLayoutId id="2147485613" r:id="rId3"/>
    <p:sldLayoutId id="2147485614" r:id="rId4"/>
    <p:sldLayoutId id="2147485615" r:id="rId5"/>
    <p:sldLayoutId id="2147485616" r:id="rId6"/>
    <p:sldLayoutId id="2147485617" r:id="rId7"/>
    <p:sldLayoutId id="2147485618" r:id="rId8"/>
    <p:sldLayoutId id="2147485619" r:id="rId9"/>
    <p:sldLayoutId id="2147485620" r:id="rId10"/>
    <p:sldLayoutId id="2147485621" r:id="rId11"/>
    <p:sldLayoutId id="2147485622" r:id="rId12"/>
    <p:sldLayoutId id="214748562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19555239"/>
      </p:ext>
    </p:extLst>
  </p:cSld>
  <p:clrMap bg1="lt1" tx1="dk1" bg2="lt2" tx2="dk2" accent1="accent1" accent2="accent2" accent3="accent3" accent4="accent4" accent5="accent5" accent6="accent6" hlink="hlink" folHlink="folHlink"/>
  <p:sldLayoutIdLst>
    <p:sldLayoutId id="2147485625" r:id="rId1"/>
    <p:sldLayoutId id="2147485626" r:id="rId2"/>
    <p:sldLayoutId id="2147485627" r:id="rId3"/>
    <p:sldLayoutId id="2147485628" r:id="rId4"/>
    <p:sldLayoutId id="2147485629" r:id="rId5"/>
    <p:sldLayoutId id="2147485630" r:id="rId6"/>
    <p:sldLayoutId id="2147485631" r:id="rId7"/>
    <p:sldLayoutId id="2147485632" r:id="rId8"/>
    <p:sldLayoutId id="2147485633" r:id="rId9"/>
    <p:sldLayoutId id="2147485634" r:id="rId10"/>
    <p:sldLayoutId id="2147485635" r:id="rId11"/>
    <p:sldLayoutId id="2147485636" r:id="rId12"/>
    <p:sldLayoutId id="214748563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876923598"/>
      </p:ext>
    </p:extLst>
  </p:cSld>
  <p:clrMap bg1="lt1" tx1="dk1" bg2="lt2" tx2="dk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124"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71DEB51B-0503-4DD6-A8A5-6ADE46173A61}" type="slidenum">
              <a:rPr lang="en-US"/>
              <a:pPr>
                <a:defRPr/>
              </a:pPr>
              <a:t>‹#›</a:t>
            </a:fld>
            <a:endParaRPr lang="en-US" dirty="0"/>
          </a:p>
        </p:txBody>
      </p:sp>
      <p:sp>
        <p:nvSpPr>
          <p:cNvPr id="5128"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1" r:id="rId1"/>
    <p:sldLayoutId id="2147485027" r:id="rId2"/>
    <p:sldLayoutId id="2147485028" r:id="rId3"/>
    <p:sldLayoutId id="2147485029" r:id="rId4"/>
    <p:sldLayoutId id="2147485030" r:id="rId5"/>
    <p:sldLayoutId id="2147485031" r:id="rId6"/>
    <p:sldLayoutId id="2147485032" r:id="rId7"/>
    <p:sldLayoutId id="2147485033" r:id="rId8"/>
    <p:sldLayoutId id="2147485034" r:id="rId9"/>
    <p:sldLayoutId id="2147485035" r:id="rId10"/>
    <p:sldLayoutId id="2147485036" r:id="rId11"/>
    <p:sldLayoutId id="2147485037" r:id="rId12"/>
    <p:sldLayoutId id="2147485038"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921927761"/>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 id="2147485664" r:id="rId12"/>
    <p:sldLayoutId id="214748566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650880712"/>
      </p:ext>
    </p:extLst>
  </p:cSld>
  <p:clrMap bg1="lt1" tx1="dk1" bg2="lt2" tx2="dk2" accent1="accent1" accent2="accent2" accent3="accent3" accent4="accent4" accent5="accent5" accent6="accent6" hlink="hlink" folHlink="folHlink"/>
  <p:sldLayoutIdLst>
    <p:sldLayoutId id="2147485667" r:id="rId1"/>
    <p:sldLayoutId id="2147485668" r:id="rId2"/>
    <p:sldLayoutId id="2147485669" r:id="rId3"/>
    <p:sldLayoutId id="2147485670" r:id="rId4"/>
    <p:sldLayoutId id="2147485671" r:id="rId5"/>
    <p:sldLayoutId id="2147485672" r:id="rId6"/>
    <p:sldLayoutId id="2147485673" r:id="rId7"/>
    <p:sldLayoutId id="2147485674" r:id="rId8"/>
    <p:sldLayoutId id="2147485675" r:id="rId9"/>
    <p:sldLayoutId id="2147485676" r:id="rId10"/>
    <p:sldLayoutId id="2147485677" r:id="rId11"/>
    <p:sldLayoutId id="2147485678" r:id="rId12"/>
    <p:sldLayoutId id="214748567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911339861"/>
      </p:ext>
    </p:extLst>
  </p:cSld>
  <p:clrMap bg1="lt1" tx1="dk1" bg2="lt2" tx2="dk2" accent1="accent1" accent2="accent2" accent3="accent3" accent4="accent4" accent5="accent5" accent6="accent6" hlink="hlink" folHlink="folHlink"/>
  <p:sldLayoutIdLst>
    <p:sldLayoutId id="2147485681" r:id="rId1"/>
    <p:sldLayoutId id="2147485682" r:id="rId2"/>
    <p:sldLayoutId id="2147485683" r:id="rId3"/>
    <p:sldLayoutId id="2147485684" r:id="rId4"/>
    <p:sldLayoutId id="2147485685" r:id="rId5"/>
    <p:sldLayoutId id="2147485686" r:id="rId6"/>
    <p:sldLayoutId id="2147485687" r:id="rId7"/>
    <p:sldLayoutId id="2147485688" r:id="rId8"/>
    <p:sldLayoutId id="2147485689" r:id="rId9"/>
    <p:sldLayoutId id="2147485690" r:id="rId10"/>
    <p:sldLayoutId id="2147485691" r:id="rId11"/>
    <p:sldLayoutId id="2147485692" r:id="rId12"/>
    <p:sldLayoutId id="214748569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217408086"/>
      </p:ext>
    </p:extLst>
  </p:cSld>
  <p:clrMap bg1="lt1" tx1="dk1" bg2="lt2" tx2="dk2" accent1="accent1" accent2="accent2" accent3="accent3" accent4="accent4" accent5="accent5" accent6="accent6" hlink="hlink" folHlink="folHlink"/>
  <p:sldLayoutIdLst>
    <p:sldLayoutId id="2147485695" r:id="rId1"/>
    <p:sldLayoutId id="2147485696" r:id="rId2"/>
    <p:sldLayoutId id="2147485697" r:id="rId3"/>
    <p:sldLayoutId id="2147485698" r:id="rId4"/>
    <p:sldLayoutId id="2147485699" r:id="rId5"/>
    <p:sldLayoutId id="2147485700" r:id="rId6"/>
    <p:sldLayoutId id="2147485701" r:id="rId7"/>
    <p:sldLayoutId id="2147485702" r:id="rId8"/>
    <p:sldLayoutId id="2147485703" r:id="rId9"/>
    <p:sldLayoutId id="2147485704" r:id="rId10"/>
    <p:sldLayoutId id="2147485705" r:id="rId11"/>
    <p:sldLayoutId id="2147485706" r:id="rId12"/>
    <p:sldLayoutId id="214748570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655965989"/>
      </p:ext>
    </p:extLst>
  </p:cSld>
  <p:clrMap bg1="lt1" tx1="dk1" bg2="lt2" tx2="dk2" accent1="accent1" accent2="accent2" accent3="accent3" accent4="accent4" accent5="accent5" accent6="accent6" hlink="hlink" folHlink="folHlink"/>
  <p:sldLayoutIdLst>
    <p:sldLayoutId id="2147485709" r:id="rId1"/>
    <p:sldLayoutId id="2147485710" r:id="rId2"/>
    <p:sldLayoutId id="2147485711" r:id="rId3"/>
    <p:sldLayoutId id="2147485712" r:id="rId4"/>
    <p:sldLayoutId id="2147485713" r:id="rId5"/>
    <p:sldLayoutId id="2147485714" r:id="rId6"/>
    <p:sldLayoutId id="2147485715" r:id="rId7"/>
    <p:sldLayoutId id="2147485716" r:id="rId8"/>
    <p:sldLayoutId id="2147485717" r:id="rId9"/>
    <p:sldLayoutId id="2147485718" r:id="rId10"/>
    <p:sldLayoutId id="2147485719" r:id="rId11"/>
    <p:sldLayoutId id="2147485720" r:id="rId12"/>
    <p:sldLayoutId id="214748572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80699210"/>
      </p:ext>
    </p:extLst>
  </p:cSld>
  <p:clrMap bg1="lt1" tx1="dk1" bg2="lt2" tx2="dk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216561127"/>
      </p:ext>
    </p:extLst>
  </p:cSld>
  <p:clrMap bg1="lt1" tx1="dk1" bg2="lt2" tx2="dk2" accent1="accent1" accent2="accent2" accent3="accent3" accent4="accent4" accent5="accent5" accent6="accent6" hlink="hlink" folHlink="folHlink"/>
  <p:sldLayoutIdLst>
    <p:sldLayoutId id="2147485737" r:id="rId1"/>
    <p:sldLayoutId id="2147485738" r:id="rId2"/>
    <p:sldLayoutId id="2147485739" r:id="rId3"/>
    <p:sldLayoutId id="2147485740" r:id="rId4"/>
    <p:sldLayoutId id="2147485741" r:id="rId5"/>
    <p:sldLayoutId id="2147485742" r:id="rId6"/>
    <p:sldLayoutId id="2147485743" r:id="rId7"/>
    <p:sldLayoutId id="2147485744" r:id="rId8"/>
    <p:sldLayoutId id="2147485745" r:id="rId9"/>
    <p:sldLayoutId id="2147485746" r:id="rId10"/>
    <p:sldLayoutId id="2147485747" r:id="rId11"/>
    <p:sldLayoutId id="2147485748" r:id="rId12"/>
    <p:sldLayoutId id="214748574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518323302"/>
      </p:ext>
    </p:extLst>
  </p:cSld>
  <p:clrMap bg1="lt1" tx1="dk1" bg2="lt2" tx2="dk2" accent1="accent1" accent2="accent2" accent3="accent3" accent4="accent4" accent5="accent5" accent6="accent6" hlink="hlink" folHlink="folHlink"/>
  <p:sldLayoutIdLst>
    <p:sldLayoutId id="2147485751" r:id="rId1"/>
    <p:sldLayoutId id="2147485752" r:id="rId2"/>
    <p:sldLayoutId id="2147485753" r:id="rId3"/>
    <p:sldLayoutId id="2147485754" r:id="rId4"/>
    <p:sldLayoutId id="2147485755" r:id="rId5"/>
    <p:sldLayoutId id="2147485756" r:id="rId6"/>
    <p:sldLayoutId id="2147485757" r:id="rId7"/>
    <p:sldLayoutId id="2147485758" r:id="rId8"/>
    <p:sldLayoutId id="2147485759" r:id="rId9"/>
    <p:sldLayoutId id="2147485760" r:id="rId10"/>
    <p:sldLayoutId id="2147485761" r:id="rId11"/>
    <p:sldLayoutId id="2147485762" r:id="rId12"/>
    <p:sldLayoutId id="214748576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08808835"/>
      </p:ext>
    </p:extLst>
  </p:cSld>
  <p:clrMap bg1="lt1" tx1="dk1" bg2="lt2" tx2="dk2" accent1="accent1" accent2="accent2" accent3="accent3" accent4="accent4" accent5="accent5" accent6="accent6" hlink="hlink" folHlink="folHlink"/>
  <p:sldLayoutIdLst>
    <p:sldLayoutId id="2147485765" r:id="rId1"/>
    <p:sldLayoutId id="2147485766" r:id="rId2"/>
    <p:sldLayoutId id="2147485767" r:id="rId3"/>
    <p:sldLayoutId id="2147485768" r:id="rId4"/>
    <p:sldLayoutId id="2147485769" r:id="rId5"/>
    <p:sldLayoutId id="2147485770" r:id="rId6"/>
    <p:sldLayoutId id="2147485771" r:id="rId7"/>
    <p:sldLayoutId id="2147485772" r:id="rId8"/>
    <p:sldLayoutId id="2147485773" r:id="rId9"/>
    <p:sldLayoutId id="2147485774" r:id="rId10"/>
    <p:sldLayoutId id="2147485775" r:id="rId11"/>
    <p:sldLayoutId id="2147485776" r:id="rId12"/>
    <p:sldLayoutId id="214748577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72009423"/>
      </p:ext>
    </p:extLst>
  </p:cSld>
  <p:clrMap bg1="lt1" tx1="dk1" bg2="lt2" tx2="dk2" accent1="accent1" accent2="accent2" accent3="accent3" accent4="accent4" accent5="accent5" accent6="accent6" hlink="hlink" folHlink="folHlink"/>
  <p:sldLayoutIdLst>
    <p:sldLayoutId id="2147485779" r:id="rId1"/>
    <p:sldLayoutId id="2147485780" r:id="rId2"/>
    <p:sldLayoutId id="2147485781" r:id="rId3"/>
    <p:sldLayoutId id="2147485782" r:id="rId4"/>
    <p:sldLayoutId id="2147485783" r:id="rId5"/>
    <p:sldLayoutId id="2147485784" r:id="rId6"/>
    <p:sldLayoutId id="2147485785" r:id="rId7"/>
    <p:sldLayoutId id="2147485786" r:id="rId8"/>
    <p:sldLayoutId id="2147485787" r:id="rId9"/>
    <p:sldLayoutId id="2147485788" r:id="rId10"/>
    <p:sldLayoutId id="2147485789" r:id="rId11"/>
    <p:sldLayoutId id="2147485790" r:id="rId12"/>
    <p:sldLayoutId id="214748579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6148"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C5393A7-923E-4FF2-BC9D-BBDEFA45137D}" type="slidenum">
              <a:rPr lang="en-US"/>
              <a:pPr>
                <a:defRPr/>
              </a:pPr>
              <a:t>‹#›</a:t>
            </a:fld>
            <a:endParaRPr lang="en-US" dirty="0"/>
          </a:p>
        </p:txBody>
      </p:sp>
      <p:sp>
        <p:nvSpPr>
          <p:cNvPr id="6152"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2" r:id="rId1"/>
    <p:sldLayoutId id="2147485123" r:id="rId2"/>
    <p:sldLayoutId id="2147485039" r:id="rId3"/>
    <p:sldLayoutId id="2147485040" r:id="rId4"/>
    <p:sldLayoutId id="2147485041" r:id="rId5"/>
    <p:sldLayoutId id="2147485042" r:id="rId6"/>
    <p:sldLayoutId id="2147485043" r:id="rId7"/>
    <p:sldLayoutId id="2147485044" r:id="rId8"/>
    <p:sldLayoutId id="2147485045" r:id="rId9"/>
    <p:sldLayoutId id="2147485046" r:id="rId10"/>
    <p:sldLayoutId id="2147485047" r:id="rId11"/>
    <p:sldLayoutId id="2147485048" r:id="rId12"/>
    <p:sldLayoutId id="214748504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266489239"/>
      </p:ext>
    </p:extLst>
  </p:cSld>
  <p:clrMap bg1="lt1" tx1="dk1" bg2="lt2" tx2="dk2" accent1="accent1" accent2="accent2" accent3="accent3" accent4="accent4" accent5="accent5" accent6="accent6" hlink="hlink" folHlink="folHlink"/>
  <p:sldLayoutIdLst>
    <p:sldLayoutId id="2147485793" r:id="rId1"/>
    <p:sldLayoutId id="2147485794" r:id="rId2"/>
    <p:sldLayoutId id="2147485795" r:id="rId3"/>
    <p:sldLayoutId id="2147485796" r:id="rId4"/>
    <p:sldLayoutId id="2147485797" r:id="rId5"/>
    <p:sldLayoutId id="2147485798" r:id="rId6"/>
    <p:sldLayoutId id="2147485799" r:id="rId7"/>
    <p:sldLayoutId id="2147485800" r:id="rId8"/>
    <p:sldLayoutId id="2147485801" r:id="rId9"/>
    <p:sldLayoutId id="2147485802" r:id="rId10"/>
    <p:sldLayoutId id="2147485803" r:id="rId11"/>
    <p:sldLayoutId id="2147485804" r:id="rId12"/>
    <p:sldLayoutId id="214748580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930861"/>
      </p:ext>
    </p:extLst>
  </p:cSld>
  <p:clrMap bg1="lt1" tx1="dk1" bg2="lt2" tx2="dk2" accent1="accent1" accent2="accent2" accent3="accent3" accent4="accent4" accent5="accent5" accent6="accent6" hlink="hlink" folHlink="folHlink"/>
  <p:sldLayoutIdLst>
    <p:sldLayoutId id="2147485807" r:id="rId1"/>
    <p:sldLayoutId id="2147485808" r:id="rId2"/>
    <p:sldLayoutId id="2147485809" r:id="rId3"/>
    <p:sldLayoutId id="2147485810" r:id="rId4"/>
    <p:sldLayoutId id="2147485811" r:id="rId5"/>
    <p:sldLayoutId id="2147485812" r:id="rId6"/>
    <p:sldLayoutId id="2147485813" r:id="rId7"/>
    <p:sldLayoutId id="2147485814" r:id="rId8"/>
    <p:sldLayoutId id="2147485815" r:id="rId9"/>
    <p:sldLayoutId id="2147485816" r:id="rId10"/>
    <p:sldLayoutId id="2147485817" r:id="rId11"/>
    <p:sldLayoutId id="2147485818" r:id="rId12"/>
    <p:sldLayoutId id="214748581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722062032"/>
      </p:ext>
    </p:extLst>
  </p:cSld>
  <p:clrMap bg1="lt1" tx1="dk1" bg2="lt2" tx2="dk2" accent1="accent1" accent2="accent2" accent3="accent3" accent4="accent4" accent5="accent5" accent6="accent6" hlink="hlink" folHlink="folHlink"/>
  <p:sldLayoutIdLst>
    <p:sldLayoutId id="2147485821" r:id="rId1"/>
    <p:sldLayoutId id="2147485822" r:id="rId2"/>
    <p:sldLayoutId id="2147485823" r:id="rId3"/>
    <p:sldLayoutId id="2147485824" r:id="rId4"/>
    <p:sldLayoutId id="2147485825" r:id="rId5"/>
    <p:sldLayoutId id="2147485826" r:id="rId6"/>
    <p:sldLayoutId id="2147485827" r:id="rId7"/>
    <p:sldLayoutId id="2147485828" r:id="rId8"/>
    <p:sldLayoutId id="2147485829" r:id="rId9"/>
    <p:sldLayoutId id="2147485830" r:id="rId10"/>
    <p:sldLayoutId id="2147485831" r:id="rId11"/>
    <p:sldLayoutId id="2147485832" r:id="rId12"/>
    <p:sldLayoutId id="214748583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731918672"/>
      </p:ext>
    </p:extLst>
  </p:cSld>
  <p:clrMap bg1="lt1" tx1="dk1" bg2="lt2" tx2="dk2" accent1="accent1" accent2="accent2" accent3="accent3" accent4="accent4" accent5="accent5" accent6="accent6" hlink="hlink" folHlink="folHlink"/>
  <p:sldLayoutIdLst>
    <p:sldLayoutId id="2147485835" r:id="rId1"/>
    <p:sldLayoutId id="2147485836" r:id="rId2"/>
    <p:sldLayoutId id="2147485837" r:id="rId3"/>
    <p:sldLayoutId id="2147485838" r:id="rId4"/>
    <p:sldLayoutId id="2147485839" r:id="rId5"/>
    <p:sldLayoutId id="2147485840" r:id="rId6"/>
    <p:sldLayoutId id="2147485841" r:id="rId7"/>
    <p:sldLayoutId id="2147485842" r:id="rId8"/>
    <p:sldLayoutId id="2147485843" r:id="rId9"/>
    <p:sldLayoutId id="2147485844" r:id="rId10"/>
    <p:sldLayoutId id="2147485845" r:id="rId11"/>
    <p:sldLayoutId id="2147485846" r:id="rId12"/>
    <p:sldLayoutId id="214748584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811462251"/>
      </p:ext>
    </p:extLst>
  </p:cSld>
  <p:clrMap bg1="lt1" tx1="dk1" bg2="lt2" tx2="dk2" accent1="accent1" accent2="accent2" accent3="accent3" accent4="accent4" accent5="accent5" accent6="accent6" hlink="hlink" folHlink="folHlink"/>
  <p:sldLayoutIdLst>
    <p:sldLayoutId id="2147485849" r:id="rId1"/>
    <p:sldLayoutId id="2147485850" r:id="rId2"/>
    <p:sldLayoutId id="2147485851" r:id="rId3"/>
    <p:sldLayoutId id="2147485852" r:id="rId4"/>
    <p:sldLayoutId id="2147485853" r:id="rId5"/>
    <p:sldLayoutId id="2147485854" r:id="rId6"/>
    <p:sldLayoutId id="2147485855" r:id="rId7"/>
    <p:sldLayoutId id="2147485856" r:id="rId8"/>
    <p:sldLayoutId id="2147485857" r:id="rId9"/>
    <p:sldLayoutId id="2147485858" r:id="rId10"/>
    <p:sldLayoutId id="2147485859" r:id="rId11"/>
    <p:sldLayoutId id="2147485860" r:id="rId12"/>
    <p:sldLayoutId id="214748586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793498156"/>
      </p:ext>
    </p:extLst>
  </p:cSld>
  <p:clrMap bg1="lt1" tx1="dk1" bg2="lt2" tx2="dk2" accent1="accent1" accent2="accent2" accent3="accent3" accent4="accent4" accent5="accent5" accent6="accent6" hlink="hlink" folHlink="folHlink"/>
  <p:sldLayoutIdLst>
    <p:sldLayoutId id="2147485863" r:id="rId1"/>
    <p:sldLayoutId id="2147485864" r:id="rId2"/>
    <p:sldLayoutId id="2147485865" r:id="rId3"/>
    <p:sldLayoutId id="2147485866" r:id="rId4"/>
    <p:sldLayoutId id="2147485867" r:id="rId5"/>
    <p:sldLayoutId id="2147485868" r:id="rId6"/>
    <p:sldLayoutId id="2147485869" r:id="rId7"/>
    <p:sldLayoutId id="2147485870" r:id="rId8"/>
    <p:sldLayoutId id="2147485871" r:id="rId9"/>
    <p:sldLayoutId id="2147485872" r:id="rId10"/>
    <p:sldLayoutId id="2147485873" r:id="rId11"/>
    <p:sldLayoutId id="2147485874" r:id="rId12"/>
    <p:sldLayoutId id="214748587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14653092"/>
      </p:ext>
    </p:extLst>
  </p:cSld>
  <p:clrMap bg1="lt1" tx1="dk1" bg2="lt2" tx2="dk2" accent1="accent1" accent2="accent2" accent3="accent3" accent4="accent4" accent5="accent5" accent6="accent6" hlink="hlink" folHlink="folHlink"/>
  <p:sldLayoutIdLst>
    <p:sldLayoutId id="2147485877" r:id="rId1"/>
    <p:sldLayoutId id="2147485878" r:id="rId2"/>
    <p:sldLayoutId id="2147485879" r:id="rId3"/>
    <p:sldLayoutId id="2147485880" r:id="rId4"/>
    <p:sldLayoutId id="2147485881" r:id="rId5"/>
    <p:sldLayoutId id="2147485882" r:id="rId6"/>
    <p:sldLayoutId id="2147485883" r:id="rId7"/>
    <p:sldLayoutId id="2147485884" r:id="rId8"/>
    <p:sldLayoutId id="2147485885" r:id="rId9"/>
    <p:sldLayoutId id="2147485886" r:id="rId10"/>
    <p:sldLayoutId id="2147485887" r:id="rId11"/>
    <p:sldLayoutId id="2147485888" r:id="rId12"/>
    <p:sldLayoutId id="214748588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280984792"/>
      </p:ext>
    </p:extLst>
  </p:cSld>
  <p:clrMap bg1="lt1" tx1="dk1" bg2="lt2" tx2="dk2" accent1="accent1" accent2="accent2" accent3="accent3" accent4="accent4" accent5="accent5" accent6="accent6" hlink="hlink" folHlink="folHlink"/>
  <p:sldLayoutIdLst>
    <p:sldLayoutId id="2147485891" r:id="rId1"/>
    <p:sldLayoutId id="2147485892" r:id="rId2"/>
    <p:sldLayoutId id="2147485893" r:id="rId3"/>
    <p:sldLayoutId id="2147485894" r:id="rId4"/>
    <p:sldLayoutId id="2147485895" r:id="rId5"/>
    <p:sldLayoutId id="2147485896" r:id="rId6"/>
    <p:sldLayoutId id="2147485897" r:id="rId7"/>
    <p:sldLayoutId id="2147485898" r:id="rId8"/>
    <p:sldLayoutId id="2147485899" r:id="rId9"/>
    <p:sldLayoutId id="2147485900" r:id="rId10"/>
    <p:sldLayoutId id="2147485901" r:id="rId11"/>
    <p:sldLayoutId id="2147485902" r:id="rId12"/>
    <p:sldLayoutId id="214748590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548131798"/>
      </p:ext>
    </p:extLst>
  </p:cSld>
  <p:clrMap bg1="lt1" tx1="dk1" bg2="lt2" tx2="dk2" accent1="accent1" accent2="accent2" accent3="accent3" accent4="accent4" accent5="accent5" accent6="accent6" hlink="hlink" folHlink="folHlink"/>
  <p:sldLayoutIdLst>
    <p:sldLayoutId id="2147485905" r:id="rId1"/>
    <p:sldLayoutId id="2147485906" r:id="rId2"/>
    <p:sldLayoutId id="2147485907" r:id="rId3"/>
    <p:sldLayoutId id="2147485908" r:id="rId4"/>
    <p:sldLayoutId id="2147485909" r:id="rId5"/>
    <p:sldLayoutId id="2147485910" r:id="rId6"/>
    <p:sldLayoutId id="2147485911" r:id="rId7"/>
    <p:sldLayoutId id="2147485912" r:id="rId8"/>
    <p:sldLayoutId id="2147485913" r:id="rId9"/>
    <p:sldLayoutId id="2147485914" r:id="rId10"/>
    <p:sldLayoutId id="2147485915" r:id="rId11"/>
    <p:sldLayoutId id="2147485916" r:id="rId12"/>
    <p:sldLayoutId id="214748591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68034935"/>
      </p:ext>
    </p:extLst>
  </p:cSld>
  <p:clrMap bg1="lt1" tx1="dk1" bg2="lt2" tx2="dk2" accent1="accent1" accent2="accent2" accent3="accent3" accent4="accent4" accent5="accent5" accent6="accent6" hlink="hlink" folHlink="folHlink"/>
  <p:sldLayoutIdLst>
    <p:sldLayoutId id="2147485919" r:id="rId1"/>
    <p:sldLayoutId id="2147485920" r:id="rId2"/>
    <p:sldLayoutId id="2147485921" r:id="rId3"/>
    <p:sldLayoutId id="2147485922" r:id="rId4"/>
    <p:sldLayoutId id="2147485923" r:id="rId5"/>
    <p:sldLayoutId id="2147485924" r:id="rId6"/>
    <p:sldLayoutId id="2147485925" r:id="rId7"/>
    <p:sldLayoutId id="2147485926" r:id="rId8"/>
    <p:sldLayoutId id="2147485927" r:id="rId9"/>
    <p:sldLayoutId id="2147485928" r:id="rId10"/>
    <p:sldLayoutId id="2147485929" r:id="rId11"/>
    <p:sldLayoutId id="2147485930" r:id="rId12"/>
    <p:sldLayoutId id="214748593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7172"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EE6C5ADF-C2C2-47E3-BBAD-F7F09A13C0F5}" type="slidenum">
              <a:rPr lang="en-US"/>
              <a:pPr>
                <a:defRPr/>
              </a:pPr>
              <a:t>‹#›</a:t>
            </a:fld>
            <a:endParaRPr lang="en-US" dirty="0"/>
          </a:p>
        </p:txBody>
      </p:sp>
      <p:sp>
        <p:nvSpPr>
          <p:cNvPr id="7176"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4" r:id="rId1"/>
    <p:sldLayoutId id="2147485125"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61410107"/>
      </p:ext>
    </p:extLst>
  </p:cSld>
  <p:clrMap bg1="lt1" tx1="dk1" bg2="lt2" tx2="dk2" accent1="accent1" accent2="accent2" accent3="accent3" accent4="accent4" accent5="accent5" accent6="accent6" hlink="hlink" folHlink="folHlink"/>
  <p:sldLayoutIdLst>
    <p:sldLayoutId id="2147485933" r:id="rId1"/>
    <p:sldLayoutId id="2147485934" r:id="rId2"/>
    <p:sldLayoutId id="2147485935" r:id="rId3"/>
    <p:sldLayoutId id="2147485936" r:id="rId4"/>
    <p:sldLayoutId id="2147485937" r:id="rId5"/>
    <p:sldLayoutId id="2147485938" r:id="rId6"/>
    <p:sldLayoutId id="2147485939" r:id="rId7"/>
    <p:sldLayoutId id="2147485940" r:id="rId8"/>
    <p:sldLayoutId id="2147485941" r:id="rId9"/>
    <p:sldLayoutId id="2147485942" r:id="rId10"/>
    <p:sldLayoutId id="2147485943" r:id="rId11"/>
    <p:sldLayoutId id="2147485944" r:id="rId12"/>
    <p:sldLayoutId id="214748594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2771730098"/>
      </p:ext>
    </p:extLst>
  </p:cSld>
  <p:clrMap bg1="lt1" tx1="dk1" bg2="lt2" tx2="dk2" accent1="accent1" accent2="accent2" accent3="accent3" accent4="accent4" accent5="accent5" accent6="accent6" hlink="hlink" folHlink="folHlink"/>
  <p:sldLayoutIdLst>
    <p:sldLayoutId id="2147485947" r:id="rId1"/>
    <p:sldLayoutId id="2147485948" r:id="rId2"/>
    <p:sldLayoutId id="2147485949" r:id="rId3"/>
    <p:sldLayoutId id="2147485950" r:id="rId4"/>
    <p:sldLayoutId id="2147485951" r:id="rId5"/>
    <p:sldLayoutId id="2147485952" r:id="rId6"/>
    <p:sldLayoutId id="2147485953" r:id="rId7"/>
    <p:sldLayoutId id="2147485954" r:id="rId8"/>
    <p:sldLayoutId id="2147485955" r:id="rId9"/>
    <p:sldLayoutId id="2147485956" r:id="rId10"/>
    <p:sldLayoutId id="2147485957" r:id="rId11"/>
    <p:sldLayoutId id="2147485958" r:id="rId12"/>
    <p:sldLayoutId id="214748595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204581079"/>
      </p:ext>
    </p:extLst>
  </p:cSld>
  <p:clrMap bg1="lt1" tx1="dk1" bg2="lt2" tx2="dk2" accent1="accent1" accent2="accent2" accent3="accent3" accent4="accent4" accent5="accent5" accent6="accent6" hlink="hlink" folHlink="folHlink"/>
  <p:sldLayoutIdLst>
    <p:sldLayoutId id="2147485961" r:id="rId1"/>
    <p:sldLayoutId id="2147485962" r:id="rId2"/>
    <p:sldLayoutId id="2147485963" r:id="rId3"/>
    <p:sldLayoutId id="2147485964" r:id="rId4"/>
    <p:sldLayoutId id="2147485965" r:id="rId5"/>
    <p:sldLayoutId id="2147485966" r:id="rId6"/>
    <p:sldLayoutId id="2147485967" r:id="rId7"/>
    <p:sldLayoutId id="2147485968" r:id="rId8"/>
    <p:sldLayoutId id="2147485969" r:id="rId9"/>
    <p:sldLayoutId id="2147485970" r:id="rId10"/>
    <p:sldLayoutId id="2147485971" r:id="rId11"/>
    <p:sldLayoutId id="2147485972" r:id="rId12"/>
    <p:sldLayoutId id="214748597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839594237"/>
      </p:ext>
    </p:extLst>
  </p:cSld>
  <p:clrMap bg1="lt1" tx1="dk1" bg2="lt2" tx2="dk2" accent1="accent1" accent2="accent2" accent3="accent3" accent4="accent4" accent5="accent5" accent6="accent6" hlink="hlink" folHlink="folHlink"/>
  <p:sldLayoutIdLst>
    <p:sldLayoutId id="2147485975" r:id="rId1"/>
    <p:sldLayoutId id="2147485976" r:id="rId2"/>
    <p:sldLayoutId id="2147485977" r:id="rId3"/>
    <p:sldLayoutId id="2147485978" r:id="rId4"/>
    <p:sldLayoutId id="2147485979" r:id="rId5"/>
    <p:sldLayoutId id="2147485980" r:id="rId6"/>
    <p:sldLayoutId id="2147485981" r:id="rId7"/>
    <p:sldLayoutId id="2147485982" r:id="rId8"/>
    <p:sldLayoutId id="2147485983" r:id="rId9"/>
    <p:sldLayoutId id="2147485984" r:id="rId10"/>
    <p:sldLayoutId id="2147485985" r:id="rId11"/>
    <p:sldLayoutId id="2147485986" r:id="rId12"/>
    <p:sldLayoutId id="214748598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031388810"/>
      </p:ext>
    </p:extLst>
  </p:cSld>
  <p:clrMap bg1="lt1" tx1="dk1" bg2="lt2" tx2="dk2" accent1="accent1" accent2="accent2" accent3="accent3" accent4="accent4" accent5="accent5" accent6="accent6" hlink="hlink" folHlink="folHlink"/>
  <p:sldLayoutIdLst>
    <p:sldLayoutId id="2147485989" r:id="rId1"/>
    <p:sldLayoutId id="2147485990" r:id="rId2"/>
    <p:sldLayoutId id="2147485991" r:id="rId3"/>
    <p:sldLayoutId id="2147485992" r:id="rId4"/>
    <p:sldLayoutId id="2147485993" r:id="rId5"/>
    <p:sldLayoutId id="2147485994" r:id="rId6"/>
    <p:sldLayoutId id="2147485995" r:id="rId7"/>
    <p:sldLayoutId id="2147485996" r:id="rId8"/>
    <p:sldLayoutId id="2147485997" r:id="rId9"/>
    <p:sldLayoutId id="2147485998" r:id="rId10"/>
    <p:sldLayoutId id="2147485999" r:id="rId11"/>
    <p:sldLayoutId id="2147486000" r:id="rId12"/>
    <p:sldLayoutId id="214748600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10100887"/>
      </p:ext>
    </p:extLst>
  </p:cSld>
  <p:clrMap bg1="lt1" tx1="dk1" bg2="lt2" tx2="dk2" accent1="accent1" accent2="accent2" accent3="accent3" accent4="accent4" accent5="accent5" accent6="accent6" hlink="hlink" folHlink="folHlink"/>
  <p:sldLayoutIdLst>
    <p:sldLayoutId id="2147486003" r:id="rId1"/>
    <p:sldLayoutId id="2147486004"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 id="2147486015"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038151048"/>
      </p:ext>
    </p:extLst>
  </p:cSld>
  <p:clrMap bg1="lt1" tx1="dk1" bg2="lt2" tx2="dk2" accent1="accent1" accent2="accent2" accent3="accent3" accent4="accent4" accent5="accent5" accent6="accent6" hlink="hlink" folHlink="folHlink"/>
  <p:sldLayoutIdLst>
    <p:sldLayoutId id="2147486017" r:id="rId1"/>
    <p:sldLayoutId id="2147486018" r:id="rId2"/>
    <p:sldLayoutId id="2147486019" r:id="rId3"/>
    <p:sldLayoutId id="2147486020" r:id="rId4"/>
    <p:sldLayoutId id="2147486021" r:id="rId5"/>
    <p:sldLayoutId id="2147486022" r:id="rId6"/>
    <p:sldLayoutId id="2147486023" r:id="rId7"/>
    <p:sldLayoutId id="2147486024" r:id="rId8"/>
    <p:sldLayoutId id="2147486025" r:id="rId9"/>
    <p:sldLayoutId id="2147486026" r:id="rId10"/>
    <p:sldLayoutId id="2147486027" r:id="rId11"/>
    <p:sldLayoutId id="2147486028" r:id="rId12"/>
    <p:sldLayoutId id="2147486029"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776048946"/>
      </p:ext>
    </p:extLst>
  </p:cSld>
  <p:clrMap bg1="lt1" tx1="dk1" bg2="lt2" tx2="dk2" accent1="accent1" accent2="accent2" accent3="accent3" accent4="accent4" accent5="accent5" accent6="accent6" hlink="hlink" folHlink="folHlink"/>
  <p:sldLayoutIdLst>
    <p:sldLayoutId id="2147486031" r:id="rId1"/>
    <p:sldLayoutId id="2147486032" r:id="rId2"/>
    <p:sldLayoutId id="2147486033" r:id="rId3"/>
    <p:sldLayoutId id="2147486034" r:id="rId4"/>
    <p:sldLayoutId id="2147486035" r:id="rId5"/>
    <p:sldLayoutId id="2147486036" r:id="rId6"/>
    <p:sldLayoutId id="2147486037" r:id="rId7"/>
    <p:sldLayoutId id="2147486038" r:id="rId8"/>
    <p:sldLayoutId id="2147486039" r:id="rId9"/>
    <p:sldLayoutId id="2147486040" r:id="rId10"/>
    <p:sldLayoutId id="2147486041" r:id="rId11"/>
    <p:sldLayoutId id="2147486042" r:id="rId12"/>
    <p:sldLayoutId id="214748604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cs typeface="+mn-cs"/>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cs typeface="+mn-cs"/>
              </a:rPr>
              <a:pPr>
                <a:defRPr/>
              </a:pPr>
              <a:t>‹#›</a:t>
            </a:fld>
            <a:endParaRPr lang="en-US" dirty="0">
              <a:solidFill>
                <a:srgbClr val="000000"/>
              </a:solidFill>
              <a:cs typeface="+mn-cs"/>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914567529"/>
      </p:ext>
    </p:extLst>
  </p:cSld>
  <p:clrMap bg1="lt1" tx1="dk1" bg2="lt2" tx2="dk2" accent1="accent1" accent2="accent2" accent3="accent3" accent4="accent4" accent5="accent5" accent6="accent6" hlink="hlink" folHlink="folHlink"/>
  <p:sldLayoutIdLst>
    <p:sldLayoutId id="2147486045" r:id="rId1"/>
    <p:sldLayoutId id="2147486046" r:id="rId2"/>
    <p:sldLayoutId id="2147486047" r:id="rId3"/>
    <p:sldLayoutId id="2147486048" r:id="rId4"/>
    <p:sldLayoutId id="2147486049" r:id="rId5"/>
    <p:sldLayoutId id="2147486050" r:id="rId6"/>
    <p:sldLayoutId id="2147486051" r:id="rId7"/>
    <p:sldLayoutId id="2147486052" r:id="rId8"/>
    <p:sldLayoutId id="2147486053" r:id="rId9"/>
    <p:sldLayoutId id="2147486054" r:id="rId10"/>
    <p:sldLayoutId id="2147486055" r:id="rId11"/>
    <p:sldLayoutId id="2147486056" r:id="rId12"/>
    <p:sldLayoutId id="214748605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253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253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253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fld id="{ABC666BD-3973-42A3-B19E-1A7C24094E3E}" type="slidenum">
              <a:rPr lang="en-US">
                <a:solidFill>
                  <a:srgbClr val="000000"/>
                </a:solidFill>
              </a:rPr>
              <a:pPr>
                <a:defRPr/>
              </a:pPr>
              <a:t>‹#›</a:t>
            </a:fld>
            <a:endParaRPr lang="en-US" dirty="0">
              <a:solidFill>
                <a:srgbClr val="000000"/>
              </a:solidFill>
            </a:endParaRPr>
          </a:p>
        </p:txBody>
      </p:sp>
      <p:sp>
        <p:nvSpPr>
          <p:cNvPr id="2253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38433504"/>
      </p:ext>
    </p:extLst>
  </p:cSld>
  <p:clrMap bg1="lt1" tx1="dk1" bg2="lt2" tx2="dk2" accent1="accent1" accent2="accent2" accent3="accent3" accent4="accent4" accent5="accent5" accent6="accent6" hlink="hlink" folHlink="folHlink"/>
  <p:sldLayoutIdLst>
    <p:sldLayoutId id="2147486059" r:id="rId1"/>
    <p:sldLayoutId id="2147486060" r:id="rId2"/>
    <p:sldLayoutId id="2147486061" r:id="rId3"/>
    <p:sldLayoutId id="2147486062" r:id="rId4"/>
    <p:sldLayoutId id="2147486063" r:id="rId5"/>
    <p:sldLayoutId id="2147486064" r:id="rId6"/>
    <p:sldLayoutId id="2147486065" r:id="rId7"/>
    <p:sldLayoutId id="2147486066" r:id="rId8"/>
    <p:sldLayoutId id="2147486067" r:id="rId9"/>
    <p:sldLayoutId id="2147486068" r:id="rId10"/>
    <p:sldLayoutId id="2147486069" r:id="rId11"/>
    <p:sldLayoutId id="2147486070" r:id="rId12"/>
    <p:sldLayoutId id="214748607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8196"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cs typeface="+mn-cs"/>
              </a:defRPr>
            </a:lvl1pPr>
          </a:lstStyle>
          <a:p>
            <a:pPr>
              <a:defRPr/>
            </a:pPr>
            <a:fld id="{F1F2C532-BCE8-4BAF-B9A6-DB226A2DE557}" type="slidenum">
              <a:rPr lang="en-US"/>
              <a:pPr>
                <a:defRPr/>
              </a:pPr>
              <a:t>‹#›</a:t>
            </a:fld>
            <a:endParaRPr lang="en-US" dirty="0"/>
          </a:p>
        </p:txBody>
      </p:sp>
      <p:sp>
        <p:nvSpPr>
          <p:cNvPr id="8200"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6" r:id="rId1"/>
    <p:sldLayoutId id="2147485127" r:id="rId2"/>
    <p:sldLayoutId id="2147485061" r:id="rId3"/>
    <p:sldLayoutId id="2147485062" r:id="rId4"/>
    <p:sldLayoutId id="2147485063" r:id="rId5"/>
    <p:sldLayoutId id="2147485064" r:id="rId6"/>
    <p:sldLayoutId id="2147485065" r:id="rId7"/>
    <p:sldLayoutId id="2147485066" r:id="rId8"/>
    <p:sldLayoutId id="2147485067" r:id="rId9"/>
    <p:sldLayoutId id="2147485068" r:id="rId10"/>
    <p:sldLayoutId id="2147485069" r:id="rId11"/>
    <p:sldLayoutId id="2147485070" r:id="rId12"/>
    <p:sldLayoutId id="2147485071"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9220"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000000"/>
                </a:solidFill>
                <a:latin typeface="Arial"/>
                <a:cs typeface="+mn-cs"/>
              </a:defRPr>
            </a:lvl1pPr>
          </a:lstStyle>
          <a:p>
            <a:pPr>
              <a:defRPr/>
            </a:pPr>
            <a:r>
              <a:rPr lang="en-US" dirty="0"/>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Arial"/>
                <a:cs typeface="+mn-cs"/>
              </a:defRPr>
            </a:lvl1pPr>
          </a:lstStyle>
          <a:p>
            <a:pPr>
              <a:defRPr/>
            </a:pPr>
            <a:fld id="{3F83C463-09D0-453B-9811-50B75E9BAF8B}" type="slidenum">
              <a:rPr lang="en-US"/>
              <a:pPr>
                <a:defRPr/>
              </a:pPr>
              <a:t>‹#›</a:t>
            </a:fld>
            <a:endParaRPr lang="en-US" dirty="0"/>
          </a:p>
        </p:txBody>
      </p:sp>
      <p:sp>
        <p:nvSpPr>
          <p:cNvPr id="9224"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5128" r:id="rId1"/>
    <p:sldLayoutId id="2147485129" r:id="rId2"/>
    <p:sldLayoutId id="2147485130" r:id="rId3"/>
    <p:sldLayoutId id="2147485131" r:id="rId4"/>
    <p:sldLayoutId id="2147485132" r:id="rId5"/>
    <p:sldLayoutId id="2147485133" r:id="rId6"/>
    <p:sldLayoutId id="2147485134" r:id="rId7"/>
    <p:sldLayoutId id="2147485135" r:id="rId8"/>
    <p:sldLayoutId id="2147485136" r:id="rId9"/>
    <p:sldLayoutId id="2147485137" r:id="rId10"/>
    <p:sldLayoutId id="2147485138" r:id="rId11"/>
    <p:sldLayoutId id="2147485139" r:id="rId12"/>
    <p:sldLayoutId id="2147485140"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56.xml"/><Relationship Id="rId1" Type="http://schemas.openxmlformats.org/officeDocument/2006/relationships/vmlDrawing" Target="../drawings/vmlDrawing3.vml"/><Relationship Id="rId5" Type="http://schemas.openxmlformats.org/officeDocument/2006/relationships/image" Target="../media/image53.emf"/><Relationship Id="rId4" Type="http://schemas.openxmlformats.org/officeDocument/2006/relationships/oleObject" Target="../embeddings/oleObject3.bin"/></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1.xml"/><Relationship Id="rId1" Type="http://schemas.openxmlformats.org/officeDocument/2006/relationships/slideLayout" Target="../slideLayouts/slideLayout75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5.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embeddings/oleObject4.bin"/></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3.xml"/><Relationship Id="rId1" Type="http://schemas.openxmlformats.org/officeDocument/2006/relationships/slideLayout" Target="../slideLayouts/slideLayout75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79.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17.xml"/><Relationship Id="rId1" Type="http://schemas.openxmlformats.org/officeDocument/2006/relationships/themeOverride" Target="../theme/themeOverride4.xml"/><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79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9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9.xml"/><Relationship Id="rId1" Type="http://schemas.openxmlformats.org/officeDocument/2006/relationships/slideLayout" Target="../slideLayouts/slideLayout769.xml"/><Relationship Id="rId4" Type="http://schemas.openxmlformats.org/officeDocument/2006/relationships/image" Target="../media/image59.png"/></Relationships>
</file>

<file path=ppt/slides/_rels/slide1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76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7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1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1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14.xml"/></Relationships>
</file>

<file path=ppt/slides/_rels/slide1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0.xml"/><Relationship Id="rId1" Type="http://schemas.openxmlformats.org/officeDocument/2006/relationships/slideLayout" Target="../slideLayouts/slideLayout821.xml"/></Relationships>
</file>

<file path=ppt/slides/_rels/slide1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1.xml"/><Relationship Id="rId1" Type="http://schemas.openxmlformats.org/officeDocument/2006/relationships/slideLayout" Target="../slideLayouts/slideLayout821.xml"/></Relationships>
</file>

<file path=ppt/slides/_rels/slide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2.xml"/><Relationship Id="rId1" Type="http://schemas.openxmlformats.org/officeDocument/2006/relationships/slideLayout" Target="../slideLayouts/slideLayout821.xml"/></Relationships>
</file>

<file path=ppt/slides/_rels/slide1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3.xml"/><Relationship Id="rId1" Type="http://schemas.openxmlformats.org/officeDocument/2006/relationships/slideLayout" Target="../slideLayouts/slideLayout821.xml"/><Relationship Id="rId4" Type="http://schemas.openxmlformats.org/officeDocument/2006/relationships/image" Target="../media/image65.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4.xml"/><Relationship Id="rId1" Type="http://schemas.openxmlformats.org/officeDocument/2006/relationships/slideLayout" Target="../slideLayouts/slideLayout15.xml"/><Relationship Id="rId4" Type="http://schemas.openxmlformats.org/officeDocument/2006/relationships/image" Target="../media/image6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7.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4.xml"/></Relationships>
</file>

<file path=ppt/slides/_rels/slide1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6.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4.xml"/><Relationship Id="rId1" Type="http://schemas.openxmlformats.org/officeDocument/2006/relationships/slideLayout" Target="../slideLayouts/slideLayout15.xml"/><Relationship Id="rId4" Type="http://schemas.openxmlformats.org/officeDocument/2006/relationships/image" Target="../media/image81.PNG"/></Relationships>
</file>

<file path=ppt/slides/_rels/slide1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4.xml"/></Relationships>
</file>

<file path=ppt/slides/_rels/slide1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2.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8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5.xml"/><Relationship Id="rId1" Type="http://schemas.openxmlformats.org/officeDocument/2006/relationships/vmlDrawing" Target="../drawings/vmlDrawing5.vml"/><Relationship Id="rId4" Type="http://schemas.openxmlformats.org/officeDocument/2006/relationships/image" Target="../media/image87.emf"/></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5.xml"/><Relationship Id="rId1" Type="http://schemas.openxmlformats.org/officeDocument/2006/relationships/vmlDrawing" Target="../drawings/vmlDrawing6.vml"/><Relationship Id="rId4" Type="http://schemas.openxmlformats.org/officeDocument/2006/relationships/image" Target="../media/image89.emf"/></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image" Target="../media/image17.emf"/></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5.xml"/><Relationship Id="rId1" Type="http://schemas.openxmlformats.org/officeDocument/2006/relationships/vmlDrawing" Target="../drawings/vmlDrawing7.vml"/><Relationship Id="rId4" Type="http://schemas.openxmlformats.org/officeDocument/2006/relationships/image" Target="../media/image90.emf"/></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6.xml"/></Relationships>
</file>

<file path=ppt/slides/_rels/slide2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7.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7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75.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75.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8.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88.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88.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8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8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88.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88.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8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88.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8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88.xml"/><Relationship Id="rId1" Type="http://schemas.openxmlformats.org/officeDocument/2006/relationships/themeOverride" Target="../theme/themeOverride1.xm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0.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8.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88.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8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68.xml"/><Relationship Id="rId1" Type="http://schemas.openxmlformats.org/officeDocument/2006/relationships/slideLayout" Target="../slideLayouts/slideLayout3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5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5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5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65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652.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652.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6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53.xml"/></Relationships>
</file>

<file path=ppt/slides/_rels/slide8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77.xml"/><Relationship Id="rId1" Type="http://schemas.openxmlformats.org/officeDocument/2006/relationships/slideLayout" Target="../slideLayouts/slideLayout3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04.xml"/></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340.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717.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717.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717.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4.xml"/><Relationship Id="rId1" Type="http://schemas.openxmlformats.org/officeDocument/2006/relationships/slideLayout" Target="../slideLayouts/slideLayout717.xml"/><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17.xml"/><Relationship Id="rId1" Type="http://schemas.openxmlformats.org/officeDocument/2006/relationships/themeOverride" Target="../theme/themeOverride2.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17.xml"/><Relationship Id="rId1" Type="http://schemas.openxmlformats.org/officeDocument/2006/relationships/themeOverride" Target="../theme/themeOverride3.xml"/><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1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ctrTitle"/>
          </p:nvPr>
        </p:nvSpPr>
        <p:spPr/>
        <p:txBody>
          <a:bodyPr/>
          <a:lstStyle/>
          <a:p>
            <a:pPr eaLnBrk="1" hangingPunct="1"/>
            <a:r>
              <a:rPr lang="en-US" dirty="0" smtClean="0"/>
              <a:t>Pegasys IPAC Lifecycle </a:t>
            </a:r>
            <a:br>
              <a:rPr lang="en-US" dirty="0" smtClean="0"/>
            </a:br>
            <a:endParaRPr lang="en-US" dirty="0" smtClean="0"/>
          </a:p>
        </p:txBody>
      </p:sp>
      <p:sp>
        <p:nvSpPr>
          <p:cNvPr id="62468" name="Text Box 3"/>
          <p:cNvSpPr txBox="1">
            <a:spLocks noChangeArrowheads="1"/>
          </p:cNvSpPr>
          <p:nvPr/>
        </p:nvSpPr>
        <p:spPr bwMode="auto">
          <a:xfrm>
            <a:off x="2293937" y="5443538"/>
            <a:ext cx="2729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50000"/>
              </a:spcBef>
            </a:pPr>
            <a:r>
              <a:rPr lang="en-US" dirty="0" smtClean="0"/>
              <a:t>BAAR Phase3 Training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455613" y="76200"/>
            <a:ext cx="8516937" cy="819150"/>
          </a:xfrm>
        </p:spPr>
        <p:txBody>
          <a:bodyPr/>
          <a:lstStyle/>
          <a:p>
            <a:r>
              <a:rPr lang="en-US" dirty="0"/>
              <a:t>IPAC Billing Document </a:t>
            </a:r>
            <a:r>
              <a:rPr lang="en-US" dirty="0" smtClean="0"/>
              <a:t>Refresher</a:t>
            </a:r>
          </a:p>
        </p:txBody>
      </p:sp>
      <p:sp>
        <p:nvSpPr>
          <p:cNvPr id="3" name="Content Placeholder 2"/>
          <p:cNvSpPr>
            <a:spLocks noGrp="1"/>
          </p:cNvSpPr>
          <p:nvPr>
            <p:ph idx="1"/>
          </p:nvPr>
        </p:nvSpPr>
        <p:spPr>
          <a:xfrm>
            <a:off x="590550" y="1220787"/>
            <a:ext cx="8229600" cy="4732337"/>
          </a:xfrm>
        </p:spPr>
        <p:txBody>
          <a:bodyPr/>
          <a:lstStyle/>
          <a:p>
            <a:pPr marL="0" indent="0">
              <a:buNone/>
              <a:defRPr/>
            </a:pPr>
            <a:r>
              <a:rPr lang="en-US" sz="2400" b="1" dirty="0" smtClean="0"/>
              <a:t>IPAC Billing Document Overview</a:t>
            </a:r>
            <a:endParaRPr lang="en-US" sz="2000" b="1" dirty="0"/>
          </a:p>
          <a:p>
            <a:pPr>
              <a:spcBef>
                <a:spcPts val="600"/>
              </a:spcBef>
              <a:spcAft>
                <a:spcPts val="600"/>
              </a:spcAft>
              <a:defRPr/>
            </a:pPr>
            <a:r>
              <a:rPr lang="en-US" sz="1800" dirty="0" smtClean="0"/>
              <a:t>Billing Documents (BD): </a:t>
            </a:r>
          </a:p>
          <a:p>
            <a:pPr lvl="1">
              <a:spcBef>
                <a:spcPts val="600"/>
              </a:spcBef>
              <a:spcAft>
                <a:spcPts val="600"/>
              </a:spcAft>
              <a:defRPr/>
            </a:pPr>
            <a:r>
              <a:rPr lang="en-US" sz="1800" dirty="0" smtClean="0"/>
              <a:t>Record the amount GSA will bill the customer </a:t>
            </a:r>
          </a:p>
          <a:p>
            <a:pPr lvl="1">
              <a:spcBef>
                <a:spcPts val="600"/>
              </a:spcBef>
              <a:spcAft>
                <a:spcPts val="600"/>
              </a:spcAft>
              <a:defRPr/>
            </a:pPr>
            <a:r>
              <a:rPr lang="en-US" sz="1800" dirty="0" smtClean="0"/>
              <a:t>Establish an outstanding receivable for the customer</a:t>
            </a:r>
          </a:p>
          <a:p>
            <a:pPr lvl="1">
              <a:spcBef>
                <a:spcPts val="600"/>
              </a:spcBef>
              <a:spcAft>
                <a:spcPts val="600"/>
              </a:spcAft>
              <a:defRPr/>
            </a:pPr>
            <a:r>
              <a:rPr lang="en-US" sz="1800" dirty="0" smtClean="0"/>
              <a:t>Record details regarding the funds owed to GSA</a:t>
            </a:r>
            <a:endParaRPr lang="en-US" sz="900" dirty="0" smtClean="0"/>
          </a:p>
          <a:p>
            <a:pPr>
              <a:spcBef>
                <a:spcPts val="600"/>
              </a:spcBef>
              <a:spcAft>
                <a:spcPts val="600"/>
              </a:spcAft>
              <a:defRPr/>
            </a:pPr>
            <a:r>
              <a:rPr lang="en-US" sz="1800" dirty="0" smtClean="0"/>
              <a:t>GSA uses BDs to record:</a:t>
            </a:r>
          </a:p>
          <a:p>
            <a:pPr lvl="1">
              <a:spcBef>
                <a:spcPts val="600"/>
              </a:spcBef>
              <a:spcAft>
                <a:spcPts val="600"/>
              </a:spcAft>
              <a:defRPr/>
            </a:pPr>
            <a:r>
              <a:rPr lang="en-US" sz="1800" b="1" u="sng" dirty="0" smtClean="0"/>
              <a:t>Normal Billing</a:t>
            </a:r>
            <a:r>
              <a:rPr lang="en-US" sz="1800" dirty="0" smtClean="0"/>
              <a:t> – receivable amounts owed by customers to GSA</a:t>
            </a:r>
          </a:p>
          <a:p>
            <a:pPr lvl="2">
              <a:spcBef>
                <a:spcPts val="600"/>
              </a:spcBef>
              <a:spcAft>
                <a:spcPts val="600"/>
              </a:spcAft>
              <a:defRPr/>
            </a:pPr>
            <a:r>
              <a:rPr lang="en-US" sz="1800" dirty="0" smtClean="0"/>
              <a:t>For services rendered or goods received, using a </a:t>
            </a:r>
            <a:r>
              <a:rPr lang="en-US" sz="1800" b="1" u="sng" dirty="0" smtClean="0"/>
              <a:t>Normal</a:t>
            </a:r>
            <a:r>
              <a:rPr lang="en-US" sz="1800" dirty="0" smtClean="0"/>
              <a:t> </a:t>
            </a:r>
            <a:r>
              <a:rPr lang="en-US" sz="1800" b="1" dirty="0" smtClean="0"/>
              <a:t>Line type</a:t>
            </a:r>
          </a:p>
          <a:p>
            <a:pPr lvl="1">
              <a:spcBef>
                <a:spcPts val="600"/>
              </a:spcBef>
              <a:spcAft>
                <a:spcPts val="600"/>
              </a:spcAft>
              <a:defRPr/>
            </a:pPr>
            <a:r>
              <a:rPr lang="en-US" sz="1800" b="1" u="sng" dirty="0" smtClean="0"/>
              <a:t>Credit Billing</a:t>
            </a:r>
            <a:r>
              <a:rPr lang="en-US" sz="1800" dirty="0" smtClean="0"/>
              <a:t> – amounts owed by GSA to customers</a:t>
            </a:r>
          </a:p>
          <a:p>
            <a:pPr lvl="2">
              <a:spcBef>
                <a:spcPts val="600"/>
              </a:spcBef>
              <a:spcAft>
                <a:spcPts val="600"/>
              </a:spcAft>
              <a:defRPr/>
            </a:pPr>
            <a:r>
              <a:rPr lang="en-US" sz="1800" dirty="0" smtClean="0"/>
              <a:t>Credits for reductions in spending, billing errors, special discounts or changes in recurring billing rates, using a </a:t>
            </a:r>
            <a:r>
              <a:rPr lang="en-US" sz="1800" b="1" u="sng" dirty="0" smtClean="0"/>
              <a:t>Credit</a:t>
            </a:r>
            <a:r>
              <a:rPr lang="en-US" sz="1800" b="1" dirty="0" smtClean="0"/>
              <a:t> Line type</a:t>
            </a:r>
          </a:p>
          <a:p>
            <a:pPr lvl="1">
              <a:spcBef>
                <a:spcPts val="600"/>
              </a:spcBef>
              <a:spcAft>
                <a:spcPts val="600"/>
              </a:spcAft>
              <a:defRPr/>
            </a:pPr>
            <a:endParaRPr lang="en-US" sz="1800" dirty="0" smtClean="0"/>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10</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a:xfrm>
            <a:off x="455613" y="111760"/>
            <a:ext cx="8556307" cy="802640"/>
          </a:xfrm>
        </p:spPr>
        <p:txBody>
          <a:bodyPr/>
          <a:lstStyle/>
          <a:p>
            <a:r>
              <a:rPr lang="en-US" dirty="0"/>
              <a:t>IPAC </a:t>
            </a:r>
            <a:r>
              <a:rPr lang="en-US" dirty="0" smtClean="0"/>
              <a:t>Transaction Query – </a:t>
            </a:r>
            <a:br>
              <a:rPr lang="en-US" dirty="0" smtClean="0"/>
            </a:br>
            <a:r>
              <a:rPr lang="en-US" dirty="0"/>
              <a:t>Cash Receipt </a:t>
            </a:r>
            <a:r>
              <a:rPr lang="en-US" dirty="0" smtClean="0"/>
              <a:t>IPAC DBE </a:t>
            </a:r>
            <a:r>
              <a:rPr lang="en-US" dirty="0"/>
              <a:t>Detail </a:t>
            </a:r>
            <a:r>
              <a:rPr lang="en-US" dirty="0" smtClean="0"/>
              <a:t>Records</a:t>
            </a:r>
          </a:p>
        </p:txBody>
      </p:sp>
      <p:sp>
        <p:nvSpPr>
          <p:cNvPr id="163844" name="Content Placeholder 5"/>
          <p:cNvSpPr>
            <a:spLocks noGrp="1"/>
          </p:cNvSpPr>
          <p:nvPr>
            <p:ph idx="1"/>
          </p:nvPr>
        </p:nvSpPr>
        <p:spPr>
          <a:xfrm>
            <a:off x="568325" y="1219418"/>
            <a:ext cx="8280400" cy="4864100"/>
          </a:xfrm>
        </p:spPr>
        <p:txBody>
          <a:bodyPr/>
          <a:lstStyle/>
          <a:p>
            <a:r>
              <a:rPr lang="en-US" sz="2000" dirty="0" smtClean="0"/>
              <a:t>Cash Receipts created by IPAC Inbound are created confirming both Billing Documents with DBE Detail as well as non-DBE Detail</a:t>
            </a:r>
          </a:p>
          <a:p>
            <a:endParaRPr lang="en-US" sz="1200" dirty="0" smtClean="0"/>
          </a:p>
          <a:p>
            <a:r>
              <a:rPr lang="en-US" sz="2000" dirty="0" smtClean="0"/>
              <a:t>Cash Receipts do </a:t>
            </a:r>
            <a:r>
              <a:rPr lang="en-US" sz="2000" b="1" dirty="0" smtClean="0"/>
              <a:t>not</a:t>
            </a:r>
            <a:r>
              <a:rPr lang="en-US" sz="2000" dirty="0" smtClean="0"/>
              <a:t> have associated Detail Billing Records</a:t>
            </a:r>
          </a:p>
          <a:p>
            <a:pPr marL="0" indent="0">
              <a:buNone/>
            </a:pPr>
            <a:endParaRPr lang="en-US" sz="1200" dirty="0" smtClean="0"/>
          </a:p>
          <a:p>
            <a:pPr>
              <a:spcBef>
                <a:spcPts val="600"/>
              </a:spcBef>
              <a:spcAft>
                <a:spcPts val="600"/>
              </a:spcAft>
            </a:pPr>
            <a:r>
              <a:rPr lang="en-US" sz="2000" b="1" dirty="0" smtClean="0"/>
              <a:t>IPAC Transaction Query – </a:t>
            </a:r>
            <a:r>
              <a:rPr lang="en-US" sz="2000" dirty="0" smtClean="0"/>
              <a:t>If the article is set to ‘Use DBE Detail’:</a:t>
            </a:r>
          </a:p>
          <a:p>
            <a:pPr lvl="1">
              <a:spcBef>
                <a:spcPts val="600"/>
              </a:spcBef>
              <a:spcAft>
                <a:spcPts val="600"/>
              </a:spcAft>
            </a:pPr>
            <a:r>
              <a:rPr lang="en-US" sz="2000" dirty="0" smtClean="0"/>
              <a:t>IPAC Transaction DBE Detail sub-tab on the article records DBE Detail information for Cash Receipts </a:t>
            </a:r>
            <a:r>
              <a:rPr lang="en-US" sz="2000" u="sng" dirty="0" smtClean="0">
                <a:solidFill>
                  <a:srgbClr val="FF0000"/>
                </a:solidFill>
              </a:rPr>
              <a:t>based on the IPAC DBE Detail records associated with the original IPAC BD</a:t>
            </a:r>
          </a:p>
          <a:p>
            <a:pPr lvl="1">
              <a:spcBef>
                <a:spcPts val="600"/>
              </a:spcBef>
              <a:spcAft>
                <a:spcPts val="600"/>
              </a:spcAft>
            </a:pPr>
            <a:r>
              <a:rPr lang="en-US" sz="2000" dirty="0" smtClean="0"/>
              <a:t>Each transaction (BD, CR, any related adjustments) has their own IPAC DBE Detail records on the IPAC Transaction Query following the IPAC lifecycle</a:t>
            </a:r>
          </a:p>
          <a:p>
            <a:pPr>
              <a:buNone/>
            </a:pPr>
            <a:endParaRPr lang="en-US" sz="2000" dirty="0" smtClean="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100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0000924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a:xfrm>
            <a:off x="455613" y="172720"/>
            <a:ext cx="8556307" cy="833755"/>
          </a:xfrm>
        </p:spPr>
        <p:txBody>
          <a:bodyPr/>
          <a:lstStyle/>
          <a:p>
            <a:r>
              <a:rPr lang="en-US" dirty="0"/>
              <a:t>IPAC Transaction Query – </a:t>
            </a:r>
            <a:r>
              <a:rPr lang="en-US" dirty="0" smtClean="0"/>
              <a:t>IPAC DBE Records – </a:t>
            </a:r>
            <a:br>
              <a:rPr lang="en-US" dirty="0" smtClean="0"/>
            </a:br>
            <a:r>
              <a:rPr lang="en-US" dirty="0" smtClean="0"/>
              <a:t>IPAC Billing Statement without DBE Detail</a:t>
            </a:r>
          </a:p>
        </p:txBody>
      </p:sp>
      <p:cxnSp>
        <p:nvCxnSpPr>
          <p:cNvPr id="77831" name="Straight Arrow Connector 13"/>
          <p:cNvCxnSpPr>
            <a:cxnSpLocks noChangeShapeType="1"/>
          </p:cNvCxnSpPr>
          <p:nvPr/>
        </p:nvCxnSpPr>
        <p:spPr bwMode="auto">
          <a:xfrm rot="10800000" flipH="1">
            <a:off x="1127125" y="4967288"/>
            <a:ext cx="422275" cy="490537"/>
          </a:xfrm>
          <a:prstGeom prst="straightConnector1">
            <a:avLst/>
          </a:prstGeom>
          <a:noFill/>
          <a:ln w="9525" algn="ctr">
            <a:noFill/>
            <a:round/>
            <a:headEnd/>
            <a:tailEnd type="arrow" w="med" len="med"/>
          </a:ln>
        </p:spPr>
      </p:cxnSp>
      <p:cxnSp>
        <p:nvCxnSpPr>
          <p:cNvPr id="77832" name="Straight Arrow Connector 16"/>
          <p:cNvCxnSpPr>
            <a:cxnSpLocks noChangeShapeType="1"/>
          </p:cNvCxnSpPr>
          <p:nvPr/>
        </p:nvCxnSpPr>
        <p:spPr bwMode="auto">
          <a:xfrm flipV="1">
            <a:off x="914400" y="5867400"/>
            <a:ext cx="1143000" cy="76200"/>
          </a:xfrm>
          <a:prstGeom prst="straightConnector1">
            <a:avLst/>
          </a:prstGeom>
          <a:noFill/>
          <a:ln w="9525" algn="ctr">
            <a:noFill/>
            <a:round/>
            <a:headEnd/>
            <a:tailEnd type="arrow" w="med" len="med"/>
          </a:ln>
        </p:spPr>
      </p:cxn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101</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316722795"/>
              </p:ext>
            </p:extLst>
          </p:nvPr>
        </p:nvGraphicFramePr>
        <p:xfrm>
          <a:off x="762000" y="1295400"/>
          <a:ext cx="7540625" cy="4410075"/>
        </p:xfrm>
        <a:graphic>
          <a:graphicData uri="http://schemas.openxmlformats.org/presentationml/2006/ole">
            <mc:AlternateContent xmlns:mc="http://schemas.openxmlformats.org/markup-compatibility/2006">
              <mc:Choice xmlns:v="urn:schemas-microsoft-com:vml" Requires="v">
                <p:oleObj spid="_x0000_s1427625" name="Visio" r:id="rId4" imgW="7540290" imgH="4410524" progId="Visio.Drawing.11">
                  <p:embed/>
                </p:oleObj>
              </mc:Choice>
              <mc:Fallback>
                <p:oleObj name="Visio" r:id="rId4" imgW="7540290" imgH="4410524" progId="Visio.Drawing.11">
                  <p:embed/>
                  <p:pic>
                    <p:nvPicPr>
                      <p:cNvPr id="0" name="Object 6"/>
                      <p:cNvPicPr>
                        <a:picLocks noChangeAspect="1" noChangeArrowheads="1"/>
                      </p:cNvPicPr>
                      <p:nvPr/>
                    </p:nvPicPr>
                    <p:blipFill>
                      <a:blip r:embed="rId5"/>
                      <a:srcRect/>
                      <a:stretch>
                        <a:fillRect/>
                      </a:stretch>
                    </p:blipFill>
                    <p:spPr bwMode="auto">
                      <a:xfrm>
                        <a:off x="762000" y="1295400"/>
                        <a:ext cx="754062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27039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1"/>
          <p:cNvSpPr>
            <a:spLocks noGrp="1"/>
          </p:cNvSpPr>
          <p:nvPr>
            <p:ph type="title"/>
          </p:nvPr>
        </p:nvSpPr>
        <p:spPr>
          <a:xfrm>
            <a:off x="455613" y="71120"/>
            <a:ext cx="8607107" cy="824230"/>
          </a:xfrm>
        </p:spPr>
        <p:txBody>
          <a:bodyPr/>
          <a:lstStyle/>
          <a:p>
            <a:r>
              <a:rPr lang="en-US" dirty="0"/>
              <a:t>IPAC Transaction Query – Inbound Cash Receipt Information </a:t>
            </a:r>
            <a:r>
              <a:rPr lang="en-US" dirty="0" smtClean="0"/>
              <a:t>– IPAC CR without DBE Detail</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102</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20" y="1245116"/>
            <a:ext cx="8491222" cy="4681647"/>
          </a:xfrm>
          <a:prstGeom prst="rect">
            <a:avLst/>
          </a:prstGeom>
        </p:spPr>
      </p:pic>
      <p:sp>
        <p:nvSpPr>
          <p:cNvPr id="78854" name="TextBox 6"/>
          <p:cNvSpPr txBox="1">
            <a:spLocks noChangeArrowheads="1"/>
          </p:cNvSpPr>
          <p:nvPr/>
        </p:nvSpPr>
        <p:spPr bwMode="auto">
          <a:xfrm>
            <a:off x="6068270" y="3680085"/>
            <a:ext cx="2548585" cy="1015663"/>
          </a:xfrm>
          <a:prstGeom prst="rect">
            <a:avLst/>
          </a:prstGeom>
          <a:noFill/>
          <a:ln w="9525">
            <a:noFill/>
            <a:miter lim="800000"/>
            <a:headEnd/>
            <a:tailEnd/>
          </a:ln>
        </p:spPr>
        <p:txBody>
          <a:bodyPr wrap="square">
            <a:spAutoFit/>
          </a:bodyPr>
          <a:lstStyle/>
          <a:p>
            <a:r>
              <a:rPr lang="en-US" sz="1200" i="1" dirty="0" smtClean="0">
                <a:solidFill>
                  <a:srgbClr val="FF0000"/>
                </a:solidFill>
                <a:cs typeface="+mn-cs"/>
              </a:rPr>
              <a:t>Note: CRs will not have </a:t>
            </a:r>
            <a:r>
              <a:rPr lang="en-US" sz="1200" i="1" dirty="0">
                <a:solidFill>
                  <a:srgbClr val="FF0000"/>
                </a:solidFill>
                <a:cs typeface="+mn-cs"/>
              </a:rPr>
              <a:t>DBE Detail Records (or IPAC Children</a:t>
            </a:r>
            <a:r>
              <a:rPr lang="en-US" sz="1200" i="1" dirty="0" smtClean="0">
                <a:solidFill>
                  <a:srgbClr val="FF0000"/>
                </a:solidFill>
                <a:cs typeface="+mn-cs"/>
              </a:rPr>
              <a:t>) if </a:t>
            </a:r>
            <a:r>
              <a:rPr lang="en-US" sz="1200" i="1" dirty="0">
                <a:solidFill>
                  <a:srgbClr val="FF0000"/>
                </a:solidFill>
                <a:cs typeface="+mn-cs"/>
              </a:rPr>
              <a:t>the referenced BD ‘s IPAC Article Qty/Unit Price </a:t>
            </a:r>
            <a:r>
              <a:rPr lang="en-US" sz="1200" i="1" dirty="0" smtClean="0">
                <a:solidFill>
                  <a:srgbClr val="FF0000"/>
                </a:solidFill>
                <a:cs typeface="+mn-cs"/>
              </a:rPr>
              <a:t>Indicator is set to  </a:t>
            </a:r>
            <a:r>
              <a:rPr lang="en-US" sz="1200" i="1" u="sng" dirty="0" smtClean="0">
                <a:solidFill>
                  <a:srgbClr val="FF0000"/>
                </a:solidFill>
                <a:cs typeface="+mn-cs"/>
              </a:rPr>
              <a:t>Use Article Qty/Unit Price</a:t>
            </a:r>
            <a:endParaRPr lang="en-US" sz="1200" i="1" dirty="0">
              <a:solidFill>
                <a:srgbClr val="FF0000"/>
              </a:solidFill>
              <a:cs typeface="+mn-cs"/>
            </a:endParaRPr>
          </a:p>
        </p:txBody>
      </p:sp>
    </p:spTree>
    <p:extLst>
      <p:ext uri="{BB962C8B-B14F-4D97-AF65-F5344CB8AC3E}">
        <p14:creationId xmlns:p14="http://schemas.microsoft.com/office/powerpoint/2010/main" val="387488366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5613" y="132080"/>
            <a:ext cx="8576627" cy="843280"/>
          </a:xfrm>
        </p:spPr>
        <p:txBody>
          <a:bodyPr/>
          <a:lstStyle/>
          <a:p>
            <a:r>
              <a:rPr lang="en-US" dirty="0"/>
              <a:t>IPAC Transaction Query </a:t>
            </a:r>
            <a:r>
              <a:rPr lang="en-US" dirty="0" smtClean="0"/>
              <a:t>– IPAC DBE Records: </a:t>
            </a:r>
            <a:br>
              <a:rPr lang="en-US" dirty="0" smtClean="0"/>
            </a:br>
            <a:r>
              <a:rPr lang="en-US" dirty="0" smtClean="0"/>
              <a:t>IPAC Billing Statement with DBE Detail</a:t>
            </a:r>
            <a:endParaRPr lang="en-US" dirty="0"/>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103</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961055694"/>
              </p:ext>
            </p:extLst>
          </p:nvPr>
        </p:nvGraphicFramePr>
        <p:xfrm>
          <a:off x="600678" y="1581151"/>
          <a:ext cx="8429022" cy="4229100"/>
        </p:xfrm>
        <a:graphic>
          <a:graphicData uri="http://schemas.openxmlformats.org/presentationml/2006/ole">
            <mc:AlternateContent xmlns:mc="http://schemas.openxmlformats.org/markup-compatibility/2006">
              <mc:Choice xmlns:v="urn:schemas-microsoft-com:vml" Requires="v">
                <p:oleObj spid="_x0000_s1428648" name="Visio" r:id="rId4" imgW="9055126" imgH="4365090" progId="Visio.Drawing.11">
                  <p:embed/>
                </p:oleObj>
              </mc:Choice>
              <mc:Fallback>
                <p:oleObj name="Visio" r:id="rId4" imgW="9055126" imgH="436509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678" y="1581151"/>
                        <a:ext cx="8429022" cy="42291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9308326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1"/>
          <p:cNvSpPr>
            <a:spLocks noGrp="1"/>
          </p:cNvSpPr>
          <p:nvPr>
            <p:ph type="title"/>
          </p:nvPr>
        </p:nvSpPr>
        <p:spPr>
          <a:xfrm>
            <a:off x="455613" y="71120"/>
            <a:ext cx="8607107" cy="824230"/>
          </a:xfrm>
        </p:spPr>
        <p:txBody>
          <a:bodyPr/>
          <a:lstStyle/>
          <a:p>
            <a:r>
              <a:rPr lang="en-US" dirty="0"/>
              <a:t>IPAC Transaction Query – Inbound Cash Receipt Information </a:t>
            </a:r>
            <a:r>
              <a:rPr lang="en-US" dirty="0" smtClean="0"/>
              <a:t>– IPAC CR with DBE Detail</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104</a:t>
            </a:fld>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31" y="1816925"/>
            <a:ext cx="7839075" cy="4228927"/>
          </a:xfrm>
          <a:prstGeom prst="rect">
            <a:avLst/>
          </a:prstGeom>
        </p:spPr>
      </p:pic>
      <p:cxnSp>
        <p:nvCxnSpPr>
          <p:cNvPr id="78856" name="Straight Arrow Connector 10"/>
          <p:cNvCxnSpPr>
            <a:cxnSpLocks noChangeShapeType="1"/>
          </p:cNvCxnSpPr>
          <p:nvPr/>
        </p:nvCxnSpPr>
        <p:spPr bwMode="auto">
          <a:xfrm>
            <a:off x="5489574" y="2261980"/>
            <a:ext cx="538480" cy="390525"/>
          </a:xfrm>
          <a:prstGeom prst="straightConnector1">
            <a:avLst/>
          </a:prstGeom>
          <a:noFill/>
          <a:ln w="9525" algn="ctr">
            <a:solidFill>
              <a:srgbClr val="840016"/>
            </a:solidFill>
            <a:round/>
            <a:headEnd/>
            <a:tailEnd type="arrow" w="med" len="med"/>
          </a:ln>
        </p:spPr>
      </p:cxnSp>
      <p:sp>
        <p:nvSpPr>
          <p:cNvPr id="78854" name="TextBox 6"/>
          <p:cNvSpPr txBox="1">
            <a:spLocks noChangeArrowheads="1"/>
          </p:cNvSpPr>
          <p:nvPr/>
        </p:nvSpPr>
        <p:spPr bwMode="auto">
          <a:xfrm>
            <a:off x="4144468" y="1260129"/>
            <a:ext cx="2548585" cy="1015663"/>
          </a:xfrm>
          <a:prstGeom prst="rect">
            <a:avLst/>
          </a:prstGeom>
          <a:noFill/>
          <a:ln w="9525">
            <a:noFill/>
            <a:miter lim="800000"/>
            <a:headEnd/>
            <a:tailEnd/>
          </a:ln>
        </p:spPr>
        <p:txBody>
          <a:bodyPr wrap="square">
            <a:spAutoFit/>
          </a:bodyPr>
          <a:lstStyle/>
          <a:p>
            <a:r>
              <a:rPr lang="en-US" sz="1200" i="1" dirty="0">
                <a:solidFill>
                  <a:srgbClr val="FF0000"/>
                </a:solidFill>
                <a:cs typeface="+mn-cs"/>
              </a:rPr>
              <a:t>CRs </a:t>
            </a:r>
            <a:r>
              <a:rPr lang="en-US" sz="1200" i="1" dirty="0" smtClean="0">
                <a:solidFill>
                  <a:srgbClr val="FF0000"/>
                </a:solidFill>
                <a:cs typeface="+mn-cs"/>
              </a:rPr>
              <a:t>will have </a:t>
            </a:r>
            <a:r>
              <a:rPr lang="en-US" sz="1200" i="1" dirty="0">
                <a:solidFill>
                  <a:srgbClr val="FF0000"/>
                </a:solidFill>
                <a:cs typeface="+mn-cs"/>
              </a:rPr>
              <a:t>DBE Detail Records (or IPAC Children</a:t>
            </a:r>
            <a:r>
              <a:rPr lang="en-US" sz="1200" i="1" dirty="0" smtClean="0">
                <a:solidFill>
                  <a:srgbClr val="FF0000"/>
                </a:solidFill>
                <a:cs typeface="+mn-cs"/>
              </a:rPr>
              <a:t>) if </a:t>
            </a:r>
            <a:r>
              <a:rPr lang="en-US" sz="1200" i="1" dirty="0">
                <a:solidFill>
                  <a:srgbClr val="FF0000"/>
                </a:solidFill>
                <a:cs typeface="+mn-cs"/>
              </a:rPr>
              <a:t>the referenced BD ‘s IPAC Article Qty/Unit Price </a:t>
            </a:r>
            <a:r>
              <a:rPr lang="en-US" sz="1200" i="1" dirty="0" smtClean="0">
                <a:solidFill>
                  <a:srgbClr val="FF0000"/>
                </a:solidFill>
                <a:cs typeface="+mn-cs"/>
              </a:rPr>
              <a:t>Indicator is set to  Use DBE Detail</a:t>
            </a:r>
            <a:endParaRPr lang="en-US" sz="1200" i="1" dirty="0">
              <a:solidFill>
                <a:srgbClr val="FF0000"/>
              </a:solidFill>
              <a:cs typeface="+mn-cs"/>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1172998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a:t>
            </a:r>
            <a:r>
              <a:rPr lang="en-US" dirty="0"/>
              <a:t>Transaction </a:t>
            </a:r>
            <a:r>
              <a:rPr lang="en-US" dirty="0" smtClean="0"/>
              <a:t>Query</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568960" y="1290320"/>
            <a:ext cx="837342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2000" dirty="0" smtClean="0">
                <a:solidFill>
                  <a:srgbClr val="000000"/>
                </a:solidFill>
              </a:rPr>
              <a:t>Cash </a:t>
            </a:r>
            <a:r>
              <a:rPr lang="en-US" sz="2000" dirty="0">
                <a:solidFill>
                  <a:srgbClr val="000000"/>
                </a:solidFill>
              </a:rPr>
              <a:t>Receipts created by </a:t>
            </a:r>
            <a:r>
              <a:rPr lang="en-US" sz="2000" dirty="0" smtClean="0">
                <a:solidFill>
                  <a:srgbClr val="000000"/>
                </a:solidFill>
              </a:rPr>
              <a:t>IPAC </a:t>
            </a:r>
            <a:r>
              <a:rPr lang="en-US" sz="2000" dirty="0">
                <a:solidFill>
                  <a:srgbClr val="000000"/>
                </a:solidFill>
              </a:rPr>
              <a:t>Inbound </a:t>
            </a:r>
            <a:r>
              <a:rPr lang="en-US" sz="2000" dirty="0" smtClean="0">
                <a:solidFill>
                  <a:srgbClr val="000000"/>
                </a:solidFill>
              </a:rPr>
              <a:t>can </a:t>
            </a:r>
            <a:r>
              <a:rPr lang="en-US" sz="2000" dirty="0">
                <a:solidFill>
                  <a:srgbClr val="000000"/>
                </a:solidFill>
              </a:rPr>
              <a:t>be viewed on the IPAC Transaction </a:t>
            </a:r>
            <a:r>
              <a:rPr lang="en-US" sz="2000" dirty="0" smtClean="0">
                <a:solidFill>
                  <a:srgbClr val="000000"/>
                </a:solidFill>
              </a:rPr>
              <a:t>Query</a:t>
            </a:r>
            <a:endParaRPr lang="en-US" sz="600" dirty="0">
              <a:solidFill>
                <a:srgbClr val="000000"/>
              </a:solidFill>
            </a:endParaRPr>
          </a:p>
          <a:p>
            <a:pPr lvl="1">
              <a:spcBef>
                <a:spcPts val="600"/>
              </a:spcBef>
              <a:spcAft>
                <a:spcPts val="600"/>
              </a:spcAft>
            </a:pPr>
            <a:r>
              <a:rPr lang="en-US" sz="2000" dirty="0">
                <a:solidFill>
                  <a:srgbClr val="000000"/>
                </a:solidFill>
              </a:rPr>
              <a:t>IPAC </a:t>
            </a:r>
            <a:r>
              <a:rPr lang="en-US" sz="2000" dirty="0" smtClean="0">
                <a:solidFill>
                  <a:srgbClr val="000000"/>
                </a:solidFill>
              </a:rPr>
              <a:t>Transaction Query </a:t>
            </a:r>
            <a:r>
              <a:rPr lang="en-US" sz="2000" dirty="0">
                <a:solidFill>
                  <a:srgbClr val="000000"/>
                </a:solidFill>
              </a:rPr>
              <a:t>is also used to research and review transactions sent to IPAC via </a:t>
            </a:r>
            <a:r>
              <a:rPr lang="en-US" sz="2000" dirty="0" smtClean="0">
                <a:solidFill>
                  <a:srgbClr val="000000"/>
                </a:solidFill>
              </a:rPr>
              <a:t>IPAC </a:t>
            </a:r>
            <a:r>
              <a:rPr lang="en-US" sz="2000" dirty="0">
                <a:solidFill>
                  <a:srgbClr val="000000"/>
                </a:solidFill>
              </a:rPr>
              <a:t>Outbound </a:t>
            </a:r>
            <a:r>
              <a:rPr lang="en-US" sz="2000" dirty="0" smtClean="0">
                <a:solidFill>
                  <a:srgbClr val="000000"/>
                </a:solidFill>
              </a:rPr>
              <a:t>process</a:t>
            </a:r>
            <a:endParaRPr lang="en-US" sz="600" dirty="0">
              <a:solidFill>
                <a:srgbClr val="000000"/>
              </a:solidFill>
            </a:endParaRPr>
          </a:p>
          <a:p>
            <a:pPr lvl="1">
              <a:spcBef>
                <a:spcPts val="600"/>
              </a:spcBef>
              <a:spcAft>
                <a:spcPts val="600"/>
              </a:spcAft>
            </a:pPr>
            <a:r>
              <a:rPr lang="en-US" sz="2000" dirty="0" smtClean="0"/>
              <a:t>Can be used to find </a:t>
            </a:r>
            <a:r>
              <a:rPr lang="en-US" sz="2000" dirty="0"/>
              <a:t>Rejected </a:t>
            </a:r>
            <a:r>
              <a:rPr lang="en-US" sz="2000" dirty="0" smtClean="0"/>
              <a:t>Documents with IPAC Status of Pending</a:t>
            </a:r>
            <a:endParaRPr lang="en-US" sz="2000" dirty="0"/>
          </a:p>
          <a:p>
            <a:pPr lvl="1">
              <a:spcBef>
                <a:spcPts val="600"/>
              </a:spcBef>
              <a:spcAft>
                <a:spcPts val="600"/>
              </a:spcAft>
            </a:pPr>
            <a:r>
              <a:rPr lang="en-US" sz="2000" dirty="0" smtClean="0"/>
              <a:t>Can be used to find </a:t>
            </a:r>
            <a:r>
              <a:rPr lang="en-US" sz="2000" dirty="0"/>
              <a:t>Held </a:t>
            </a:r>
            <a:r>
              <a:rPr lang="en-US" sz="2000" dirty="0" smtClean="0"/>
              <a:t>Documents with IPAC Status of Pending</a:t>
            </a:r>
            <a:endParaRPr lang="en-US" sz="2000" dirty="0"/>
          </a:p>
          <a:p>
            <a:pPr lvl="1">
              <a:spcBef>
                <a:spcPts val="600"/>
              </a:spcBef>
              <a:spcAft>
                <a:spcPts val="600"/>
              </a:spcAft>
            </a:pPr>
            <a:r>
              <a:rPr lang="en-US" sz="2000" dirty="0" smtClean="0"/>
              <a:t>Can be used to search </a:t>
            </a:r>
            <a:r>
              <a:rPr lang="en-US" sz="2000" dirty="0"/>
              <a:t>by IPAC </a:t>
            </a:r>
            <a:r>
              <a:rPr lang="en-US" sz="2000" dirty="0" smtClean="0"/>
              <a:t>Status</a:t>
            </a:r>
            <a:endParaRPr lang="en-US" sz="2000" dirty="0"/>
          </a:p>
          <a:p>
            <a:pPr lvl="1">
              <a:spcBef>
                <a:spcPts val="600"/>
              </a:spcBef>
              <a:spcAft>
                <a:spcPts val="600"/>
              </a:spcAft>
            </a:pPr>
            <a:r>
              <a:rPr lang="en-US" sz="2000" dirty="0" smtClean="0"/>
              <a:t>Can create Correspondence from </a:t>
            </a:r>
            <a:r>
              <a:rPr lang="en-US" sz="2000" dirty="0"/>
              <a:t>IPAC </a:t>
            </a:r>
            <a:r>
              <a:rPr lang="en-US" sz="2000" dirty="0" smtClean="0"/>
              <a:t>Transaction Query</a:t>
            </a:r>
            <a:endParaRPr lang="en-US" sz="2000" dirty="0"/>
          </a:p>
          <a:p>
            <a:endParaRPr lang="en-US" sz="2000" dirty="0">
              <a:solidFill>
                <a:srgbClr val="000000"/>
              </a:solidFill>
            </a:endParaRPr>
          </a:p>
          <a:p>
            <a:pPr marL="0" indent="0">
              <a:buFont typeface="Wingdings" pitchFamily="2" charset="2"/>
              <a:buNone/>
              <a:defRPr/>
            </a:pPr>
            <a:endParaRPr lang="en-US" sz="2800" dirty="0" smtClean="0">
              <a:solidFill>
                <a:srgbClr val="000000"/>
              </a:solidFill>
            </a:endParaRPr>
          </a:p>
          <a:p>
            <a:pPr marL="0" indent="0">
              <a:buFont typeface="Wingdings" pitchFamily="2" charset="2"/>
              <a:buNone/>
              <a:defRPr/>
            </a:pPr>
            <a:endParaRPr lang="en-US" sz="1200" b="1" dirty="0" smtClean="0">
              <a:solidFill>
                <a:srgbClr val="000000"/>
              </a:solidFill>
            </a:endParaRPr>
          </a:p>
          <a:p>
            <a:pPr lvl="1"/>
            <a:endParaRPr lang="en-US" sz="16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105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8457633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3122" name="Title 1"/>
          <p:cNvSpPr>
            <a:spLocks noGrp="1"/>
          </p:cNvSpPr>
          <p:nvPr>
            <p:ph type="title"/>
          </p:nvPr>
        </p:nvSpPr>
        <p:spPr>
          <a:xfrm>
            <a:off x="455613" y="91440"/>
            <a:ext cx="8525827" cy="803910"/>
          </a:xfrm>
        </p:spPr>
        <p:txBody>
          <a:bodyPr/>
          <a:lstStyle/>
          <a:p>
            <a:r>
              <a:rPr lang="en-US" dirty="0" smtClean="0"/>
              <a:t>IPAC </a:t>
            </a:r>
            <a:r>
              <a:rPr lang="en-US" dirty="0"/>
              <a:t>Transaction </a:t>
            </a:r>
            <a:r>
              <a:rPr lang="en-US" dirty="0" smtClean="0"/>
              <a:t>Query – (cont.)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55209" y="1059810"/>
            <a:ext cx="8788791" cy="5415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200" b="1" dirty="0"/>
              <a:t>IPAC Transaction Query </a:t>
            </a:r>
            <a:r>
              <a:rPr lang="en-US" sz="2200" b="1" dirty="0" smtClean="0"/>
              <a:t>Process:</a:t>
            </a:r>
            <a:r>
              <a:rPr lang="en-US" sz="2000" b="1" dirty="0" smtClean="0"/>
              <a:t> </a:t>
            </a:r>
            <a:endParaRPr lang="en-US" sz="2000" b="1" dirty="0"/>
          </a:p>
          <a:p>
            <a:pPr marL="0" indent="0">
              <a:buNone/>
            </a:pPr>
            <a:endParaRPr lang="en-US" sz="600" dirty="0" smtClean="0">
              <a:solidFill>
                <a:srgbClr val="000000"/>
              </a:solidFill>
            </a:endParaRPr>
          </a:p>
          <a:p>
            <a:pPr marL="514350" indent="-514350">
              <a:spcBef>
                <a:spcPts val="400"/>
              </a:spcBef>
              <a:spcAft>
                <a:spcPts val="400"/>
              </a:spcAft>
              <a:buFont typeface="+mj-lt"/>
              <a:buAutoNum type="arabicParenR"/>
            </a:pPr>
            <a:r>
              <a:rPr lang="en-US" sz="1800" dirty="0"/>
              <a:t>Go to IPAC Transaction Query </a:t>
            </a:r>
          </a:p>
          <a:p>
            <a:pPr marL="514350" indent="-514350">
              <a:spcBef>
                <a:spcPts val="400"/>
              </a:spcBef>
              <a:spcAft>
                <a:spcPts val="400"/>
              </a:spcAft>
              <a:buFont typeface="+mj-lt"/>
              <a:buAutoNum type="arabicParenR"/>
            </a:pPr>
            <a:r>
              <a:rPr lang="en-US" sz="1800" dirty="0"/>
              <a:t>Search by IPAC Status to view IPAC Cash </a:t>
            </a:r>
            <a:r>
              <a:rPr lang="en-US" sz="1800" dirty="0" smtClean="0"/>
              <a:t>Receipts </a:t>
            </a:r>
            <a:r>
              <a:rPr lang="en-US" sz="1800" dirty="0"/>
              <a:t>created via IPAC Inbound </a:t>
            </a:r>
          </a:p>
          <a:p>
            <a:pPr marL="514350" indent="-514350">
              <a:spcBef>
                <a:spcPts val="400"/>
              </a:spcBef>
              <a:spcAft>
                <a:spcPts val="400"/>
              </a:spcAft>
              <a:buFont typeface="+mj-lt"/>
              <a:buAutoNum type="arabicParenR"/>
            </a:pPr>
            <a:r>
              <a:rPr lang="en-US" sz="1800" dirty="0"/>
              <a:t>Enter additional Search Criteria to narrow search results such </a:t>
            </a:r>
            <a:r>
              <a:rPr lang="en-US" sz="1800" dirty="0" smtClean="0"/>
              <a:t>as Document Type, Document Number, IPAC Reference Number, </a:t>
            </a:r>
          </a:p>
          <a:p>
            <a:pPr marL="514350" indent="-514350">
              <a:spcBef>
                <a:spcPts val="400"/>
              </a:spcBef>
              <a:spcAft>
                <a:spcPts val="400"/>
              </a:spcAft>
              <a:buFont typeface="+mj-lt"/>
              <a:buAutoNum type="arabicParenR"/>
            </a:pPr>
            <a:r>
              <a:rPr lang="en-US" sz="1800" dirty="0" smtClean="0">
                <a:solidFill>
                  <a:srgbClr val="000000"/>
                </a:solidFill>
              </a:rPr>
              <a:t>Select a line and click Details</a:t>
            </a:r>
            <a:endParaRPr lang="en-US" sz="1800" dirty="0">
              <a:solidFill>
                <a:srgbClr val="000000"/>
              </a:solidFill>
            </a:endParaRPr>
          </a:p>
          <a:p>
            <a:pPr marL="514350" indent="-514350">
              <a:spcBef>
                <a:spcPts val="400"/>
              </a:spcBef>
              <a:spcAft>
                <a:spcPts val="400"/>
              </a:spcAft>
              <a:buFont typeface="+mj-lt"/>
              <a:buAutoNum type="arabicParenR"/>
            </a:pPr>
            <a:r>
              <a:rPr lang="en-US" sz="1800" dirty="0" smtClean="0">
                <a:solidFill>
                  <a:srgbClr val="000000"/>
                </a:solidFill>
              </a:rPr>
              <a:t>Click View Document to view IPAC </a:t>
            </a:r>
            <a:r>
              <a:rPr lang="en-US" sz="1800" dirty="0">
                <a:solidFill>
                  <a:srgbClr val="000000"/>
                </a:solidFill>
              </a:rPr>
              <a:t>CR document</a:t>
            </a:r>
          </a:p>
          <a:p>
            <a:pPr marL="514350" indent="-514350">
              <a:spcBef>
                <a:spcPts val="400"/>
              </a:spcBef>
              <a:spcAft>
                <a:spcPts val="400"/>
              </a:spcAft>
              <a:buFont typeface="+mj-lt"/>
              <a:buAutoNum type="arabicParenR"/>
            </a:pPr>
            <a:r>
              <a:rPr lang="en-US" sz="1800" dirty="0" smtClean="0">
                <a:solidFill>
                  <a:srgbClr val="000000"/>
                </a:solidFill>
              </a:rPr>
              <a:t>Click on </a:t>
            </a:r>
            <a:r>
              <a:rPr lang="en-US" sz="1800" dirty="0">
                <a:solidFill>
                  <a:srgbClr val="000000"/>
                </a:solidFill>
              </a:rPr>
              <a:t>Accounting Lines tab</a:t>
            </a:r>
          </a:p>
          <a:p>
            <a:pPr lvl="2">
              <a:spcBef>
                <a:spcPts val="400"/>
              </a:spcBef>
              <a:spcAft>
                <a:spcPts val="400"/>
              </a:spcAft>
            </a:pPr>
            <a:r>
              <a:rPr lang="en-US" sz="1800" dirty="0" smtClean="0">
                <a:solidFill>
                  <a:srgbClr val="000000"/>
                </a:solidFill>
              </a:rPr>
              <a:t>Select a line and click Accounting Line</a:t>
            </a:r>
          </a:p>
          <a:p>
            <a:pPr marL="514350" indent="-514350">
              <a:spcBef>
                <a:spcPts val="400"/>
              </a:spcBef>
              <a:spcAft>
                <a:spcPts val="400"/>
              </a:spcAft>
              <a:buFont typeface="+mj-lt"/>
              <a:buAutoNum type="arabicParenR"/>
            </a:pPr>
            <a:r>
              <a:rPr lang="en-US" sz="1800" dirty="0" smtClean="0">
                <a:solidFill>
                  <a:srgbClr val="000000"/>
                </a:solidFill>
              </a:rPr>
              <a:t>Click Header and view References (expand tree node)</a:t>
            </a:r>
          </a:p>
          <a:p>
            <a:pPr marL="514350" indent="-514350">
              <a:spcBef>
                <a:spcPts val="400"/>
              </a:spcBef>
              <a:spcAft>
                <a:spcPts val="400"/>
              </a:spcAft>
              <a:buFont typeface="+mj-lt"/>
              <a:buAutoNum type="arabicParenR"/>
            </a:pPr>
            <a:r>
              <a:rPr lang="en-US" sz="1800" dirty="0" smtClean="0">
                <a:solidFill>
                  <a:srgbClr val="000000"/>
                </a:solidFill>
              </a:rPr>
              <a:t>Go back to the IPAC </a:t>
            </a:r>
            <a:r>
              <a:rPr lang="en-US" sz="1800" dirty="0">
                <a:solidFill>
                  <a:srgbClr val="000000"/>
                </a:solidFill>
              </a:rPr>
              <a:t>Transaction Query</a:t>
            </a:r>
          </a:p>
          <a:p>
            <a:pPr marL="514350" indent="-514350">
              <a:spcBef>
                <a:spcPts val="400"/>
              </a:spcBef>
              <a:spcAft>
                <a:spcPts val="400"/>
              </a:spcAft>
              <a:buFont typeface="+mj-lt"/>
              <a:buAutoNum type="arabicParenR"/>
            </a:pPr>
            <a:r>
              <a:rPr lang="en-US" sz="1800" dirty="0" smtClean="0">
                <a:solidFill>
                  <a:srgbClr val="000000"/>
                </a:solidFill>
              </a:rPr>
              <a:t>View </a:t>
            </a:r>
            <a:r>
              <a:rPr lang="en-US" sz="1800" dirty="0">
                <a:solidFill>
                  <a:srgbClr val="000000"/>
                </a:solidFill>
              </a:rPr>
              <a:t>Confirmed IPAC Status</a:t>
            </a:r>
          </a:p>
          <a:p>
            <a:pPr lvl="2">
              <a:spcBef>
                <a:spcPts val="400"/>
              </a:spcBef>
              <a:spcAft>
                <a:spcPts val="400"/>
              </a:spcAft>
            </a:pPr>
            <a:r>
              <a:rPr lang="en-US" sz="1800" dirty="0" smtClean="0">
                <a:solidFill>
                  <a:srgbClr val="000000"/>
                </a:solidFill>
              </a:rPr>
              <a:t>CRs </a:t>
            </a:r>
            <a:r>
              <a:rPr lang="en-US" sz="1800" dirty="0">
                <a:solidFill>
                  <a:srgbClr val="000000"/>
                </a:solidFill>
              </a:rPr>
              <a:t>that confirm IPAC BDs will have an IPAC Status of </a:t>
            </a:r>
            <a:r>
              <a:rPr lang="en-US" sz="1800" dirty="0" smtClean="0">
                <a:solidFill>
                  <a:srgbClr val="000000"/>
                </a:solidFill>
              </a:rPr>
              <a:t>“Confirmed”</a:t>
            </a:r>
            <a:endParaRPr lang="en-US" sz="1800" dirty="0">
              <a:solidFill>
                <a:srgbClr val="000000"/>
              </a:solidFill>
            </a:endParaRPr>
          </a:p>
          <a:p>
            <a:pPr lvl="2">
              <a:spcBef>
                <a:spcPts val="400"/>
              </a:spcBef>
              <a:spcAft>
                <a:spcPts val="400"/>
              </a:spcAft>
            </a:pPr>
            <a:r>
              <a:rPr lang="en-US" sz="1800" dirty="0" smtClean="0">
                <a:solidFill>
                  <a:srgbClr val="000000"/>
                </a:solidFill>
              </a:rPr>
              <a:t>CRs </a:t>
            </a:r>
            <a:r>
              <a:rPr lang="en-US" sz="1800" dirty="0">
                <a:solidFill>
                  <a:srgbClr val="000000"/>
                </a:solidFill>
              </a:rPr>
              <a:t>that are push payments/reference </a:t>
            </a:r>
            <a:r>
              <a:rPr lang="en-US" sz="1800" dirty="0" smtClean="0">
                <a:solidFill>
                  <a:srgbClr val="000000"/>
                </a:solidFill>
              </a:rPr>
              <a:t>Non-IPAC </a:t>
            </a:r>
            <a:r>
              <a:rPr lang="en-US" sz="1800" dirty="0">
                <a:solidFill>
                  <a:srgbClr val="000000"/>
                </a:solidFill>
              </a:rPr>
              <a:t>BDs will </a:t>
            </a:r>
            <a:r>
              <a:rPr lang="en-US" sz="1800" dirty="0" smtClean="0">
                <a:solidFill>
                  <a:srgbClr val="000000"/>
                </a:solidFill>
              </a:rPr>
              <a:t>have </a:t>
            </a:r>
            <a:r>
              <a:rPr lang="en-US" sz="1800" dirty="0">
                <a:solidFill>
                  <a:srgbClr val="000000"/>
                </a:solidFill>
              </a:rPr>
              <a:t>"Received" IPAC </a:t>
            </a:r>
            <a:r>
              <a:rPr lang="en-US" sz="1800" dirty="0" smtClean="0">
                <a:solidFill>
                  <a:srgbClr val="000000"/>
                </a:solidFill>
              </a:rPr>
              <a:t>Status</a:t>
            </a:r>
            <a:endParaRPr lang="en-US" sz="1800" dirty="0">
              <a:solidFill>
                <a:srgbClr val="000000"/>
              </a:solidFill>
            </a:endParaRPr>
          </a:p>
          <a:p>
            <a:endParaRPr lang="en-US" sz="2000" dirty="0">
              <a:solidFill>
                <a:srgbClr val="000000"/>
              </a:solidFill>
            </a:endParaRPr>
          </a:p>
          <a:p>
            <a:pPr marL="0" indent="0">
              <a:buFont typeface="Wingdings" pitchFamily="2" charset="2"/>
              <a:buNone/>
              <a:defRPr/>
            </a:pPr>
            <a:endParaRPr lang="en-US" sz="2800" dirty="0" smtClean="0">
              <a:solidFill>
                <a:srgbClr val="000000"/>
              </a:solidFill>
            </a:endParaRPr>
          </a:p>
          <a:p>
            <a:pPr marL="0" indent="0">
              <a:buFont typeface="Wingdings" pitchFamily="2" charset="2"/>
              <a:buNone/>
              <a:defRPr/>
            </a:pPr>
            <a:endParaRPr lang="en-US" sz="1200" b="1" dirty="0" smtClean="0">
              <a:solidFill>
                <a:srgbClr val="000000"/>
              </a:solidFill>
            </a:endParaRPr>
          </a:p>
          <a:p>
            <a:pPr lvl="1"/>
            <a:endParaRPr lang="en-US" sz="16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106</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92152606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Title 1"/>
          <p:cNvSpPr>
            <a:spLocks noGrp="1"/>
          </p:cNvSpPr>
          <p:nvPr>
            <p:ph type="title"/>
          </p:nvPr>
        </p:nvSpPr>
        <p:spPr>
          <a:xfrm>
            <a:off x="455613" y="101600"/>
            <a:ext cx="8586787" cy="793750"/>
          </a:xfrm>
        </p:spPr>
        <p:txBody>
          <a:bodyPr/>
          <a:lstStyle/>
          <a:p>
            <a:r>
              <a:rPr lang="en-US" dirty="0" smtClean="0"/>
              <a:t>IPAC Transaction </a:t>
            </a:r>
            <a:r>
              <a:rPr lang="en-US" dirty="0"/>
              <a:t>Query – </a:t>
            </a:r>
            <a:r>
              <a:rPr lang="en-US" dirty="0" smtClean="0"/>
              <a:t>(cont.)</a:t>
            </a: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107</a:t>
            </a:fld>
            <a:endParaRPr lang="en-US" dirty="0">
              <a:solidFill>
                <a:srgbClr val="000000"/>
              </a:solidFill>
            </a:endParaRPr>
          </a:p>
        </p:txBody>
      </p:sp>
      <p:sp>
        <p:nvSpPr>
          <p:cNvPr id="72710" name="Rectangle 8"/>
          <p:cNvSpPr>
            <a:spLocks noChangeArrowheads="1"/>
          </p:cNvSpPr>
          <p:nvPr/>
        </p:nvSpPr>
        <p:spPr bwMode="auto">
          <a:xfrm>
            <a:off x="2949650" y="3766125"/>
            <a:ext cx="1008063" cy="1479550"/>
          </a:xfrm>
          <a:prstGeom prst="rect">
            <a:avLst/>
          </a:prstGeom>
          <a:noFill/>
          <a:ln w="38100" algn="ctr">
            <a:solidFill>
              <a:srgbClr val="C00000"/>
            </a:solidFill>
            <a:round/>
            <a:headEnd/>
            <a:tailEnd/>
          </a:ln>
        </p:spPr>
        <p:txBody>
          <a:bodyPr wrap="none" anchor="ctr"/>
          <a:lstStyle/>
          <a:p>
            <a:endParaRPr lang="en-US" dirty="0">
              <a:solidFill>
                <a:srgbClr val="000000"/>
              </a:solidFill>
              <a:cs typeface="+mn-cs"/>
            </a:endParaRPr>
          </a:p>
        </p:txBody>
      </p:sp>
      <p:sp>
        <p:nvSpPr>
          <p:cNvPr id="72714" name="Rectangle 13"/>
          <p:cNvSpPr>
            <a:spLocks noChangeArrowheads="1"/>
          </p:cNvSpPr>
          <p:nvPr/>
        </p:nvSpPr>
        <p:spPr bwMode="auto">
          <a:xfrm>
            <a:off x="860500" y="5599688"/>
            <a:ext cx="1860550" cy="261937"/>
          </a:xfrm>
          <a:prstGeom prst="rect">
            <a:avLst/>
          </a:prstGeom>
          <a:noFill/>
          <a:ln w="38100" algn="ctr">
            <a:solidFill>
              <a:srgbClr val="C00000"/>
            </a:solidFill>
            <a:round/>
            <a:headEnd/>
            <a:tailEnd/>
          </a:ln>
        </p:spPr>
        <p:txBody>
          <a:bodyPr wrap="none" anchor="ctr"/>
          <a:lstStyle/>
          <a:p>
            <a:endParaRPr lang="en-US" dirty="0">
              <a:solidFill>
                <a:srgbClr val="000000"/>
              </a:solidFill>
              <a:cs typeface="+mn-cs"/>
            </a:endParaRPr>
          </a:p>
        </p:txBody>
      </p:sp>
      <p:pic>
        <p:nvPicPr>
          <p:cNvPr id="1205249" name="Picture 1"/>
          <p:cNvPicPr>
            <a:picLocks noChangeAspect="1" noChangeArrowheads="1"/>
          </p:cNvPicPr>
          <p:nvPr/>
        </p:nvPicPr>
        <p:blipFill>
          <a:blip r:embed="rId4" cstate="print"/>
          <a:srcRect/>
          <a:stretch>
            <a:fillRect/>
          </a:stretch>
        </p:blipFill>
        <p:spPr bwMode="auto">
          <a:xfrm>
            <a:off x="669781" y="1159577"/>
            <a:ext cx="5650647" cy="5407478"/>
          </a:xfrm>
          <a:prstGeom prst="rect">
            <a:avLst/>
          </a:prstGeom>
          <a:noFill/>
          <a:ln w="9525">
            <a:solidFill>
              <a:schemeClr val="tx1"/>
            </a:solidFill>
            <a:miter lim="800000"/>
            <a:headEnd/>
            <a:tailEnd/>
          </a:ln>
        </p:spPr>
      </p:pic>
      <p:sp>
        <p:nvSpPr>
          <p:cNvPr id="8" name="Rectangle 6"/>
          <p:cNvSpPr>
            <a:spLocks noChangeArrowheads="1"/>
          </p:cNvSpPr>
          <p:nvPr/>
        </p:nvSpPr>
        <p:spPr bwMode="auto">
          <a:xfrm>
            <a:off x="748730" y="1319328"/>
            <a:ext cx="4334933" cy="238125"/>
          </a:xfrm>
          <a:prstGeom prst="rect">
            <a:avLst/>
          </a:prstGeom>
          <a:noFill/>
          <a:ln w="38100" algn="ctr">
            <a:solidFill>
              <a:srgbClr val="C00000"/>
            </a:solidFill>
            <a:round/>
            <a:headEnd/>
            <a:tailEnd/>
          </a:ln>
        </p:spPr>
        <p:txBody>
          <a:bodyPr wrap="none" anchor="ctr"/>
          <a:lstStyle/>
          <a:p>
            <a:endParaRPr lang="en-US" dirty="0">
              <a:solidFill>
                <a:srgbClr val="000000"/>
              </a:solidFill>
              <a:cs typeface="+mn-cs"/>
            </a:endParaRPr>
          </a:p>
        </p:txBody>
      </p:sp>
    </p:spTree>
    <p:extLst>
      <p:ext uri="{BB962C8B-B14F-4D97-AF65-F5344CB8AC3E}">
        <p14:creationId xmlns:p14="http://schemas.microsoft.com/office/powerpoint/2010/main" val="6092201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itle 1"/>
          <p:cNvSpPr>
            <a:spLocks noGrp="1"/>
          </p:cNvSpPr>
          <p:nvPr>
            <p:ph type="title"/>
          </p:nvPr>
        </p:nvSpPr>
        <p:spPr>
          <a:xfrm>
            <a:off x="455613" y="121920"/>
            <a:ext cx="8586787" cy="773430"/>
          </a:xfrm>
        </p:spPr>
        <p:txBody>
          <a:bodyPr/>
          <a:lstStyle/>
          <a:p>
            <a:r>
              <a:rPr lang="en-US" dirty="0" smtClean="0"/>
              <a:t>IPAC Transaction Query – CRs</a:t>
            </a:r>
          </a:p>
        </p:txBody>
      </p:sp>
      <p:pic>
        <p:nvPicPr>
          <p:cNvPr id="102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561" y="1251858"/>
            <a:ext cx="7463547" cy="52033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4"/>
          <p:cNvSpPr>
            <a:spLocks noChangeArrowheads="1"/>
          </p:cNvSpPr>
          <p:nvPr/>
        </p:nvSpPr>
        <p:spPr bwMode="auto">
          <a:xfrm>
            <a:off x="3996267" y="4528423"/>
            <a:ext cx="627629" cy="1316217"/>
          </a:xfrm>
          <a:prstGeom prst="rect">
            <a:avLst/>
          </a:prstGeom>
          <a:noFill/>
          <a:ln w="28575" algn="ctr">
            <a:solidFill>
              <a:srgbClr val="FF0000"/>
            </a:solidFill>
            <a:miter lim="800000"/>
            <a:headEnd/>
            <a:tailEnd/>
          </a:ln>
        </p:spPr>
        <p:txBody>
          <a:bodyPr wrap="none" anchor="ctr"/>
          <a:lstStyle/>
          <a:p>
            <a:endParaRPr lang="en-US" dirty="0">
              <a:solidFill>
                <a:srgbClr val="000000"/>
              </a:solidFill>
              <a:cs typeface="+mn-cs"/>
            </a:endParaRPr>
          </a:p>
        </p:txBody>
      </p:sp>
      <p:sp>
        <p:nvSpPr>
          <p:cNvPr id="11" name="Rectangle 4"/>
          <p:cNvSpPr>
            <a:spLocks noChangeArrowheads="1"/>
          </p:cNvSpPr>
          <p:nvPr/>
        </p:nvSpPr>
        <p:spPr bwMode="auto">
          <a:xfrm>
            <a:off x="2010299" y="4541830"/>
            <a:ext cx="854033" cy="1302809"/>
          </a:xfrm>
          <a:prstGeom prst="rect">
            <a:avLst/>
          </a:prstGeom>
          <a:noFill/>
          <a:ln w="28575" algn="ctr">
            <a:solidFill>
              <a:srgbClr val="FF0000"/>
            </a:solidFill>
            <a:round/>
            <a:headEnd/>
            <a:tailEnd/>
          </a:ln>
        </p:spPr>
        <p:txBody>
          <a:bodyPr wrap="none" anchor="ctr"/>
          <a:lstStyle/>
          <a:p>
            <a:endParaRPr lang="en-US" dirty="0">
              <a:solidFill>
                <a:srgbClr val="000000"/>
              </a:solidFill>
              <a:cs typeface="+mn-cs"/>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108</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633871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101600"/>
            <a:ext cx="8566466" cy="793750"/>
          </a:xfrm>
        </p:spPr>
        <p:txBody>
          <a:bodyPr/>
          <a:lstStyle/>
          <a:p>
            <a:r>
              <a:rPr lang="en-US" dirty="0" smtClean="0"/>
              <a:t>IPAC Transaction Query – DBE Detail Process</a:t>
            </a:r>
            <a:endParaRPr lang="en-US" dirty="0"/>
          </a:p>
        </p:txBody>
      </p:sp>
      <p:sp>
        <p:nvSpPr>
          <p:cNvPr id="3" name="Content Placeholder 2"/>
          <p:cNvSpPr>
            <a:spLocks noGrp="1"/>
          </p:cNvSpPr>
          <p:nvPr>
            <p:ph idx="1"/>
          </p:nvPr>
        </p:nvSpPr>
        <p:spPr>
          <a:xfrm>
            <a:off x="380010" y="1128157"/>
            <a:ext cx="8763990" cy="5535110"/>
          </a:xfrm>
        </p:spPr>
        <p:txBody>
          <a:bodyPr/>
          <a:lstStyle/>
          <a:p>
            <a:pPr>
              <a:spcBef>
                <a:spcPts val="400"/>
              </a:spcBef>
              <a:spcAft>
                <a:spcPts val="400"/>
              </a:spcAft>
              <a:buNone/>
            </a:pPr>
            <a:r>
              <a:rPr lang="en-US" sz="1800" dirty="0" smtClean="0"/>
              <a:t>From the IPAC Transaction Query:</a:t>
            </a:r>
          </a:p>
          <a:p>
            <a:pPr marL="514350" indent="-514350">
              <a:spcBef>
                <a:spcPts val="400"/>
              </a:spcBef>
              <a:spcAft>
                <a:spcPts val="400"/>
              </a:spcAft>
              <a:buFont typeface="+mj-lt"/>
              <a:buAutoNum type="arabicParenR"/>
            </a:pPr>
            <a:r>
              <a:rPr lang="en-US" sz="1800" dirty="0" smtClean="0"/>
              <a:t>Search by IPAC Status to view IPAC Cash Receipts created via IPAC Inbound job</a:t>
            </a:r>
          </a:p>
          <a:p>
            <a:pPr marL="514350" indent="-514350">
              <a:spcBef>
                <a:spcPts val="400"/>
              </a:spcBef>
              <a:spcAft>
                <a:spcPts val="400"/>
              </a:spcAft>
              <a:buFont typeface="+mj-lt"/>
              <a:buAutoNum type="arabicParenR"/>
            </a:pPr>
            <a:r>
              <a:rPr lang="en-US" sz="1800" dirty="0" smtClean="0"/>
              <a:t>Enter additional Search Criteria to narrow search results such as Document Category, Document Type, or IPAC Confirmed From and To Dates</a:t>
            </a:r>
          </a:p>
          <a:p>
            <a:pPr marL="514350" indent="-514350">
              <a:spcBef>
                <a:spcPts val="400"/>
              </a:spcBef>
              <a:spcAft>
                <a:spcPts val="400"/>
              </a:spcAft>
              <a:buFont typeface="+mj-lt"/>
              <a:buAutoNum type="arabicParenR"/>
            </a:pPr>
            <a:r>
              <a:rPr lang="en-US" sz="1800" dirty="0" smtClean="0"/>
              <a:t>Click Search and select a document in the search results</a:t>
            </a:r>
          </a:p>
          <a:p>
            <a:pPr marL="514350" indent="-514350">
              <a:spcBef>
                <a:spcPts val="400"/>
              </a:spcBef>
              <a:spcAft>
                <a:spcPts val="400"/>
              </a:spcAft>
              <a:buFont typeface="+mj-lt"/>
              <a:buAutoNum type="arabicParenR"/>
            </a:pPr>
            <a:r>
              <a:rPr lang="en-US" sz="1800" dirty="0" smtClean="0"/>
              <a:t>Click Details</a:t>
            </a:r>
          </a:p>
          <a:p>
            <a:pPr marL="514350" indent="-514350">
              <a:spcBef>
                <a:spcPts val="400"/>
              </a:spcBef>
              <a:spcAft>
                <a:spcPts val="400"/>
              </a:spcAft>
              <a:buFont typeface="+mj-lt"/>
              <a:buAutoNum type="arabicParenR"/>
            </a:pPr>
            <a:r>
              <a:rPr lang="en-US" sz="1800" dirty="0" smtClean="0"/>
              <a:t>Click IPAC Transaction DBE Detail tab</a:t>
            </a:r>
          </a:p>
          <a:p>
            <a:pPr lvl="2">
              <a:spcBef>
                <a:spcPts val="400"/>
              </a:spcBef>
              <a:spcAft>
                <a:spcPts val="400"/>
              </a:spcAft>
            </a:pPr>
            <a:r>
              <a:rPr lang="en-US" sz="1800" dirty="0" smtClean="0"/>
              <a:t>Select a Detail Line under Summary and view DBE Detail Doc ID</a:t>
            </a:r>
          </a:p>
          <a:p>
            <a:pPr marL="514350" indent="-514350">
              <a:spcBef>
                <a:spcPts val="400"/>
              </a:spcBef>
              <a:spcAft>
                <a:spcPts val="400"/>
              </a:spcAft>
              <a:buFont typeface="+mj-lt"/>
              <a:buAutoNum type="arabicParenR"/>
            </a:pPr>
            <a:r>
              <a:rPr lang="en-US" sz="1800" dirty="0" smtClean="0"/>
              <a:t>Click on IPAC Transaction Query</a:t>
            </a:r>
          </a:p>
          <a:p>
            <a:pPr marL="514350" indent="-514350">
              <a:spcBef>
                <a:spcPts val="400"/>
              </a:spcBef>
              <a:spcAft>
                <a:spcPts val="400"/>
              </a:spcAft>
              <a:buFont typeface="+mj-lt"/>
              <a:buAutoNum type="arabicParenR"/>
            </a:pPr>
            <a:r>
              <a:rPr lang="en-US" sz="1800" dirty="0" smtClean="0"/>
              <a:t>Select a line and click </a:t>
            </a:r>
            <a:r>
              <a:rPr lang="en-US" sz="1800" dirty="0"/>
              <a:t>View </a:t>
            </a:r>
            <a:r>
              <a:rPr lang="en-US" sz="1800" dirty="0" smtClean="0"/>
              <a:t>Document</a:t>
            </a:r>
          </a:p>
          <a:p>
            <a:pPr marL="514350" indent="-514350">
              <a:spcBef>
                <a:spcPts val="400"/>
              </a:spcBef>
              <a:spcAft>
                <a:spcPts val="400"/>
              </a:spcAft>
              <a:buFont typeface="+mj-lt"/>
              <a:buAutoNum type="arabicParenR"/>
            </a:pPr>
            <a:r>
              <a:rPr lang="en-US" sz="1800" dirty="0" smtClean="0"/>
              <a:t>Click the Accounting </a:t>
            </a:r>
            <a:r>
              <a:rPr lang="en-US" sz="1800" dirty="0"/>
              <a:t>Lines </a:t>
            </a:r>
            <a:r>
              <a:rPr lang="en-US" sz="1800" dirty="0" smtClean="0"/>
              <a:t>tab</a:t>
            </a:r>
            <a:endParaRPr lang="en-US" sz="1800" dirty="0"/>
          </a:p>
          <a:p>
            <a:pPr marL="514350" indent="-514350">
              <a:spcBef>
                <a:spcPts val="400"/>
              </a:spcBef>
              <a:spcAft>
                <a:spcPts val="400"/>
              </a:spcAft>
              <a:buFont typeface="+mj-lt"/>
              <a:buAutoNum type="arabicParenR"/>
            </a:pPr>
            <a:r>
              <a:rPr lang="en-US" sz="1800" dirty="0"/>
              <a:t>Select </a:t>
            </a:r>
            <a:r>
              <a:rPr lang="en-US" sz="1800" dirty="0" smtClean="0"/>
              <a:t>a line and click on </a:t>
            </a:r>
            <a:r>
              <a:rPr lang="en-US" sz="1800" dirty="0"/>
              <a:t>Accounting </a:t>
            </a:r>
            <a:r>
              <a:rPr lang="en-US" sz="1800" dirty="0" smtClean="0"/>
              <a:t>Line</a:t>
            </a:r>
          </a:p>
          <a:p>
            <a:pPr marL="514350" indent="-514350">
              <a:spcBef>
                <a:spcPts val="400"/>
              </a:spcBef>
              <a:spcAft>
                <a:spcPts val="400"/>
              </a:spcAft>
              <a:buFont typeface="+mj-lt"/>
              <a:buAutoNum type="arabicParenR"/>
            </a:pPr>
            <a:r>
              <a:rPr lang="en-US" sz="1800" dirty="0" smtClean="0"/>
              <a:t>View liquidated bill</a:t>
            </a:r>
          </a:p>
          <a:p>
            <a:endParaRPr lang="en-US" sz="2000"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109</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363815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455613" y="76200"/>
            <a:ext cx="8516937" cy="819150"/>
          </a:xfrm>
        </p:spPr>
        <p:txBody>
          <a:bodyPr/>
          <a:lstStyle/>
          <a:p>
            <a:r>
              <a:rPr lang="en-US" dirty="0"/>
              <a:t>IPAC Billing Document </a:t>
            </a:r>
            <a:r>
              <a:rPr lang="en-US" dirty="0" smtClean="0"/>
              <a:t>Refresher (cont.)</a:t>
            </a:r>
          </a:p>
        </p:txBody>
      </p:sp>
      <p:sp>
        <p:nvSpPr>
          <p:cNvPr id="3" name="Content Placeholder 2"/>
          <p:cNvSpPr>
            <a:spLocks noGrp="1"/>
          </p:cNvSpPr>
          <p:nvPr>
            <p:ph idx="1"/>
          </p:nvPr>
        </p:nvSpPr>
        <p:spPr>
          <a:xfrm>
            <a:off x="376800" y="1142863"/>
            <a:ext cx="8229600" cy="5049202"/>
          </a:xfrm>
        </p:spPr>
        <p:txBody>
          <a:bodyPr/>
          <a:lstStyle/>
          <a:p>
            <a:pPr marL="0" indent="0">
              <a:spcBef>
                <a:spcPts val="600"/>
              </a:spcBef>
              <a:spcAft>
                <a:spcPts val="600"/>
              </a:spcAft>
              <a:buNone/>
              <a:defRPr/>
            </a:pPr>
            <a:r>
              <a:rPr lang="en-US" sz="2400" b="1" dirty="0" smtClean="0"/>
              <a:t>IPAC Billing Document Overview</a:t>
            </a:r>
            <a:endParaRPr lang="en-US" sz="1200" dirty="0" smtClean="0"/>
          </a:p>
          <a:p>
            <a:pPr lvl="1">
              <a:spcBef>
                <a:spcPts val="600"/>
              </a:spcBef>
              <a:spcAft>
                <a:spcPts val="600"/>
              </a:spcAft>
              <a:defRPr/>
            </a:pPr>
            <a:r>
              <a:rPr lang="en-US" sz="1800" dirty="0" smtClean="0"/>
              <a:t>Billing Documents can be generated in one of three ways:</a:t>
            </a:r>
          </a:p>
          <a:p>
            <a:pPr marL="1025525" lvl="2" indent="-342900">
              <a:spcBef>
                <a:spcPts val="600"/>
              </a:spcBef>
              <a:spcAft>
                <a:spcPts val="600"/>
              </a:spcAft>
              <a:buFont typeface="+mj-lt"/>
              <a:buAutoNum type="arabicPeriod"/>
              <a:defRPr/>
            </a:pPr>
            <a:r>
              <a:rPr lang="en-US" sz="1800" u="sng" dirty="0" smtClean="0"/>
              <a:t>Receive Detail Billing Records from Feeder Systems</a:t>
            </a:r>
          </a:p>
          <a:p>
            <a:pPr lvl="3">
              <a:spcBef>
                <a:spcPts val="600"/>
              </a:spcBef>
              <a:spcAft>
                <a:spcPts val="600"/>
              </a:spcAft>
              <a:defRPr/>
            </a:pPr>
            <a:r>
              <a:rPr lang="en-US" sz="1800" dirty="0" smtClean="0"/>
              <a:t>Import, Crosswalk, Summarize Detail Billing Records</a:t>
            </a:r>
          </a:p>
          <a:p>
            <a:pPr marL="1025525" lvl="2" indent="-342900">
              <a:spcBef>
                <a:spcPts val="600"/>
              </a:spcBef>
              <a:spcAft>
                <a:spcPts val="600"/>
              </a:spcAft>
              <a:buFont typeface="+mj-lt"/>
              <a:buAutoNum type="arabicPeriod"/>
              <a:defRPr/>
            </a:pPr>
            <a:r>
              <a:rPr lang="en-US" sz="1800" u="sng" dirty="0" smtClean="0"/>
              <a:t>PCAS Agreement Billing</a:t>
            </a:r>
            <a:r>
              <a:rPr lang="en-US" sz="1800" dirty="0" smtClean="0"/>
              <a:t> </a:t>
            </a:r>
          </a:p>
          <a:p>
            <a:pPr lvl="3">
              <a:spcBef>
                <a:spcPts val="600"/>
              </a:spcBef>
              <a:spcAft>
                <a:spcPts val="600"/>
              </a:spcAft>
              <a:defRPr/>
            </a:pPr>
            <a:r>
              <a:rPr lang="en-US" sz="1800" dirty="0" smtClean="0"/>
              <a:t>Establish an Agreement</a:t>
            </a:r>
          </a:p>
          <a:p>
            <a:pPr lvl="3">
              <a:spcBef>
                <a:spcPts val="600"/>
              </a:spcBef>
              <a:spcAft>
                <a:spcPts val="600"/>
              </a:spcAft>
              <a:defRPr/>
            </a:pPr>
            <a:r>
              <a:rPr lang="en-US" sz="1800" dirty="0" smtClean="0"/>
              <a:t>PCAS Bill Generation Process (PCPROJBILL)</a:t>
            </a:r>
          </a:p>
          <a:p>
            <a:pPr lvl="4">
              <a:spcBef>
                <a:spcPts val="600"/>
              </a:spcBef>
              <a:spcAft>
                <a:spcPts val="600"/>
              </a:spcAft>
              <a:defRPr/>
            </a:pPr>
            <a:r>
              <a:rPr lang="en-US" sz="1800" dirty="0" smtClean="0"/>
              <a:t>Based on: Spending, Agreement Charges, Flat Rate </a:t>
            </a:r>
          </a:p>
          <a:p>
            <a:pPr marL="1025525" lvl="2" indent="-342900">
              <a:spcBef>
                <a:spcPts val="600"/>
              </a:spcBef>
              <a:spcAft>
                <a:spcPts val="600"/>
              </a:spcAft>
              <a:buFont typeface="+mj-lt"/>
              <a:buAutoNum type="arabicPeriod"/>
              <a:defRPr/>
            </a:pPr>
            <a:r>
              <a:rPr lang="en-US" sz="1800" u="sng" dirty="0" smtClean="0"/>
              <a:t>Manual Creation</a:t>
            </a:r>
            <a:endParaRPr lang="en-US" sz="1800" dirty="0" smtClean="0"/>
          </a:p>
          <a:p>
            <a:pPr marL="1371600" lvl="3" indent="-342900">
              <a:spcBef>
                <a:spcPts val="600"/>
              </a:spcBef>
              <a:spcAft>
                <a:spcPts val="600"/>
              </a:spcAft>
              <a:defRPr/>
            </a:pPr>
            <a:r>
              <a:rPr lang="en-US" sz="1800" dirty="0" smtClean="0"/>
              <a:t>Via new form creation</a:t>
            </a:r>
          </a:p>
          <a:p>
            <a:pPr marL="1651000" lvl="4" indent="-342900">
              <a:spcBef>
                <a:spcPts val="600"/>
              </a:spcBef>
              <a:spcAft>
                <a:spcPts val="600"/>
              </a:spcAft>
              <a:defRPr/>
            </a:pPr>
            <a:r>
              <a:rPr lang="en-US" sz="1800" dirty="0" smtClean="0"/>
              <a:t>Option to use </a:t>
            </a:r>
            <a:r>
              <a:rPr lang="en-US" sz="1800" dirty="0"/>
              <a:t>C</a:t>
            </a:r>
            <a:r>
              <a:rPr lang="en-US" sz="1800" dirty="0" smtClean="0"/>
              <a:t>opy From or Copy Forward functionality </a:t>
            </a:r>
            <a:endParaRPr lang="en-US" sz="1800" dirty="0"/>
          </a:p>
          <a:p>
            <a:pPr lvl="2">
              <a:spcBef>
                <a:spcPts val="600"/>
              </a:spcBef>
              <a:spcAft>
                <a:spcPts val="600"/>
              </a:spcAft>
              <a:defRPr/>
            </a:pPr>
            <a:endParaRPr lang="en-US" sz="1600" dirty="0" smtClean="0"/>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11</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0485712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975" y="1488259"/>
            <a:ext cx="8490634" cy="12647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1" name="Title 1"/>
          <p:cNvSpPr>
            <a:spLocks noGrp="1"/>
          </p:cNvSpPr>
          <p:nvPr>
            <p:ph type="title"/>
          </p:nvPr>
        </p:nvSpPr>
        <p:spPr>
          <a:xfrm>
            <a:off x="455613" y="121920"/>
            <a:ext cx="8576627" cy="773430"/>
          </a:xfrm>
        </p:spPr>
        <p:txBody>
          <a:bodyPr/>
          <a:lstStyle/>
          <a:p>
            <a:r>
              <a:rPr lang="en-US" dirty="0" smtClean="0"/>
              <a:t>IPAC Transaction Query – CRs</a:t>
            </a:r>
          </a:p>
        </p:txBody>
      </p:sp>
      <p:sp>
        <p:nvSpPr>
          <p:cNvPr id="9" name="Rectangle 4"/>
          <p:cNvSpPr>
            <a:spLocks noChangeArrowheads="1"/>
          </p:cNvSpPr>
          <p:nvPr/>
        </p:nvSpPr>
        <p:spPr bwMode="auto">
          <a:xfrm>
            <a:off x="4318478" y="2153437"/>
            <a:ext cx="710722" cy="482184"/>
          </a:xfrm>
          <a:prstGeom prst="rect">
            <a:avLst/>
          </a:prstGeom>
          <a:noFill/>
          <a:ln w="28575" algn="ctr">
            <a:solidFill>
              <a:srgbClr val="FF0000"/>
            </a:solidFill>
            <a:miter lim="800000"/>
            <a:headEnd/>
            <a:tailEnd/>
          </a:ln>
        </p:spPr>
        <p:txBody>
          <a:bodyPr wrap="none" anchor="ctr"/>
          <a:lstStyle/>
          <a:p>
            <a:endParaRPr lang="en-US" dirty="0">
              <a:solidFill>
                <a:srgbClr val="000000"/>
              </a:solidFill>
              <a:cs typeface="+mn-cs"/>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110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Content Placeholder 2"/>
          <p:cNvSpPr>
            <a:spLocks noGrp="1"/>
          </p:cNvSpPr>
          <p:nvPr>
            <p:ph idx="1"/>
          </p:nvPr>
        </p:nvSpPr>
        <p:spPr>
          <a:xfrm>
            <a:off x="380010" y="1164609"/>
            <a:ext cx="8763990" cy="5535110"/>
          </a:xfrm>
        </p:spPr>
        <p:txBody>
          <a:bodyPr/>
          <a:lstStyle/>
          <a:p>
            <a:pPr>
              <a:spcBef>
                <a:spcPts val="400"/>
              </a:spcBef>
              <a:spcAft>
                <a:spcPts val="400"/>
              </a:spcAft>
            </a:pPr>
            <a:r>
              <a:rPr lang="en-US" sz="1800" dirty="0" smtClean="0"/>
              <a:t>Search results for IPAC CRs</a:t>
            </a:r>
          </a:p>
          <a:p>
            <a:endParaRPr lang="en-US" sz="2000" dirty="0" smtClean="0"/>
          </a:p>
          <a:p>
            <a:endParaRPr lang="en-US" sz="2000" dirty="0"/>
          </a:p>
          <a:p>
            <a:pPr marL="0" indent="0">
              <a:buNone/>
            </a:pPr>
            <a:endParaRPr lang="en-US" sz="1600" dirty="0"/>
          </a:p>
          <a:p>
            <a:pPr marL="0" indent="0">
              <a:buNone/>
            </a:pPr>
            <a:endParaRPr lang="en-US" sz="1600" dirty="0"/>
          </a:p>
          <a:p>
            <a:r>
              <a:rPr lang="en-US" sz="1800" dirty="0" smtClean="0"/>
              <a:t>IPAC Transaction DBE Detail</a:t>
            </a:r>
            <a:endParaRPr lang="en-US" sz="1800" dirty="0"/>
          </a:p>
          <a:p>
            <a:endParaRPr lang="en-US" sz="2000" dirty="0"/>
          </a:p>
        </p:txBody>
      </p:sp>
      <p:pic>
        <p:nvPicPr>
          <p:cNvPr id="14" name="Picture 1"/>
          <p:cNvPicPr>
            <a:picLocks noChangeAspect="1" noChangeArrowheads="1"/>
          </p:cNvPicPr>
          <p:nvPr/>
        </p:nvPicPr>
        <p:blipFill>
          <a:blip r:embed="rId4" cstate="print"/>
          <a:srcRect/>
          <a:stretch>
            <a:fillRect/>
          </a:stretch>
        </p:blipFill>
        <p:spPr bwMode="auto">
          <a:xfrm>
            <a:off x="557561" y="3232171"/>
            <a:ext cx="8395048" cy="3548825"/>
          </a:xfrm>
          <a:prstGeom prst="rect">
            <a:avLst/>
          </a:prstGeom>
          <a:noFill/>
          <a:ln w="9525">
            <a:solidFill>
              <a:schemeClr val="tx1"/>
            </a:solidFill>
            <a:miter lim="800000"/>
            <a:headEnd/>
            <a:tailEnd/>
          </a:ln>
        </p:spPr>
      </p:pic>
      <p:sp>
        <p:nvSpPr>
          <p:cNvPr id="15" name="Rectangle 4"/>
          <p:cNvSpPr>
            <a:spLocks noChangeArrowheads="1"/>
          </p:cNvSpPr>
          <p:nvPr/>
        </p:nvSpPr>
        <p:spPr bwMode="auto">
          <a:xfrm>
            <a:off x="2084517" y="2120613"/>
            <a:ext cx="825951" cy="515008"/>
          </a:xfrm>
          <a:prstGeom prst="rect">
            <a:avLst/>
          </a:prstGeom>
          <a:noFill/>
          <a:ln w="28575" algn="ctr">
            <a:solidFill>
              <a:srgbClr val="FF0000"/>
            </a:solidFill>
            <a:miter lim="800000"/>
            <a:headEnd/>
            <a:tailEnd/>
          </a:ln>
        </p:spPr>
        <p:txBody>
          <a:bodyPr wrap="none" anchor="ctr"/>
          <a:lstStyle/>
          <a:p>
            <a:endParaRPr lang="en-US" dirty="0">
              <a:solidFill>
                <a:srgbClr val="000000"/>
              </a:solidFill>
              <a:cs typeface="+mn-cs"/>
            </a:endParaRPr>
          </a:p>
        </p:txBody>
      </p:sp>
      <p:sp>
        <p:nvSpPr>
          <p:cNvPr id="16" name="TextBox 15"/>
          <p:cNvSpPr txBox="1"/>
          <p:nvPr/>
        </p:nvSpPr>
        <p:spPr>
          <a:xfrm>
            <a:off x="1927786" y="4609599"/>
            <a:ext cx="1965364" cy="307777"/>
          </a:xfrm>
          <a:prstGeom prst="rect">
            <a:avLst/>
          </a:prstGeom>
          <a:solidFill>
            <a:schemeClr val="bg1"/>
          </a:solidFill>
        </p:spPr>
        <p:txBody>
          <a:bodyPr wrap="square" rtlCol="0">
            <a:spAutoFit/>
          </a:bodyPr>
          <a:lstStyle/>
          <a:p>
            <a:pPr algn="ctr"/>
            <a:r>
              <a:rPr lang="en-US" sz="1400" b="1" dirty="0" smtClean="0">
                <a:solidFill>
                  <a:srgbClr val="FF0000"/>
                </a:solidFill>
              </a:rPr>
              <a:t>DBE IPAC ID</a:t>
            </a:r>
            <a:endParaRPr lang="en-US" sz="1400" b="1" dirty="0">
              <a:solidFill>
                <a:srgbClr val="FF0000"/>
              </a:solidFill>
            </a:endParaRPr>
          </a:p>
        </p:txBody>
      </p:sp>
      <p:sp>
        <p:nvSpPr>
          <p:cNvPr id="17" name="Curved Right Arrow 16"/>
          <p:cNvSpPr/>
          <p:nvPr/>
        </p:nvSpPr>
        <p:spPr bwMode="auto">
          <a:xfrm>
            <a:off x="2084517" y="4763487"/>
            <a:ext cx="254304" cy="879030"/>
          </a:xfrm>
          <a:prstGeom prst="curvedRightArrow">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8" name="Rectangle 4"/>
          <p:cNvSpPr>
            <a:spLocks noChangeArrowheads="1"/>
          </p:cNvSpPr>
          <p:nvPr/>
        </p:nvSpPr>
        <p:spPr bwMode="auto">
          <a:xfrm>
            <a:off x="3926604" y="3197932"/>
            <a:ext cx="1649006" cy="241092"/>
          </a:xfrm>
          <a:prstGeom prst="rect">
            <a:avLst/>
          </a:prstGeom>
          <a:noFill/>
          <a:ln w="28575" algn="ctr">
            <a:solidFill>
              <a:srgbClr val="FF0000"/>
            </a:solidFill>
            <a:miter lim="800000"/>
            <a:headEnd/>
            <a:tailEnd/>
          </a:ln>
        </p:spPr>
        <p:txBody>
          <a:bodyPr wrap="none" anchor="ctr"/>
          <a:lstStyle/>
          <a:p>
            <a:endParaRPr lang="en-US" dirty="0">
              <a:solidFill>
                <a:srgbClr val="000000"/>
              </a:solidFill>
              <a:cs typeface="+mn-cs"/>
            </a:endParaRPr>
          </a:p>
        </p:txBody>
      </p:sp>
    </p:spTree>
    <p:extLst>
      <p:ext uri="{BB962C8B-B14F-4D97-AF65-F5344CB8AC3E}">
        <p14:creationId xmlns:p14="http://schemas.microsoft.com/office/powerpoint/2010/main" val="21367017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5613" y="121920"/>
            <a:ext cx="8546147" cy="773430"/>
          </a:xfrm>
        </p:spPr>
        <p:txBody>
          <a:bodyPr/>
          <a:lstStyle/>
          <a:p>
            <a:r>
              <a:rPr lang="en-US" dirty="0" smtClean="0"/>
              <a:t>IPAC Transaction Query – BD Updates from Inbound</a:t>
            </a:r>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111</a:t>
            </a:fld>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60" y="1787570"/>
            <a:ext cx="8415081" cy="3021164"/>
          </a:xfrm>
          <a:prstGeom prst="rect">
            <a:avLst/>
          </a:prstGeom>
          <a:noFill/>
          <a:ln w="9525">
            <a:solidFill>
              <a:schemeClr val="tx1"/>
            </a:solidFill>
            <a:miter lim="800000"/>
            <a:headEnd/>
            <a:tailEnd/>
          </a:ln>
        </p:spPr>
      </p:pic>
      <p:sp>
        <p:nvSpPr>
          <p:cNvPr id="11" name="Content Placeholder 2"/>
          <p:cNvSpPr>
            <a:spLocks noGrp="1"/>
          </p:cNvSpPr>
          <p:nvPr>
            <p:ph idx="1"/>
          </p:nvPr>
        </p:nvSpPr>
        <p:spPr>
          <a:xfrm>
            <a:off x="380010" y="1128984"/>
            <a:ext cx="8763990" cy="486060"/>
          </a:xfrm>
        </p:spPr>
        <p:txBody>
          <a:bodyPr/>
          <a:lstStyle/>
          <a:p>
            <a:pPr>
              <a:spcBef>
                <a:spcPts val="400"/>
              </a:spcBef>
              <a:spcAft>
                <a:spcPts val="400"/>
              </a:spcAft>
            </a:pPr>
            <a:r>
              <a:rPr lang="en-US" sz="1800" dirty="0" smtClean="0"/>
              <a:t>Search results for IPAC BDs</a:t>
            </a:r>
          </a:p>
          <a:p>
            <a:endParaRPr lang="en-US" sz="2000" dirty="0" smtClean="0"/>
          </a:p>
          <a:p>
            <a:endParaRPr lang="en-US" sz="2000" dirty="0"/>
          </a:p>
          <a:p>
            <a:endParaRPr lang="en-US" sz="2000" dirty="0"/>
          </a:p>
        </p:txBody>
      </p:sp>
      <p:sp>
        <p:nvSpPr>
          <p:cNvPr id="6" name="TextBox 5"/>
          <p:cNvSpPr txBox="1"/>
          <p:nvPr/>
        </p:nvSpPr>
        <p:spPr>
          <a:xfrm>
            <a:off x="2274848" y="2587083"/>
            <a:ext cx="769435" cy="2330606"/>
          </a:xfrm>
          <a:prstGeom prst="rect">
            <a:avLst/>
          </a:prstGeom>
          <a:noFill/>
          <a:ln w="28575">
            <a:solidFill>
              <a:srgbClr val="FF0000"/>
            </a:solidFill>
          </a:ln>
        </p:spPr>
        <p:txBody>
          <a:bodyPr wrap="square" rtlCol="0">
            <a:spAutoFit/>
          </a:bodyPr>
          <a:lstStyle/>
          <a:p>
            <a:endParaRPr lang="en-US" dirty="0"/>
          </a:p>
        </p:txBody>
      </p:sp>
      <p:sp>
        <p:nvSpPr>
          <p:cNvPr id="13" name="TextBox 12"/>
          <p:cNvSpPr txBox="1"/>
          <p:nvPr/>
        </p:nvSpPr>
        <p:spPr>
          <a:xfrm>
            <a:off x="5270809" y="2587083"/>
            <a:ext cx="769435" cy="233060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3014173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a:t>IPAC </a:t>
            </a:r>
            <a:r>
              <a:rPr lang="en-US" sz="3600" dirty="0" smtClean="0"/>
              <a:t>Push Payments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25400" y="6245225"/>
            <a:ext cx="450702" cy="476250"/>
          </a:xfrm>
        </p:spPr>
        <p:txBody>
          <a:bodyPr/>
          <a:lstStyle/>
          <a:p>
            <a:pPr>
              <a:defRPr/>
            </a:pPr>
            <a:fld id="{215F2CEC-58A8-492B-AD0D-C2BF1A7F0D89}" type="slidenum">
              <a:rPr lang="en-US" sz="1000" smtClean="0">
                <a:solidFill>
                  <a:srgbClr val="000000"/>
                </a:solidFill>
              </a:rPr>
              <a:pPr>
                <a:defRPr/>
              </a:pPr>
              <a:t>112</a:t>
            </a:fld>
            <a:endParaRPr lang="en-US" sz="1000"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Push Payments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404037" y="1290320"/>
            <a:ext cx="8739963"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defRPr/>
            </a:pPr>
            <a:r>
              <a:rPr lang="en-US" sz="2000" b="1" dirty="0" smtClean="0"/>
              <a:t>IPAC Push Payments Overview:</a:t>
            </a:r>
          </a:p>
          <a:p>
            <a:endParaRPr lang="en-US" sz="600" dirty="0" smtClean="0"/>
          </a:p>
          <a:p>
            <a:r>
              <a:rPr lang="en-US" sz="1800" dirty="0" smtClean="0"/>
              <a:t>An </a:t>
            </a:r>
            <a:r>
              <a:rPr lang="en-US" sz="1800" dirty="0"/>
              <a:t>IPAC Push Payment is a payment </a:t>
            </a:r>
            <a:r>
              <a:rPr lang="en-US" sz="1800" dirty="0" smtClean="0"/>
              <a:t>a customer </a:t>
            </a:r>
            <a:r>
              <a:rPr lang="en-US" sz="1800" dirty="0"/>
              <a:t>agency sends (or “pushes”) to GSA via Treasury’s IPAC system</a:t>
            </a:r>
          </a:p>
          <a:p>
            <a:endParaRPr lang="en-US" sz="1000" dirty="0"/>
          </a:p>
          <a:p>
            <a:r>
              <a:rPr lang="en-US" sz="1800" dirty="0"/>
              <a:t>Push Payments may be billed </a:t>
            </a:r>
            <a:r>
              <a:rPr lang="en-US" sz="1800" dirty="0" smtClean="0"/>
              <a:t>by GSA outside </a:t>
            </a:r>
            <a:r>
              <a:rPr lang="en-US" sz="1800" dirty="0"/>
              <a:t>of Treasury’s IPAC </a:t>
            </a:r>
            <a:r>
              <a:rPr lang="en-US" sz="1800" dirty="0" smtClean="0"/>
              <a:t>system </a:t>
            </a:r>
            <a:endParaRPr lang="en-US" sz="1800" dirty="0"/>
          </a:p>
          <a:p>
            <a:pPr marL="688975" lvl="1" indent="-342900">
              <a:buFont typeface="+mj-lt"/>
              <a:buAutoNum type="arabicPeriod"/>
            </a:pPr>
            <a:r>
              <a:rPr lang="en-US" sz="1800" dirty="0" smtClean="0"/>
              <a:t>GSA posts customer agency non-IPAC bill on VCSS</a:t>
            </a:r>
            <a:endParaRPr lang="en-US" sz="1800" dirty="0"/>
          </a:p>
          <a:p>
            <a:pPr marL="688975" lvl="1" indent="-342900">
              <a:buFont typeface="+mj-lt"/>
              <a:buAutoNum type="arabicPeriod"/>
            </a:pPr>
            <a:r>
              <a:rPr lang="en-US" sz="1800" dirty="0"/>
              <a:t>Customer agency sends GSA a payment via IPAC</a:t>
            </a:r>
          </a:p>
          <a:p>
            <a:endParaRPr lang="en-US" sz="1000" dirty="0"/>
          </a:p>
          <a:p>
            <a:r>
              <a:rPr lang="en-US" sz="1800" dirty="0"/>
              <a:t>GSA provides “Pay By IPAC” information for Non-IPAC Statements to encourage IPAC payments</a:t>
            </a:r>
          </a:p>
          <a:p>
            <a:pPr lvl="1"/>
            <a:endParaRPr lang="en-US" sz="1000" dirty="0" smtClean="0"/>
          </a:p>
          <a:p>
            <a:pPr lvl="1"/>
            <a:r>
              <a:rPr lang="en-US" sz="1800" dirty="0" smtClean="0"/>
              <a:t>Agencies do not </a:t>
            </a:r>
            <a:r>
              <a:rPr lang="en-US" sz="1800" dirty="0"/>
              <a:t>need a Trading Partner Agreement to push money via IPAC</a:t>
            </a:r>
          </a:p>
          <a:p>
            <a:endParaRPr lang="en-US" sz="1000" dirty="0"/>
          </a:p>
          <a:p>
            <a:r>
              <a:rPr lang="en-US" sz="1800" dirty="0" smtClean="0"/>
              <a:t>Customer Agency sends GSA a payment via IPAC utilizing the GOALs system</a:t>
            </a:r>
          </a:p>
          <a:p>
            <a:endParaRPr lang="en-US" sz="1000" dirty="0" smtClean="0"/>
          </a:p>
          <a:p>
            <a:r>
              <a:rPr lang="en-US" sz="1800" dirty="0" smtClean="0"/>
              <a:t>Pegasys </a:t>
            </a:r>
            <a:r>
              <a:rPr lang="en-US" sz="1800" dirty="0"/>
              <a:t>uses the information included in GOALS by the customer to find the Non-IPAC Statement/Billing </a:t>
            </a:r>
            <a:r>
              <a:rPr lang="en-US" sz="1800" dirty="0" smtClean="0"/>
              <a:t>Document to apply the collection </a:t>
            </a:r>
            <a:endParaRPr lang="en-US" sz="1800" dirty="0"/>
          </a:p>
          <a:p>
            <a:endParaRPr lang="en-US" sz="1000" dirty="0"/>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113</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87912475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Push Payments – (cont.)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40242" y="1120192"/>
            <a:ext cx="880375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IPAC </a:t>
            </a:r>
            <a:r>
              <a:rPr lang="en-US" sz="2000" b="1" dirty="0"/>
              <a:t>Inbound </a:t>
            </a:r>
            <a:r>
              <a:rPr lang="en-US" sz="2000" b="1" dirty="0" smtClean="0"/>
              <a:t>Processing </a:t>
            </a:r>
            <a:r>
              <a:rPr lang="en-US" sz="2000" b="1" dirty="0"/>
              <a:t>of </a:t>
            </a:r>
            <a:r>
              <a:rPr lang="en-US" sz="2000" b="1" dirty="0" smtClean="0"/>
              <a:t>Push Payments:</a:t>
            </a:r>
          </a:p>
          <a:p>
            <a:pPr marL="0" indent="0">
              <a:buNone/>
            </a:pPr>
            <a:endParaRPr lang="en-US" sz="600" b="1" dirty="0" smtClean="0"/>
          </a:p>
          <a:p>
            <a:pPr lvl="1">
              <a:spcBef>
                <a:spcPts val="600"/>
              </a:spcBef>
              <a:spcAft>
                <a:spcPts val="600"/>
              </a:spcAft>
            </a:pPr>
            <a:r>
              <a:rPr lang="en-US" sz="1800" dirty="0"/>
              <a:t>Pegasys accepts the transaction by creating a Cash Receipt </a:t>
            </a:r>
            <a:r>
              <a:rPr lang="en-US" sz="1800" dirty="0" smtClean="0"/>
              <a:t>document</a:t>
            </a:r>
            <a:endParaRPr lang="en-US" sz="1800" dirty="0"/>
          </a:p>
          <a:p>
            <a:pPr lvl="1">
              <a:spcBef>
                <a:spcPts val="600"/>
              </a:spcBef>
              <a:spcAft>
                <a:spcPts val="600"/>
              </a:spcAft>
            </a:pPr>
            <a:r>
              <a:rPr lang="en-US" sz="1800" dirty="0" smtClean="0"/>
              <a:t>Pegasys </a:t>
            </a:r>
            <a:r>
              <a:rPr lang="en-US" sz="1800" dirty="0"/>
              <a:t>attempts to find a reference document using the information included in the accomplishment </a:t>
            </a:r>
            <a:r>
              <a:rPr lang="en-US" sz="1800" dirty="0" smtClean="0"/>
              <a:t>report</a:t>
            </a:r>
          </a:p>
          <a:p>
            <a:pPr lvl="1">
              <a:spcBef>
                <a:spcPts val="600"/>
              </a:spcBef>
              <a:spcAft>
                <a:spcPts val="600"/>
              </a:spcAft>
            </a:pPr>
            <a:endParaRPr lang="en-US" sz="1800" dirty="0" smtClean="0"/>
          </a:p>
          <a:p>
            <a:pPr lvl="1">
              <a:spcBef>
                <a:spcPts val="600"/>
              </a:spcBef>
              <a:spcAft>
                <a:spcPts val="600"/>
              </a:spcAft>
            </a:pPr>
            <a:r>
              <a:rPr lang="en-US" sz="1800" dirty="0" smtClean="0"/>
              <a:t>Three Push Payment Scenarios:</a:t>
            </a:r>
          </a:p>
          <a:p>
            <a:pPr lvl="2" indent="-339725">
              <a:spcBef>
                <a:spcPts val="600"/>
              </a:spcBef>
              <a:spcAft>
                <a:spcPts val="600"/>
              </a:spcAft>
              <a:buFont typeface="+mj-lt"/>
              <a:buAutoNum type="arabicPeriod"/>
            </a:pPr>
            <a:r>
              <a:rPr lang="en-US" sz="1800" dirty="0" smtClean="0"/>
              <a:t>Billing Document reference found: </a:t>
            </a:r>
            <a:r>
              <a:rPr lang="en-US" sz="1800" b="1" u="sng" dirty="0" smtClean="0"/>
              <a:t>IPAC Collection Amount = or &lt; BD Amount</a:t>
            </a:r>
          </a:p>
          <a:p>
            <a:pPr marL="917575" lvl="2" indent="-342900">
              <a:spcBef>
                <a:spcPts val="600"/>
              </a:spcBef>
              <a:spcAft>
                <a:spcPts val="600"/>
              </a:spcAft>
              <a:buFont typeface="+mj-lt"/>
              <a:buAutoNum type="arabicPeriod" startAt="2"/>
            </a:pPr>
            <a:r>
              <a:rPr lang="en-US" sz="1800" dirty="0" smtClean="0"/>
              <a:t>Billing Document reference found: </a:t>
            </a:r>
            <a:r>
              <a:rPr lang="en-US" sz="1800" b="1" u="sng" dirty="0" smtClean="0"/>
              <a:t>IPAC Collection Amount &gt; BD Amount</a:t>
            </a:r>
          </a:p>
          <a:p>
            <a:pPr marL="917575" lvl="2" indent="-342900">
              <a:spcBef>
                <a:spcPts val="600"/>
              </a:spcBef>
              <a:spcAft>
                <a:spcPts val="600"/>
              </a:spcAft>
              <a:buFont typeface="+mj-lt"/>
              <a:buAutoNum type="arabicPeriod" startAt="3"/>
            </a:pPr>
            <a:r>
              <a:rPr lang="en-US" sz="1800" b="1" u="sng" dirty="0" smtClean="0"/>
              <a:t>Billing Document reference not found</a:t>
            </a:r>
            <a:endParaRPr lang="en-US" sz="2000" dirty="0" smtClean="0"/>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114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2170395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Push Payments – (cont.)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40242" y="1120192"/>
            <a:ext cx="880375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IPAC </a:t>
            </a:r>
            <a:r>
              <a:rPr lang="en-US" sz="2000" b="1" dirty="0"/>
              <a:t>Inbound </a:t>
            </a:r>
            <a:r>
              <a:rPr lang="en-US" sz="2000" b="1" dirty="0" smtClean="0"/>
              <a:t>Processing </a:t>
            </a:r>
            <a:r>
              <a:rPr lang="en-US" sz="2000" b="1" dirty="0"/>
              <a:t>of </a:t>
            </a:r>
            <a:r>
              <a:rPr lang="en-US" sz="2000" b="1" dirty="0" smtClean="0"/>
              <a:t>Push Payments: </a:t>
            </a:r>
          </a:p>
          <a:p>
            <a:pPr marL="0" indent="0">
              <a:buNone/>
            </a:pPr>
            <a:r>
              <a:rPr lang="en-US" sz="2000" b="1" dirty="0" smtClean="0"/>
              <a:t>Billing Document Reference Found, Scenario 1 – </a:t>
            </a:r>
          </a:p>
          <a:p>
            <a:pPr marL="0" indent="0">
              <a:buNone/>
            </a:pPr>
            <a:endParaRPr lang="en-US" sz="2000" b="1" dirty="0" smtClean="0"/>
          </a:p>
          <a:p>
            <a:pPr lvl="1" indent="-339725">
              <a:spcBef>
                <a:spcPts val="600"/>
              </a:spcBef>
              <a:spcAft>
                <a:spcPts val="600"/>
              </a:spcAft>
              <a:buFont typeface="+mj-lt"/>
              <a:buAutoNum type="arabicPeriod"/>
            </a:pPr>
            <a:r>
              <a:rPr lang="en-US" sz="1800" b="1" u="sng" dirty="0" smtClean="0"/>
              <a:t>IPAC Collection Amount =  or &lt; Billing Document Amount:</a:t>
            </a:r>
          </a:p>
          <a:p>
            <a:pPr marL="801688" lvl="1" indent="-285750">
              <a:spcBef>
                <a:spcPts val="600"/>
              </a:spcBef>
              <a:spcAft>
                <a:spcPts val="600"/>
              </a:spcAft>
            </a:pPr>
            <a:r>
              <a:rPr lang="en-US" sz="1800" dirty="0" smtClean="0"/>
              <a:t>If the reference Billing Document is found and the IPAC collection is for the </a:t>
            </a:r>
            <a:r>
              <a:rPr lang="en-US" sz="1800" u="sng" dirty="0" smtClean="0"/>
              <a:t>same amount</a:t>
            </a:r>
            <a:r>
              <a:rPr lang="en-US" sz="1800" dirty="0" smtClean="0"/>
              <a:t> or </a:t>
            </a:r>
            <a:r>
              <a:rPr lang="en-US" sz="1800" u="sng" dirty="0" smtClean="0"/>
              <a:t>less than </a:t>
            </a:r>
            <a:r>
              <a:rPr lang="en-US" sz="1800" dirty="0" smtClean="0"/>
              <a:t>the Billing Document:</a:t>
            </a:r>
          </a:p>
          <a:p>
            <a:pPr marL="1147763" lvl="2" indent="-285750">
              <a:spcBef>
                <a:spcPts val="600"/>
              </a:spcBef>
              <a:spcAft>
                <a:spcPts val="600"/>
              </a:spcAft>
            </a:pPr>
            <a:r>
              <a:rPr lang="en-US" sz="1800" dirty="0" smtClean="0"/>
              <a:t>Region 6 – IPAC Cash Receipt </a:t>
            </a:r>
            <a:r>
              <a:rPr lang="en-US" sz="1800" u="sng" dirty="0" smtClean="0"/>
              <a:t>processes</a:t>
            </a:r>
          </a:p>
          <a:p>
            <a:pPr marL="862013" lvl="2" indent="0">
              <a:spcBef>
                <a:spcPts val="600"/>
              </a:spcBef>
              <a:spcAft>
                <a:spcPts val="600"/>
              </a:spcAft>
              <a:buNone/>
            </a:pPr>
            <a:r>
              <a:rPr lang="en-US" sz="1400" dirty="0" smtClean="0"/>
              <a:t>Note: If the Collection Amount is less than the Billing Document Amount (i.e., only a partial collection was made), an outstanding balance for the difference will remain on the BD</a:t>
            </a:r>
          </a:p>
          <a:p>
            <a:pPr marL="0" indent="0">
              <a:spcBef>
                <a:spcPts val="600"/>
              </a:spcBef>
              <a:spcAft>
                <a:spcPts val="600"/>
              </a:spcAft>
              <a:buFont typeface="Wingdings" pitchFamily="2" charset="2"/>
              <a:buNone/>
              <a:defRPr/>
            </a:pPr>
            <a:endParaRPr lang="en-US" sz="1800" b="1" dirty="0" smtClean="0">
              <a:solidFill>
                <a:srgbClr val="FF0000"/>
              </a:solidFill>
            </a:endParaRPr>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115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2170395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Push Payments – (cont.)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40242" y="1120192"/>
            <a:ext cx="880375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IPAC </a:t>
            </a:r>
            <a:r>
              <a:rPr lang="en-US" sz="2000" b="1" dirty="0"/>
              <a:t>Inbound </a:t>
            </a:r>
            <a:r>
              <a:rPr lang="en-US" sz="2000" b="1" dirty="0" smtClean="0"/>
              <a:t>Processing </a:t>
            </a:r>
            <a:r>
              <a:rPr lang="en-US" sz="2000" b="1" dirty="0"/>
              <a:t>of </a:t>
            </a:r>
            <a:r>
              <a:rPr lang="en-US" sz="2000" b="1" dirty="0" smtClean="0"/>
              <a:t>Push Payments: </a:t>
            </a:r>
          </a:p>
          <a:p>
            <a:pPr marL="0" indent="0">
              <a:buNone/>
            </a:pPr>
            <a:r>
              <a:rPr lang="en-US" sz="2000" b="1" dirty="0" smtClean="0"/>
              <a:t>Billing Document Reference Found, Scenario 2 – </a:t>
            </a:r>
          </a:p>
          <a:p>
            <a:pPr marL="0" indent="0">
              <a:buNone/>
            </a:pPr>
            <a:endParaRPr lang="en-US" sz="2000" b="1" dirty="0" smtClean="0"/>
          </a:p>
          <a:p>
            <a:pPr marL="571500" lvl="1" indent="-342900">
              <a:spcBef>
                <a:spcPts val="600"/>
              </a:spcBef>
              <a:spcAft>
                <a:spcPts val="600"/>
              </a:spcAft>
              <a:buFont typeface="+mj-lt"/>
              <a:buAutoNum type="arabicPeriod" startAt="2"/>
            </a:pPr>
            <a:r>
              <a:rPr lang="en-US" sz="1800" b="1" u="sng" dirty="0" smtClean="0"/>
              <a:t>IPAC Collection Amount &gt; Billing Document Amount:</a:t>
            </a:r>
          </a:p>
          <a:p>
            <a:pPr marL="801688" lvl="1" indent="-285750">
              <a:spcBef>
                <a:spcPts val="600"/>
              </a:spcBef>
              <a:spcAft>
                <a:spcPts val="600"/>
              </a:spcAft>
            </a:pPr>
            <a:r>
              <a:rPr lang="en-US" sz="1800" dirty="0" smtClean="0"/>
              <a:t>If the reference Billing Document is found and the IPAC collection amount is </a:t>
            </a:r>
            <a:r>
              <a:rPr lang="en-US" sz="1800" u="sng" dirty="0" smtClean="0"/>
              <a:t>greater than</a:t>
            </a:r>
            <a:r>
              <a:rPr lang="en-US" sz="1800" dirty="0" smtClean="0"/>
              <a:t> the Billing Document:</a:t>
            </a:r>
          </a:p>
          <a:p>
            <a:pPr marL="1147763" lvl="2" indent="-285750">
              <a:spcBef>
                <a:spcPts val="600"/>
              </a:spcBef>
              <a:spcAft>
                <a:spcPts val="600"/>
              </a:spcAft>
            </a:pPr>
            <a:r>
              <a:rPr lang="en-US" sz="1800" dirty="0" smtClean="0"/>
              <a:t>Region 6 – IPAC Cash Receipt </a:t>
            </a:r>
            <a:r>
              <a:rPr lang="en-US" sz="1800" u="sng" dirty="0" smtClean="0"/>
              <a:t>rejects</a:t>
            </a:r>
            <a:r>
              <a:rPr lang="en-US" sz="1800" dirty="0" smtClean="0"/>
              <a:t>, creating an overpayment line that must be corrected </a:t>
            </a:r>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116</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2170395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Push Payments – (cont.)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40242" y="1120192"/>
            <a:ext cx="880375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IPAC </a:t>
            </a:r>
            <a:r>
              <a:rPr lang="en-US" sz="2000" b="1" dirty="0"/>
              <a:t>Inbound </a:t>
            </a:r>
            <a:r>
              <a:rPr lang="en-US" sz="2000" b="1" dirty="0" smtClean="0"/>
              <a:t>Processing </a:t>
            </a:r>
            <a:r>
              <a:rPr lang="en-US" sz="2000" b="1" dirty="0"/>
              <a:t>of </a:t>
            </a:r>
            <a:r>
              <a:rPr lang="en-US" sz="2000" b="1" dirty="0" smtClean="0"/>
              <a:t>Push Payments:</a:t>
            </a:r>
          </a:p>
          <a:p>
            <a:pPr marL="0" indent="0">
              <a:buNone/>
            </a:pPr>
            <a:r>
              <a:rPr lang="en-US" sz="2000" b="1" dirty="0" smtClean="0"/>
              <a:t>Billing Document Reference Not Found, Scenario 3 – </a:t>
            </a:r>
          </a:p>
          <a:p>
            <a:pPr marL="0" indent="0">
              <a:buNone/>
            </a:pPr>
            <a:endParaRPr lang="en-US" sz="2000" b="1" dirty="0" smtClean="0"/>
          </a:p>
          <a:p>
            <a:pPr marL="917575" lvl="2" indent="-342900">
              <a:spcBef>
                <a:spcPts val="600"/>
              </a:spcBef>
              <a:spcAft>
                <a:spcPts val="600"/>
              </a:spcAft>
              <a:buFont typeface="+mj-lt"/>
              <a:buAutoNum type="arabicPeriod" startAt="3"/>
            </a:pPr>
            <a:r>
              <a:rPr lang="en-US" sz="1800" b="1" u="sng" dirty="0" smtClean="0"/>
              <a:t>Billing Document Reference Not Found:</a:t>
            </a:r>
            <a:endParaRPr lang="en-US" sz="1800" dirty="0" smtClean="0"/>
          </a:p>
          <a:p>
            <a:pPr marL="1147763" lvl="2" indent="-285750">
              <a:spcBef>
                <a:spcPts val="600"/>
              </a:spcBef>
              <a:spcAft>
                <a:spcPts val="600"/>
              </a:spcAft>
            </a:pPr>
            <a:r>
              <a:rPr lang="en-US" sz="1800" dirty="0" smtClean="0"/>
              <a:t>If a reference Billing Document </a:t>
            </a:r>
            <a:r>
              <a:rPr lang="en-US" sz="1800" u="sng" dirty="0" smtClean="0"/>
              <a:t>cannot be found</a:t>
            </a:r>
            <a:r>
              <a:rPr lang="en-US" sz="1800" dirty="0" smtClean="0"/>
              <a:t>, the Cash Receipt is created and saved as a </a:t>
            </a:r>
            <a:r>
              <a:rPr lang="en-US" sz="1800" b="1" u="sng" dirty="0" smtClean="0"/>
              <a:t>Held</a:t>
            </a:r>
            <a:r>
              <a:rPr lang="en-US" sz="1800" dirty="0" smtClean="0"/>
              <a:t> form</a:t>
            </a:r>
          </a:p>
          <a:p>
            <a:pPr lvl="1"/>
            <a:endParaRPr lang="en-US" sz="2000" b="1" dirty="0" smtClean="0"/>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117</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2170395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Related GSA IPAC Report</a:t>
            </a:r>
            <a:br>
              <a:rPr lang="en-US" dirty="0" smtClean="0"/>
            </a:br>
            <a:r>
              <a:rPr lang="en-US" sz="2000" dirty="0" smtClean="0"/>
              <a:t>Rejected/Held IR6s and DR6s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63161" y="1509823"/>
            <a:ext cx="8515025" cy="27132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2000" u="sng" dirty="0" smtClean="0"/>
              <a:t>Rejected/Held IR6s and DR6s</a:t>
            </a:r>
            <a:r>
              <a:rPr lang="en-US" sz="2000" dirty="0" smtClean="0"/>
              <a:t> – Daily </a:t>
            </a:r>
            <a:r>
              <a:rPr lang="en-US" sz="2000" dirty="0"/>
              <a:t>report </a:t>
            </a:r>
            <a:r>
              <a:rPr lang="en-US" sz="2000" dirty="0" smtClean="0"/>
              <a:t>generated by GSA that </a:t>
            </a:r>
            <a:r>
              <a:rPr lang="en-US" sz="2000" dirty="0"/>
              <a:t>helps </a:t>
            </a:r>
            <a:r>
              <a:rPr lang="en-US" sz="2000" dirty="0" smtClean="0"/>
              <a:t>find </a:t>
            </a:r>
            <a:r>
              <a:rPr lang="en-US" sz="2000" dirty="0"/>
              <a:t>and identify details </a:t>
            </a:r>
            <a:r>
              <a:rPr lang="en-US" sz="2000" dirty="0" smtClean="0"/>
              <a:t>so forms can be corrected</a:t>
            </a:r>
          </a:p>
          <a:p>
            <a:endParaRPr lang="en-US" sz="2000" b="1" dirty="0"/>
          </a:p>
          <a:p>
            <a:endParaRPr lang="en-US" sz="2000" b="1" dirty="0" smtClean="0"/>
          </a:p>
          <a:p>
            <a:endParaRPr lang="en-US" sz="2000" b="1" dirty="0"/>
          </a:p>
          <a:p>
            <a:endParaRPr lang="en-US" sz="2000" b="1" dirty="0" smtClean="0"/>
          </a:p>
          <a:p>
            <a:pPr marL="0" indent="0">
              <a:buNone/>
            </a:pPr>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118</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14584182"/>
              </p:ext>
            </p:extLst>
          </p:nvPr>
        </p:nvGraphicFramePr>
        <p:xfrm>
          <a:off x="709024" y="2434174"/>
          <a:ext cx="8025597" cy="960522"/>
        </p:xfrm>
        <a:graphic>
          <a:graphicData uri="http://schemas.openxmlformats.org/drawingml/2006/table">
            <a:tbl>
              <a:tblPr>
                <a:tableStyleId>{5C22544A-7EE6-4342-B048-85BDC9FD1C3A}</a:tableStyleId>
              </a:tblPr>
              <a:tblGrid>
                <a:gridCol w="1181686"/>
                <a:gridCol w="721311"/>
                <a:gridCol w="676035"/>
                <a:gridCol w="757159"/>
                <a:gridCol w="709085"/>
                <a:gridCol w="2740195"/>
                <a:gridCol w="621817"/>
                <a:gridCol w="618309"/>
              </a:tblGrid>
              <a:tr h="180474">
                <a:tc>
                  <a:txBody>
                    <a:bodyPr/>
                    <a:lstStyle/>
                    <a:p>
                      <a:pPr algn="ctr" fontAlgn="b"/>
                      <a:r>
                        <a:rPr lang="en-US" sz="1000" b="1" u="none" strike="noStrike" dirty="0">
                          <a:effectLst/>
                        </a:rPr>
                        <a:t>Document Number</a:t>
                      </a:r>
                      <a:endParaRPr lang="en-US" sz="1000" b="1" i="0" u="none" strike="noStrike" dirty="0">
                        <a:solidFill>
                          <a:srgbClr val="000000"/>
                        </a:solidFill>
                        <a:effectLst/>
                        <a:latin typeface="Calibri" panose="020F0502020204030204" pitchFamily="34" charset="0"/>
                      </a:endParaRPr>
                    </a:p>
                  </a:txBody>
                  <a:tcPr marL="9024" marR="9024" marT="9024" marB="0" anchor="b"/>
                </a:tc>
                <a:tc>
                  <a:txBody>
                    <a:bodyPr/>
                    <a:lstStyle/>
                    <a:p>
                      <a:pPr algn="ctr" fontAlgn="b"/>
                      <a:r>
                        <a:rPr lang="en-US" sz="1000" b="1" u="none" strike="noStrike">
                          <a:effectLst/>
                        </a:rPr>
                        <a:t>DOC Status</a:t>
                      </a:r>
                      <a:endParaRPr lang="en-US" sz="1000" b="1" i="0" u="none" strike="noStrike">
                        <a:solidFill>
                          <a:srgbClr val="000000"/>
                        </a:solidFill>
                        <a:effectLst/>
                        <a:latin typeface="Calibri" panose="020F0502020204030204" pitchFamily="34" charset="0"/>
                      </a:endParaRPr>
                    </a:p>
                  </a:txBody>
                  <a:tcPr marL="9024" marR="9024" marT="9024" marB="0" anchor="b"/>
                </a:tc>
                <a:tc>
                  <a:txBody>
                    <a:bodyPr/>
                    <a:lstStyle/>
                    <a:p>
                      <a:pPr algn="ctr" fontAlgn="b"/>
                      <a:r>
                        <a:rPr lang="en-US" sz="1000" b="1" u="none" strike="noStrike">
                          <a:effectLst/>
                        </a:rPr>
                        <a:t>DOC Date</a:t>
                      </a:r>
                      <a:endParaRPr lang="en-US" sz="1000" b="1" i="0" u="none" strike="noStrike">
                        <a:solidFill>
                          <a:srgbClr val="000000"/>
                        </a:solidFill>
                        <a:effectLst/>
                        <a:latin typeface="Calibri" panose="020F0502020204030204" pitchFamily="34" charset="0"/>
                      </a:endParaRPr>
                    </a:p>
                  </a:txBody>
                  <a:tcPr marL="9024" marR="9024" marT="9024" marB="0" anchor="b"/>
                </a:tc>
                <a:tc>
                  <a:txBody>
                    <a:bodyPr/>
                    <a:lstStyle/>
                    <a:p>
                      <a:pPr algn="ctr" fontAlgn="b"/>
                      <a:r>
                        <a:rPr lang="en-US" sz="1000" b="1" u="none" strike="noStrike">
                          <a:effectLst/>
                        </a:rPr>
                        <a:t>Accmpl Date</a:t>
                      </a:r>
                      <a:endParaRPr lang="en-US" sz="1000" b="1" i="0" u="none" strike="noStrike">
                        <a:solidFill>
                          <a:srgbClr val="000000"/>
                        </a:solidFill>
                        <a:effectLst/>
                        <a:latin typeface="Calibri" panose="020F0502020204030204" pitchFamily="34" charset="0"/>
                      </a:endParaRPr>
                    </a:p>
                  </a:txBody>
                  <a:tcPr marL="9024" marR="9024" marT="9024" marB="0" anchor="b"/>
                </a:tc>
                <a:tc>
                  <a:txBody>
                    <a:bodyPr/>
                    <a:lstStyle/>
                    <a:p>
                      <a:pPr algn="ctr" fontAlgn="b"/>
                      <a:r>
                        <a:rPr lang="en-US" sz="1000" b="1" u="none" strike="noStrike" dirty="0">
                          <a:effectLst/>
                        </a:rPr>
                        <a:t>Deposit No</a:t>
                      </a:r>
                      <a:endParaRPr lang="en-US" sz="1000" b="1" i="0" u="none" strike="noStrike" dirty="0">
                        <a:solidFill>
                          <a:srgbClr val="000000"/>
                        </a:solidFill>
                        <a:effectLst/>
                        <a:latin typeface="Calibri" panose="020F0502020204030204" pitchFamily="34" charset="0"/>
                      </a:endParaRPr>
                    </a:p>
                  </a:txBody>
                  <a:tcPr marL="9024" marR="9024" marT="9024" marB="0" anchor="b"/>
                </a:tc>
                <a:tc>
                  <a:txBody>
                    <a:bodyPr/>
                    <a:lstStyle/>
                    <a:p>
                      <a:pPr algn="ctr" fontAlgn="b"/>
                      <a:r>
                        <a:rPr lang="en-US" sz="1000" b="1" u="none" strike="noStrike" dirty="0">
                          <a:effectLst/>
                        </a:rPr>
                        <a:t>Description</a:t>
                      </a:r>
                      <a:endParaRPr lang="en-US" sz="1000" b="1" i="0" u="none" strike="noStrike" dirty="0">
                        <a:solidFill>
                          <a:srgbClr val="000000"/>
                        </a:solidFill>
                        <a:effectLst/>
                        <a:latin typeface="Calibri" panose="020F0502020204030204" pitchFamily="34" charset="0"/>
                      </a:endParaRPr>
                    </a:p>
                  </a:txBody>
                  <a:tcPr marL="9024" marR="9024" marT="9024" marB="0" anchor="b"/>
                </a:tc>
                <a:tc>
                  <a:txBody>
                    <a:bodyPr/>
                    <a:lstStyle/>
                    <a:p>
                      <a:pPr algn="ctr" fontAlgn="b"/>
                      <a:r>
                        <a:rPr lang="en-US" sz="1000" b="1" u="none" strike="noStrike">
                          <a:effectLst/>
                        </a:rPr>
                        <a:t>Total Prnc Amt</a:t>
                      </a:r>
                      <a:endParaRPr lang="en-US" sz="1000" b="1" i="0" u="none" strike="noStrike">
                        <a:solidFill>
                          <a:srgbClr val="000000"/>
                        </a:solidFill>
                        <a:effectLst/>
                        <a:latin typeface="Calibri" panose="020F0502020204030204" pitchFamily="34" charset="0"/>
                      </a:endParaRPr>
                    </a:p>
                  </a:txBody>
                  <a:tcPr marL="9024" marR="9024" marT="9024" marB="0" anchor="b"/>
                </a:tc>
                <a:tc>
                  <a:txBody>
                    <a:bodyPr/>
                    <a:lstStyle/>
                    <a:p>
                      <a:pPr algn="ctr" fontAlgn="b"/>
                      <a:r>
                        <a:rPr lang="en-US" sz="1000" b="1" u="none" strike="noStrike" dirty="0">
                          <a:effectLst/>
                        </a:rPr>
                        <a:t>Trans </a:t>
                      </a:r>
                      <a:r>
                        <a:rPr lang="en-US" sz="1000" b="1" u="none" strike="noStrike" dirty="0" err="1">
                          <a:effectLst/>
                        </a:rPr>
                        <a:t>Amt</a:t>
                      </a:r>
                      <a:endParaRPr lang="en-US" sz="1000" b="1" i="0" u="none" strike="noStrike" dirty="0">
                        <a:solidFill>
                          <a:srgbClr val="000000"/>
                        </a:solidFill>
                        <a:effectLst/>
                        <a:latin typeface="Calibri" panose="020F0502020204030204" pitchFamily="34" charset="0"/>
                      </a:endParaRPr>
                    </a:p>
                  </a:txBody>
                  <a:tcPr marL="9024" marR="9024" marT="9024" marB="0" anchor="b"/>
                </a:tc>
              </a:tr>
              <a:tr h="180474">
                <a:tc>
                  <a:txBody>
                    <a:bodyPr/>
                    <a:lstStyle/>
                    <a:p>
                      <a:pPr algn="l" fontAlgn="b"/>
                      <a:r>
                        <a:rPr lang="en-US" sz="1000" u="none" strike="noStrike">
                          <a:effectLst/>
                        </a:rPr>
                        <a:t>IR6201503191169</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l" fontAlgn="b"/>
                      <a:r>
                        <a:rPr lang="en-US" sz="1000" u="none" strike="noStrike">
                          <a:effectLst/>
                        </a:rPr>
                        <a:t>HELD</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r" fontAlgn="b"/>
                      <a:r>
                        <a:rPr lang="en-US" sz="1000" u="none" strike="noStrike">
                          <a:effectLst/>
                        </a:rPr>
                        <a:t>3/31/2015</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r" fontAlgn="b"/>
                      <a:r>
                        <a:rPr lang="en-US" sz="1000" u="none" strike="noStrike">
                          <a:effectLst/>
                        </a:rPr>
                        <a:t>3/18/2015</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l" fontAlgn="b"/>
                      <a:r>
                        <a:rPr lang="en-US" sz="1000" u="none" strike="noStrike">
                          <a:effectLst/>
                        </a:rPr>
                        <a:t>109A0FMH</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l" fontAlgn="b"/>
                      <a:r>
                        <a:rPr lang="en-US" sz="1000" u="none" strike="noStrike">
                          <a:effectLst/>
                        </a:rPr>
                        <a:t>REBILL GSA BILL-S235D651</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r" fontAlgn="b"/>
                      <a:r>
                        <a:rPr lang="en-US" sz="1000" u="none" strike="noStrike" dirty="0">
                          <a:effectLst/>
                        </a:rPr>
                        <a:t>34.5</a:t>
                      </a:r>
                      <a:endParaRPr lang="en-US" sz="1000" b="0" i="0" u="none" strike="noStrike" dirty="0">
                        <a:solidFill>
                          <a:srgbClr val="000000"/>
                        </a:solidFill>
                        <a:effectLst/>
                        <a:latin typeface="Calibri" panose="020F0502020204030204" pitchFamily="34" charset="0"/>
                      </a:endParaRPr>
                    </a:p>
                  </a:txBody>
                  <a:tcPr marL="9024" marR="9024" marT="9024" marB="0" anchor="b"/>
                </a:tc>
              </a:tr>
              <a:tr h="360947">
                <a:tc>
                  <a:txBody>
                    <a:bodyPr/>
                    <a:lstStyle/>
                    <a:p>
                      <a:pPr algn="l" fontAlgn="b"/>
                      <a:r>
                        <a:rPr lang="en-US" sz="1000" u="none" strike="noStrike">
                          <a:effectLst/>
                        </a:rPr>
                        <a:t>IR6201507200361</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l" fontAlgn="b"/>
                      <a:r>
                        <a:rPr lang="en-US" sz="1000" u="none" strike="noStrike">
                          <a:effectLst/>
                        </a:rPr>
                        <a:t>REJECTED</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r" fontAlgn="b"/>
                      <a:r>
                        <a:rPr lang="en-US" sz="1000" u="none" strike="noStrike" dirty="0">
                          <a:effectLst/>
                        </a:rPr>
                        <a:t>7/31/2015</a:t>
                      </a:r>
                      <a:endParaRPr lang="en-US" sz="1000" b="0" i="0" u="none" strike="noStrike" dirty="0">
                        <a:solidFill>
                          <a:srgbClr val="000000"/>
                        </a:solidFill>
                        <a:effectLst/>
                        <a:latin typeface="Calibri" panose="020F0502020204030204" pitchFamily="34" charset="0"/>
                      </a:endParaRPr>
                    </a:p>
                  </a:txBody>
                  <a:tcPr marL="9024" marR="9024" marT="9024" marB="0" anchor="b"/>
                </a:tc>
                <a:tc>
                  <a:txBody>
                    <a:bodyPr/>
                    <a:lstStyle/>
                    <a:p>
                      <a:pPr algn="r" fontAlgn="b"/>
                      <a:r>
                        <a:rPr lang="en-US" sz="1000" u="none" strike="noStrike">
                          <a:effectLst/>
                        </a:rPr>
                        <a:t>7/9/2015</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r" fontAlgn="b"/>
                      <a:r>
                        <a:rPr lang="en-US" sz="1000" u="none" strike="noStrike">
                          <a:effectLst/>
                        </a:rPr>
                        <a:t>69306227</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l" fontAlgn="b"/>
                      <a:r>
                        <a:rPr lang="en-US" sz="1000" u="none" strike="noStrike" dirty="0">
                          <a:effectLst/>
                        </a:rPr>
                        <a:t>Please resend this payment to ALC 10025697  we are no longer receiving payments to ALC 5697</a:t>
                      </a:r>
                      <a:endParaRPr lang="en-US" sz="1000" b="0" i="0" u="none" strike="noStrike" dirty="0">
                        <a:solidFill>
                          <a:srgbClr val="000000"/>
                        </a:solidFill>
                        <a:effectLst/>
                        <a:latin typeface="Calibri" panose="020F0502020204030204" pitchFamily="34" charset="0"/>
                      </a:endParaRPr>
                    </a:p>
                  </a:txBody>
                  <a:tcPr marL="9024" marR="9024" marT="9024" marB="0" anchor="b"/>
                </a:tc>
                <a:tc>
                  <a:txBody>
                    <a:bodyPr/>
                    <a:lstStyle/>
                    <a:p>
                      <a:pPr algn="r" fontAlgn="b"/>
                      <a:r>
                        <a:rPr lang="en-US" sz="1000" u="none" strike="noStrike">
                          <a:effectLst/>
                        </a:rPr>
                        <a:t>300</a:t>
                      </a:r>
                      <a:endParaRPr lang="en-US" sz="1000" b="0" i="0" u="none" strike="noStrike">
                        <a:solidFill>
                          <a:srgbClr val="000000"/>
                        </a:solidFill>
                        <a:effectLst/>
                        <a:latin typeface="Calibri" panose="020F0502020204030204" pitchFamily="34" charset="0"/>
                      </a:endParaRPr>
                    </a:p>
                  </a:txBody>
                  <a:tcPr marL="9024" marR="9024" marT="9024" marB="0" anchor="b"/>
                </a:tc>
                <a:tc>
                  <a:txBody>
                    <a:bodyPr/>
                    <a:lstStyle/>
                    <a:p>
                      <a:pPr algn="r" fontAlgn="b"/>
                      <a:r>
                        <a:rPr lang="en-US" sz="1000" u="none" strike="noStrike" dirty="0">
                          <a:effectLst/>
                        </a:rPr>
                        <a:t>300</a:t>
                      </a:r>
                      <a:endParaRPr lang="en-US" sz="1000" b="0" i="0" u="none" strike="noStrike" dirty="0">
                        <a:solidFill>
                          <a:srgbClr val="000000"/>
                        </a:solidFill>
                        <a:effectLst/>
                        <a:latin typeface="Calibri" panose="020F0502020204030204" pitchFamily="34" charset="0"/>
                      </a:endParaRPr>
                    </a:p>
                  </a:txBody>
                  <a:tcPr marL="9024" marR="9024" marT="9024" marB="0" anchor="b"/>
                </a:tc>
              </a:tr>
            </a:tbl>
          </a:graphicData>
        </a:graphic>
      </p:graphicFrame>
      <p:sp>
        <p:nvSpPr>
          <p:cNvPr id="9" name="TextBox 8"/>
          <p:cNvSpPr txBox="1"/>
          <p:nvPr/>
        </p:nvSpPr>
        <p:spPr>
          <a:xfrm>
            <a:off x="709024" y="4482463"/>
            <a:ext cx="8169162" cy="646331"/>
          </a:xfrm>
          <a:prstGeom prst="rect">
            <a:avLst/>
          </a:prstGeom>
          <a:noFill/>
        </p:spPr>
        <p:txBody>
          <a:bodyPr wrap="square" rtlCol="0">
            <a:spAutoFit/>
          </a:bodyPr>
          <a:lstStyle/>
          <a:p>
            <a:r>
              <a:rPr lang="en-US" sz="1600" b="1" dirty="0" smtClean="0"/>
              <a:t>NOTE: </a:t>
            </a:r>
            <a:r>
              <a:rPr lang="en-US" dirty="0"/>
              <a:t>S</a:t>
            </a:r>
            <a:r>
              <a:rPr lang="en-US" dirty="0" smtClean="0"/>
              <a:t>end </a:t>
            </a:r>
            <a:r>
              <a:rPr lang="en-US" dirty="0"/>
              <a:t>an email to </a:t>
            </a:r>
            <a:r>
              <a:rPr lang="en-US" dirty="0" err="1"/>
              <a:t>Trung</a:t>
            </a:r>
            <a:r>
              <a:rPr lang="en-US" dirty="0"/>
              <a:t> Truong </a:t>
            </a:r>
            <a:r>
              <a:rPr lang="en-US" dirty="0" smtClean="0"/>
              <a:t>or Bonita </a:t>
            </a:r>
            <a:r>
              <a:rPr lang="en-US" dirty="0"/>
              <a:t>Jones </a:t>
            </a:r>
            <a:r>
              <a:rPr lang="en-US" dirty="0" smtClean="0"/>
              <a:t>to receive daily emails containing these reports.</a:t>
            </a:r>
            <a:endParaRPr lang="en-US" dirty="0"/>
          </a:p>
        </p:txBody>
      </p:sp>
    </p:spTree>
    <p:extLst>
      <p:ext uri="{BB962C8B-B14F-4D97-AF65-F5344CB8AC3E}">
        <p14:creationId xmlns:p14="http://schemas.microsoft.com/office/powerpoint/2010/main" val="98467262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Push Payments – (cont.)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93405" y="1310640"/>
            <a:ext cx="8750595"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9525" indent="0">
              <a:buNone/>
              <a:defRPr/>
            </a:pPr>
            <a:r>
              <a:rPr lang="en-US" sz="2000" b="1" dirty="0" smtClean="0"/>
              <a:t>Successfully Processed Push Payments - IPAC/Document Statuses:</a:t>
            </a:r>
          </a:p>
          <a:p>
            <a:pPr marL="346075" lvl="1" indent="0">
              <a:buNone/>
              <a:defRPr/>
            </a:pPr>
            <a:endParaRPr lang="en-US" sz="1200" dirty="0" smtClean="0"/>
          </a:p>
          <a:p>
            <a:pPr lvl="1">
              <a:defRPr/>
            </a:pPr>
            <a:r>
              <a:rPr lang="en-US" sz="2000" dirty="0" smtClean="0"/>
              <a:t>Create/Process Collection Transactions</a:t>
            </a:r>
          </a:p>
          <a:p>
            <a:pPr lvl="2">
              <a:defRPr/>
            </a:pPr>
            <a:r>
              <a:rPr lang="en-US" sz="2000" dirty="0" smtClean="0"/>
              <a:t>Cash Receipts (CRs) represent collection of cash</a:t>
            </a:r>
          </a:p>
          <a:p>
            <a:pPr lvl="1">
              <a:defRPr/>
            </a:pPr>
            <a:endParaRPr lang="en-US" sz="1400" dirty="0"/>
          </a:p>
          <a:p>
            <a:pPr lvl="1">
              <a:defRPr/>
            </a:pPr>
            <a:r>
              <a:rPr lang="en-US" sz="2000" dirty="0" smtClean="0"/>
              <a:t>Update </a:t>
            </a:r>
            <a:r>
              <a:rPr lang="en-US" sz="2000" dirty="0"/>
              <a:t>Referenced Documents</a:t>
            </a:r>
          </a:p>
          <a:p>
            <a:pPr lvl="2">
              <a:defRPr/>
            </a:pPr>
            <a:r>
              <a:rPr lang="en-US" sz="2000" dirty="0"/>
              <a:t>Push Payment CRs liquidate/close non-IPAC </a:t>
            </a:r>
            <a:r>
              <a:rPr lang="en-US" sz="2000" dirty="0" smtClean="0"/>
              <a:t>BDs</a:t>
            </a:r>
            <a:endParaRPr lang="en-US" sz="2000" dirty="0"/>
          </a:p>
          <a:p>
            <a:pPr lvl="1">
              <a:defRPr/>
            </a:pPr>
            <a:endParaRPr lang="en-US" sz="1400" dirty="0"/>
          </a:p>
          <a:p>
            <a:pPr lvl="1">
              <a:defRPr/>
            </a:pPr>
            <a:r>
              <a:rPr lang="en-US" sz="2000" dirty="0"/>
              <a:t>IPAC </a:t>
            </a:r>
            <a:r>
              <a:rPr lang="en-US" sz="2000" dirty="0" smtClean="0"/>
              <a:t>Status - Article </a:t>
            </a:r>
            <a:r>
              <a:rPr lang="en-US" sz="2000" dirty="0"/>
              <a:t>level indicator</a:t>
            </a:r>
          </a:p>
          <a:p>
            <a:pPr lvl="2">
              <a:defRPr/>
            </a:pPr>
            <a:r>
              <a:rPr lang="en-US" sz="2000" dirty="0"/>
              <a:t>Many different values that correspond to the IPAC lifecycle in Pegasys</a:t>
            </a:r>
          </a:p>
          <a:p>
            <a:pPr lvl="2">
              <a:defRPr/>
            </a:pPr>
            <a:r>
              <a:rPr lang="en-US" sz="2000" b="1" i="1" dirty="0"/>
              <a:t>Set to “Received” by </a:t>
            </a:r>
            <a:r>
              <a:rPr lang="en-US" sz="2000" b="1" i="1" dirty="0" smtClean="0"/>
              <a:t>IPAC Inbound </a:t>
            </a:r>
            <a:r>
              <a:rPr lang="en-US" sz="2000" b="1" i="1" dirty="0"/>
              <a:t>on new </a:t>
            </a:r>
            <a:r>
              <a:rPr lang="en-US" sz="2000" b="1" i="1" dirty="0" smtClean="0"/>
              <a:t>Push Payment CRs</a:t>
            </a:r>
            <a:endParaRPr lang="en-US" sz="2000" dirty="0"/>
          </a:p>
          <a:p>
            <a:pPr lvl="1"/>
            <a:endParaRPr lang="en-US" sz="1800" dirty="0" smtClean="0"/>
          </a:p>
          <a:p>
            <a:pPr lvl="1"/>
            <a:endParaRPr lang="en-US" sz="2000" b="1" dirty="0" smtClean="0"/>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119</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9270195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IPAC Billing Document Refresher (cont.)</a:t>
            </a:r>
          </a:p>
        </p:txBody>
      </p:sp>
      <p:sp>
        <p:nvSpPr>
          <p:cNvPr id="3" name="Content Placeholder 2"/>
          <p:cNvSpPr>
            <a:spLocks noGrp="1"/>
          </p:cNvSpPr>
          <p:nvPr>
            <p:ph idx="1"/>
          </p:nvPr>
        </p:nvSpPr>
        <p:spPr>
          <a:xfrm>
            <a:off x="486892" y="1066821"/>
            <a:ext cx="8229600" cy="4525962"/>
          </a:xfrm>
        </p:spPr>
        <p:txBody>
          <a:bodyPr/>
          <a:lstStyle/>
          <a:p>
            <a:pPr>
              <a:spcBef>
                <a:spcPts val="600"/>
              </a:spcBef>
              <a:spcAft>
                <a:spcPts val="600"/>
              </a:spcAft>
            </a:pPr>
            <a:r>
              <a:rPr lang="en-US" sz="1900" dirty="0" smtClean="0"/>
              <a:t>Designated Agent – General Definition</a:t>
            </a:r>
            <a:endParaRPr lang="en-US" sz="1900" dirty="0"/>
          </a:p>
          <a:p>
            <a:pPr lvl="1">
              <a:spcBef>
                <a:spcPts val="600"/>
              </a:spcBef>
              <a:spcAft>
                <a:spcPts val="600"/>
              </a:spcAft>
            </a:pPr>
            <a:r>
              <a:rPr lang="en-US" sz="1700" dirty="0"/>
              <a:t>Allows for tracking of the </a:t>
            </a:r>
            <a:r>
              <a:rPr lang="en-US" sz="1700" b="1" u="sng" dirty="0"/>
              <a:t>agency that made the purchase</a:t>
            </a:r>
            <a:r>
              <a:rPr lang="en-US" sz="1700" b="1" dirty="0"/>
              <a:t> </a:t>
            </a:r>
            <a:r>
              <a:rPr lang="en-US" sz="1700" dirty="0"/>
              <a:t>from GSA (the customer) and the </a:t>
            </a:r>
            <a:r>
              <a:rPr lang="en-US" sz="1700" b="1" u="sng" dirty="0"/>
              <a:t>entity being billed</a:t>
            </a:r>
            <a:r>
              <a:rPr lang="en-US" sz="1700" b="1" dirty="0"/>
              <a:t> </a:t>
            </a:r>
            <a:r>
              <a:rPr lang="en-US" sz="1700" dirty="0"/>
              <a:t>for the purchase (the ALC)</a:t>
            </a:r>
          </a:p>
          <a:p>
            <a:pPr lvl="2">
              <a:spcBef>
                <a:spcPts val="600"/>
              </a:spcBef>
              <a:spcAft>
                <a:spcPts val="600"/>
              </a:spcAft>
            </a:pPr>
            <a:r>
              <a:rPr lang="en-US" sz="1600" dirty="0" smtClean="0"/>
              <a:t>If a customer is associated with an ALC:</a:t>
            </a:r>
          </a:p>
          <a:p>
            <a:pPr lvl="3">
              <a:spcBef>
                <a:spcPts val="600"/>
              </a:spcBef>
              <a:spcAft>
                <a:spcPts val="600"/>
              </a:spcAft>
            </a:pPr>
            <a:r>
              <a:rPr lang="en-US" sz="1600" b="1" u="sng" dirty="0" smtClean="0"/>
              <a:t>IPAC BD Vendor Code</a:t>
            </a:r>
            <a:r>
              <a:rPr lang="en-US" sz="1600" b="1" dirty="0" smtClean="0"/>
              <a:t> </a:t>
            </a:r>
            <a:r>
              <a:rPr lang="en-US" sz="1600" dirty="0" smtClean="0"/>
              <a:t>= customer vendor code </a:t>
            </a:r>
          </a:p>
          <a:p>
            <a:pPr lvl="3">
              <a:spcBef>
                <a:spcPts val="600"/>
              </a:spcBef>
              <a:spcAft>
                <a:spcPts val="600"/>
              </a:spcAft>
            </a:pPr>
            <a:r>
              <a:rPr lang="en-US" sz="1600" b="1" u="sng" dirty="0" smtClean="0"/>
              <a:t>IPAC BD Designated Agent</a:t>
            </a:r>
            <a:r>
              <a:rPr lang="en-US" sz="1600" dirty="0" smtClean="0"/>
              <a:t> = Treasury ALC billing address</a:t>
            </a:r>
          </a:p>
          <a:p>
            <a:pPr marL="231775" lvl="1" indent="-231775">
              <a:spcBef>
                <a:spcPts val="600"/>
              </a:spcBef>
              <a:spcAft>
                <a:spcPts val="600"/>
              </a:spcAft>
            </a:pPr>
            <a:r>
              <a:rPr lang="en-US" sz="1900" dirty="0" smtClean="0"/>
              <a:t>Designated Agent for AAS and WAN</a:t>
            </a:r>
          </a:p>
          <a:p>
            <a:pPr marL="577850" lvl="2">
              <a:spcBef>
                <a:spcPts val="600"/>
              </a:spcBef>
              <a:spcAft>
                <a:spcPts val="600"/>
              </a:spcAft>
            </a:pPr>
            <a:r>
              <a:rPr lang="en-US" sz="1700" dirty="0" smtClean="0"/>
              <a:t>Designated Agent is </a:t>
            </a:r>
            <a:r>
              <a:rPr lang="en-US" sz="1700" b="1" u="sng" dirty="0" smtClean="0"/>
              <a:t>NOT</a:t>
            </a:r>
            <a:r>
              <a:rPr lang="en-US" sz="1700" dirty="0" smtClean="0"/>
              <a:t> ALC for AAS and WAN</a:t>
            </a:r>
          </a:p>
          <a:p>
            <a:pPr marL="577850" lvl="2">
              <a:spcBef>
                <a:spcPts val="600"/>
              </a:spcBef>
              <a:spcAft>
                <a:spcPts val="600"/>
              </a:spcAft>
            </a:pPr>
            <a:r>
              <a:rPr lang="en-US" sz="1700" dirty="0" smtClean="0"/>
              <a:t>Instead will use </a:t>
            </a:r>
            <a:r>
              <a:rPr lang="en-US" sz="1700" b="1" dirty="0" smtClean="0"/>
              <a:t>Vendor Code </a:t>
            </a:r>
            <a:r>
              <a:rPr lang="en-US" sz="1700" dirty="0" smtClean="0"/>
              <a:t>and </a:t>
            </a:r>
            <a:r>
              <a:rPr lang="en-US" sz="1700" b="1" dirty="0" smtClean="0"/>
              <a:t>Designated Agent </a:t>
            </a:r>
            <a:r>
              <a:rPr lang="en-US" sz="1700" dirty="0" smtClean="0"/>
              <a:t>on the Billing Document to track </a:t>
            </a:r>
            <a:r>
              <a:rPr lang="en-US" sz="1700" b="1" u="sng" dirty="0" smtClean="0"/>
              <a:t>BOAC1</a:t>
            </a:r>
            <a:r>
              <a:rPr lang="en-US" sz="1700" dirty="0" smtClean="0"/>
              <a:t> and </a:t>
            </a:r>
            <a:r>
              <a:rPr lang="en-US" sz="1700" b="1" u="sng" dirty="0" smtClean="0"/>
              <a:t>BOAC2</a:t>
            </a:r>
          </a:p>
          <a:p>
            <a:pPr marL="923925" lvl="3">
              <a:spcBef>
                <a:spcPts val="600"/>
              </a:spcBef>
              <a:spcAft>
                <a:spcPts val="600"/>
              </a:spcAft>
            </a:pPr>
            <a:r>
              <a:rPr lang="en-US" sz="1600" b="1" dirty="0" smtClean="0"/>
              <a:t>Vendor Code/Vendor Address Code </a:t>
            </a:r>
            <a:r>
              <a:rPr lang="en-US" sz="1600" dirty="0" smtClean="0"/>
              <a:t>– </a:t>
            </a:r>
            <a:r>
              <a:rPr lang="en-US" sz="1600" dirty="0" smtClean="0"/>
              <a:t>BOAC2 </a:t>
            </a:r>
            <a:r>
              <a:rPr lang="en-US" sz="1600" dirty="0" smtClean="0"/>
              <a:t>(the recipient of the goods/services)</a:t>
            </a:r>
          </a:p>
          <a:p>
            <a:pPr marL="923925" lvl="3">
              <a:spcBef>
                <a:spcPts val="600"/>
              </a:spcBef>
              <a:spcAft>
                <a:spcPts val="600"/>
              </a:spcAft>
            </a:pPr>
            <a:r>
              <a:rPr lang="en-US" sz="1600" b="1" dirty="0" smtClean="0"/>
              <a:t>Designated Agent Code/Address Code </a:t>
            </a:r>
            <a:r>
              <a:rPr lang="en-US" sz="1600" dirty="0" smtClean="0"/>
              <a:t>– </a:t>
            </a:r>
            <a:r>
              <a:rPr lang="en-US" sz="1600" dirty="0" smtClean="0"/>
              <a:t>BOAC1 </a:t>
            </a:r>
            <a:r>
              <a:rPr lang="en-US" sz="1600" dirty="0" smtClean="0"/>
              <a:t>(the agency paying for the goods/services)</a:t>
            </a:r>
            <a:endParaRPr lang="en-US" dirty="0"/>
          </a:p>
        </p:txBody>
      </p:sp>
      <p:sp>
        <p:nvSpPr>
          <p:cNvPr id="6" name="Slide Number Placeholder 5"/>
          <p:cNvSpPr>
            <a:spLocks noGrp="1"/>
          </p:cNvSpPr>
          <p:nvPr>
            <p:ph type="sldNum" sz="quarter" idx="11"/>
          </p:nvPr>
        </p:nvSpPr>
        <p:spPr>
          <a:prstGeom prst="rect">
            <a:avLst/>
          </a:prstGeom>
        </p:spPr>
        <p:txBody>
          <a:bodyPr/>
          <a:lstStyle/>
          <a:p>
            <a:fld id="{525A3C56-E491-49B2-93F3-63532DF516BC}" type="slidenum">
              <a:rPr lang="en-US" smtClean="0">
                <a:solidFill>
                  <a:srgbClr val="000000"/>
                </a:solidFill>
              </a:rPr>
              <a:pPr/>
              <a:t>12</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06163613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Push Payments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93404" y="1065314"/>
            <a:ext cx="8750595"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800" dirty="0" smtClean="0"/>
              <a:t>GSA occasionally receives </a:t>
            </a:r>
            <a:r>
              <a:rPr lang="en-US" sz="1800" dirty="0"/>
              <a:t>transactions from Treasury's IPAC system with incorrect or missing </a:t>
            </a:r>
            <a:r>
              <a:rPr lang="en-US" sz="1800" dirty="0" smtClean="0"/>
              <a:t>information, requiring changes to be made on Push Payment documents  </a:t>
            </a:r>
          </a:p>
          <a:p>
            <a:pPr lvl="1"/>
            <a:r>
              <a:rPr lang="en-US" sz="1600" b="1" u="sng" dirty="0" smtClean="0"/>
              <a:t>External System Amount </a:t>
            </a:r>
            <a:r>
              <a:rPr lang="en-US" sz="1600" dirty="0" smtClean="0"/>
              <a:t>field on the CR</a:t>
            </a:r>
          </a:p>
          <a:p>
            <a:pPr lvl="2"/>
            <a:r>
              <a:rPr lang="en-US" sz="1600" dirty="0"/>
              <a:t>T</a:t>
            </a:r>
            <a:r>
              <a:rPr lang="en-US" sz="1600" dirty="0" smtClean="0"/>
              <a:t>racks </a:t>
            </a:r>
            <a:r>
              <a:rPr lang="en-US" sz="1600" dirty="0"/>
              <a:t>the amount of the transaction </a:t>
            </a:r>
            <a:r>
              <a:rPr lang="en-US" sz="1600" dirty="0" smtClean="0"/>
              <a:t>as originally </a:t>
            </a:r>
            <a:r>
              <a:rPr lang="en-US" sz="1600" dirty="0"/>
              <a:t>recorded </a:t>
            </a:r>
            <a:r>
              <a:rPr lang="en-US" sz="1600" dirty="0" smtClean="0"/>
              <a:t>on </a:t>
            </a:r>
            <a:r>
              <a:rPr lang="en-US" sz="1600" dirty="0"/>
              <a:t>the IPAC </a:t>
            </a:r>
            <a:r>
              <a:rPr lang="en-US" sz="1600" dirty="0" smtClean="0"/>
              <a:t>File</a:t>
            </a:r>
          </a:p>
          <a:p>
            <a:pPr lvl="2"/>
            <a:r>
              <a:rPr lang="en-US" sz="1600" dirty="0" smtClean="0"/>
              <a:t>Also tracks the document amount for </a:t>
            </a:r>
            <a:r>
              <a:rPr lang="en-US" sz="1600" dirty="0"/>
              <a:t>multiple documents or documents split by the inbound </a:t>
            </a:r>
            <a:r>
              <a:rPr lang="en-US" sz="1600" dirty="0" smtClean="0"/>
              <a:t>process,</a:t>
            </a:r>
          </a:p>
          <a:p>
            <a:pPr lvl="3"/>
            <a:r>
              <a:rPr lang="en-US" sz="1400" dirty="0" smtClean="0"/>
              <a:t>For </a:t>
            </a:r>
            <a:r>
              <a:rPr lang="en-US" sz="1400" dirty="0"/>
              <a:t>example, if a multiple document statement is paid via IPAC, each CR will have  an External System </a:t>
            </a:r>
            <a:r>
              <a:rPr lang="en-US" sz="1400" dirty="0" smtClean="0"/>
              <a:t>Amount </a:t>
            </a:r>
            <a:r>
              <a:rPr lang="en-US" sz="1400" dirty="0"/>
              <a:t>that equals the </a:t>
            </a:r>
            <a:r>
              <a:rPr lang="en-US" sz="1400" dirty="0" smtClean="0"/>
              <a:t>Total </a:t>
            </a:r>
            <a:r>
              <a:rPr lang="en-US" sz="1400" dirty="0"/>
              <a:t>A</a:t>
            </a:r>
            <a:r>
              <a:rPr lang="en-US" sz="1400" dirty="0" smtClean="0"/>
              <a:t>mount </a:t>
            </a:r>
            <a:r>
              <a:rPr lang="en-US" sz="1400" dirty="0"/>
              <a:t>of all </a:t>
            </a:r>
            <a:r>
              <a:rPr lang="en-US" sz="1400" dirty="0" smtClean="0"/>
              <a:t>Accounting Lines </a:t>
            </a:r>
            <a:r>
              <a:rPr lang="en-US" sz="1400" dirty="0"/>
              <a:t>on the document originally created by the IPAC process, the total IPAC file </a:t>
            </a:r>
            <a:r>
              <a:rPr lang="en-US" sz="1400" dirty="0" smtClean="0"/>
              <a:t>amount </a:t>
            </a:r>
            <a:endParaRPr lang="en-US" sz="1400" dirty="0"/>
          </a:p>
          <a:p>
            <a:pPr lvl="1"/>
            <a:r>
              <a:rPr lang="en-US" sz="1600" b="1" u="sng" dirty="0" smtClean="0"/>
              <a:t>Modified External Document </a:t>
            </a:r>
            <a:r>
              <a:rPr lang="en-US" sz="1600" dirty="0" smtClean="0"/>
              <a:t>flag</a:t>
            </a:r>
          </a:p>
          <a:p>
            <a:pPr lvl="2"/>
            <a:r>
              <a:rPr lang="en-US" sz="1600" dirty="0" smtClean="0"/>
              <a:t>Is set </a:t>
            </a:r>
            <a:r>
              <a:rPr lang="en-US" sz="1600" dirty="0"/>
              <a:t>if the user changes the dollar amount on </a:t>
            </a:r>
            <a:r>
              <a:rPr lang="en-US" sz="1600" dirty="0" smtClean="0"/>
              <a:t>Accounting </a:t>
            </a:r>
            <a:r>
              <a:rPr lang="en-US" sz="1600" dirty="0"/>
              <a:t>L</a:t>
            </a:r>
            <a:r>
              <a:rPr lang="en-US" sz="1600" dirty="0" smtClean="0"/>
              <a:t>ines and it is now different than the transaction amount received </a:t>
            </a:r>
            <a:r>
              <a:rPr lang="en-US" sz="1600" dirty="0"/>
              <a:t>via IPAC</a:t>
            </a:r>
          </a:p>
          <a:p>
            <a:pPr lvl="1"/>
            <a:r>
              <a:rPr lang="en-US" sz="1600" dirty="0" smtClean="0"/>
              <a:t>Pegasys compares the </a:t>
            </a:r>
            <a:r>
              <a:rPr lang="en-US" sz="1600" dirty="0"/>
              <a:t>form or document's </a:t>
            </a:r>
            <a:r>
              <a:rPr lang="en-US" sz="1600" dirty="0" smtClean="0"/>
              <a:t>amount to the corresponding </a:t>
            </a:r>
            <a:r>
              <a:rPr lang="en-US" sz="1600" dirty="0"/>
              <a:t>IPAC Transaction </a:t>
            </a:r>
            <a:r>
              <a:rPr lang="en-US" sz="1600" dirty="0" smtClean="0"/>
              <a:t>record </a:t>
            </a:r>
          </a:p>
          <a:p>
            <a:pPr lvl="2"/>
            <a:r>
              <a:rPr lang="en-US" sz="1600" dirty="0" smtClean="0"/>
              <a:t>If the corrected amount on the form/document is greater than the </a:t>
            </a:r>
            <a:r>
              <a:rPr lang="en-US" sz="1600" dirty="0"/>
              <a:t>External System Amount, </a:t>
            </a:r>
            <a:r>
              <a:rPr lang="en-US" sz="1600" dirty="0" smtClean="0"/>
              <a:t>users will receive a hard error</a:t>
            </a:r>
          </a:p>
          <a:p>
            <a:pPr lvl="2"/>
            <a:r>
              <a:rPr lang="en-US" sz="1600" dirty="0" smtClean="0"/>
              <a:t>If corrected amount on the form/document is less than the External System Amount, users will receive an </a:t>
            </a:r>
            <a:r>
              <a:rPr lang="en-US" sz="1600" dirty="0"/>
              <a:t>overrideable </a:t>
            </a:r>
            <a:r>
              <a:rPr lang="en-US" sz="1600" dirty="0" smtClean="0"/>
              <a:t>error. </a:t>
            </a:r>
            <a:endParaRPr lang="en-US" sz="1600" dirty="0"/>
          </a:p>
          <a:p>
            <a:pPr lvl="3"/>
            <a:endParaRPr lang="en-US" sz="1400" dirty="0"/>
          </a:p>
          <a:p>
            <a:endParaRPr lang="en-US" sz="2000" dirty="0" smtClean="0"/>
          </a:p>
          <a:p>
            <a:pPr lvl="1"/>
            <a:endParaRPr lang="en-US" sz="1800" dirty="0" smtClean="0"/>
          </a:p>
          <a:p>
            <a:pPr lvl="1"/>
            <a:endParaRPr lang="en-US" sz="2000" b="1" dirty="0" smtClean="0"/>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120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10161622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455613" y="121920"/>
            <a:ext cx="8576627" cy="773430"/>
          </a:xfrm>
        </p:spPr>
        <p:txBody>
          <a:bodyPr/>
          <a:lstStyle/>
          <a:p>
            <a:r>
              <a:rPr lang="en-US" dirty="0"/>
              <a:t>IPAC Push Payments – </a:t>
            </a:r>
            <a:br>
              <a:rPr lang="en-US" dirty="0"/>
            </a:br>
            <a:r>
              <a:rPr lang="en-US" dirty="0" smtClean="0"/>
              <a:t>IPAC Transaction Query – CR Push Payment</a:t>
            </a:r>
          </a:p>
        </p:txBody>
      </p:sp>
      <p:sp>
        <p:nvSpPr>
          <p:cNvPr id="8" name="Content Placeholder 2"/>
          <p:cNvSpPr>
            <a:spLocks noGrp="1"/>
          </p:cNvSpPr>
          <p:nvPr>
            <p:ph idx="1"/>
          </p:nvPr>
        </p:nvSpPr>
        <p:spPr>
          <a:xfrm>
            <a:off x="712788" y="1278515"/>
            <a:ext cx="7990945" cy="4525962"/>
          </a:xfrm>
        </p:spPr>
        <p:txBody>
          <a:bodyPr/>
          <a:lstStyle/>
          <a:p>
            <a:pPr marL="514350" indent="-514350">
              <a:spcBef>
                <a:spcPts val="600"/>
              </a:spcBef>
              <a:spcAft>
                <a:spcPts val="600"/>
              </a:spcAft>
              <a:buFont typeface="+mj-lt"/>
              <a:buAutoNum type="arabicParenR"/>
            </a:pPr>
            <a:r>
              <a:rPr lang="en-US" sz="2000" dirty="0" smtClean="0"/>
              <a:t>Go to IPAC Transaction Query </a:t>
            </a:r>
            <a:endParaRPr lang="en-US" sz="1000" dirty="0" smtClean="0"/>
          </a:p>
          <a:p>
            <a:pPr marL="514350" indent="-514350">
              <a:spcBef>
                <a:spcPts val="600"/>
              </a:spcBef>
              <a:spcAft>
                <a:spcPts val="600"/>
              </a:spcAft>
              <a:buFont typeface="+mj-lt"/>
              <a:buAutoNum type="arabicParenR"/>
            </a:pPr>
            <a:r>
              <a:rPr lang="en-US" sz="2000" dirty="0" smtClean="0"/>
              <a:t>Search for IPAC Cash Receipts with an IPAC status of Received</a:t>
            </a:r>
            <a:endParaRPr lang="en-US" sz="1000" dirty="0" smtClean="0"/>
          </a:p>
          <a:p>
            <a:pPr marL="514350" indent="-514350">
              <a:spcBef>
                <a:spcPts val="600"/>
              </a:spcBef>
              <a:spcAft>
                <a:spcPts val="600"/>
              </a:spcAft>
              <a:buFont typeface="+mj-lt"/>
              <a:buAutoNum type="arabicParenR"/>
            </a:pPr>
            <a:r>
              <a:rPr lang="en-US" sz="2000" dirty="0" smtClean="0"/>
              <a:t>Select a record from the Item Collection </a:t>
            </a:r>
          </a:p>
          <a:p>
            <a:pPr marL="0" indent="0">
              <a:spcBef>
                <a:spcPts val="600"/>
              </a:spcBef>
              <a:spcAft>
                <a:spcPts val="600"/>
              </a:spcAft>
              <a:buNone/>
            </a:pPr>
            <a:endParaRPr lang="en-US" sz="2000" dirty="0" smtClean="0"/>
          </a:p>
          <a:p>
            <a:pPr>
              <a:buNone/>
            </a:pP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05" y="3330024"/>
            <a:ext cx="8229599" cy="1877596"/>
          </a:xfrm>
          <a:prstGeom prst="rect">
            <a:avLst/>
          </a:prstGeom>
          <a:noFill/>
          <a:ln w="9525">
            <a:solidFill>
              <a:schemeClr val="tx1"/>
            </a:solidFill>
            <a:miter lim="800000"/>
            <a:headEnd/>
            <a:tailEnd/>
          </a:ln>
        </p:spPr>
      </p:pic>
      <p:sp>
        <p:nvSpPr>
          <p:cNvPr id="4" name="TextBox 3"/>
          <p:cNvSpPr txBox="1"/>
          <p:nvPr/>
        </p:nvSpPr>
        <p:spPr>
          <a:xfrm>
            <a:off x="5307979" y="3341174"/>
            <a:ext cx="713679" cy="1866446"/>
          </a:xfrm>
          <a:prstGeom prst="rect">
            <a:avLst/>
          </a:prstGeom>
          <a:noFill/>
          <a:ln w="28575">
            <a:solidFill>
              <a:srgbClr val="FF0000"/>
            </a:solidFill>
          </a:ln>
        </p:spPr>
        <p:txBody>
          <a:bodyPr wrap="square" rtlCol="0">
            <a:spAutoFit/>
          </a:bodyPr>
          <a:lstStyle/>
          <a:p>
            <a:endParaRPr lang="en-US" dirty="0">
              <a:solidFill>
                <a:srgbClr val="FF0000"/>
              </a:solidFill>
            </a:endParaRPr>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121</a:t>
            </a:fld>
            <a:endParaRPr lang="en-US" dirty="0">
              <a:solidFill>
                <a:srgbClr val="000000"/>
              </a:solidFill>
            </a:endParaRPr>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TextBox 5"/>
          <p:cNvSpPr txBox="1"/>
          <p:nvPr/>
        </p:nvSpPr>
        <p:spPr>
          <a:xfrm>
            <a:off x="501805" y="5531005"/>
            <a:ext cx="7605132" cy="523220"/>
          </a:xfrm>
          <a:prstGeom prst="rect">
            <a:avLst/>
          </a:prstGeom>
          <a:noFill/>
        </p:spPr>
        <p:txBody>
          <a:bodyPr wrap="square" rtlCol="0">
            <a:spAutoFit/>
          </a:bodyPr>
          <a:lstStyle/>
          <a:p>
            <a:r>
              <a:rPr lang="en-US" sz="1400" dirty="0" smtClean="0"/>
              <a:t>Note: The IPAC Transaction Query does not display Non-IPAC Billing Documents liquidated by the CR Push Payment</a:t>
            </a:r>
            <a:endParaRPr lang="en-US" sz="1400" dirty="0"/>
          </a:p>
        </p:txBody>
      </p:sp>
    </p:spTree>
    <p:extLst>
      <p:ext uri="{BB962C8B-B14F-4D97-AF65-F5344CB8AC3E}">
        <p14:creationId xmlns:p14="http://schemas.microsoft.com/office/powerpoint/2010/main" val="24679256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455613" y="132080"/>
            <a:ext cx="8586787" cy="763270"/>
          </a:xfrm>
        </p:spPr>
        <p:txBody>
          <a:bodyPr/>
          <a:lstStyle/>
          <a:p>
            <a:r>
              <a:rPr lang="en-US" dirty="0"/>
              <a:t>IPAC Push Payments – </a:t>
            </a:r>
            <a:br>
              <a:rPr lang="en-US" dirty="0"/>
            </a:br>
            <a:r>
              <a:rPr lang="en-US" dirty="0" smtClean="0"/>
              <a:t>IPAC Transaction Query- Detail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45" y="2046514"/>
            <a:ext cx="7232991" cy="4042053"/>
          </a:xfrm>
          <a:prstGeom prst="rect">
            <a:avLst/>
          </a:prstGeom>
          <a:noFill/>
          <a:ln w="9525">
            <a:solidFill>
              <a:schemeClr val="tx1"/>
            </a:solidFill>
            <a:miter lim="800000"/>
            <a:headEnd/>
            <a:tailEnd/>
          </a:ln>
        </p:spPr>
      </p:pic>
      <p:sp>
        <p:nvSpPr>
          <p:cNvPr id="3" name="TextBox 2"/>
          <p:cNvSpPr txBox="1"/>
          <p:nvPr/>
        </p:nvSpPr>
        <p:spPr>
          <a:xfrm>
            <a:off x="697820" y="2865343"/>
            <a:ext cx="3645580" cy="289932"/>
          </a:xfrm>
          <a:prstGeom prst="rect">
            <a:avLst/>
          </a:prstGeom>
          <a:noFill/>
          <a:ln w="28575">
            <a:solidFill>
              <a:srgbClr val="FF0000"/>
            </a:solidFill>
          </a:ln>
        </p:spPr>
        <p:txBody>
          <a:bodyPr wrap="square" rtlCol="0">
            <a:spAutoFit/>
          </a:bodyPr>
          <a:lstStyle/>
          <a:p>
            <a:endParaRPr lang="en-US" dirty="0"/>
          </a:p>
        </p:txBody>
      </p:sp>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122</a:t>
            </a:fld>
            <a:endParaRPr lang="en-US" dirty="0">
              <a:solidFill>
                <a:srgbClr val="000000"/>
              </a:solidFill>
            </a:endParaRPr>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7" name="Content Placeholder 2"/>
          <p:cNvSpPr>
            <a:spLocks noGrp="1"/>
          </p:cNvSpPr>
          <p:nvPr>
            <p:ph idx="1"/>
          </p:nvPr>
        </p:nvSpPr>
        <p:spPr>
          <a:xfrm>
            <a:off x="712788" y="1278515"/>
            <a:ext cx="7990945" cy="4525962"/>
          </a:xfrm>
        </p:spPr>
        <p:txBody>
          <a:bodyPr/>
          <a:lstStyle/>
          <a:p>
            <a:pPr marL="514350" indent="-514350">
              <a:spcBef>
                <a:spcPts val="600"/>
              </a:spcBef>
              <a:spcAft>
                <a:spcPts val="600"/>
              </a:spcAft>
              <a:buFont typeface="+mj-lt"/>
              <a:buAutoNum type="arabicParenR" startAt="4"/>
            </a:pPr>
            <a:r>
              <a:rPr lang="en-US" sz="2000" dirty="0" smtClean="0"/>
              <a:t>Select Details and view the IPAC Transaction Detail</a:t>
            </a:r>
          </a:p>
          <a:p>
            <a:pPr marL="0" indent="0">
              <a:spcBef>
                <a:spcPts val="600"/>
              </a:spcBef>
              <a:spcAft>
                <a:spcPts val="600"/>
              </a:spcAft>
              <a:buNone/>
            </a:pPr>
            <a:endParaRPr lang="en-US" sz="2000" dirty="0" smtClean="0"/>
          </a:p>
          <a:p>
            <a:pPr>
              <a:buNone/>
            </a:pPr>
            <a:endParaRPr lang="en-US" sz="2400" dirty="0"/>
          </a:p>
        </p:txBody>
      </p:sp>
    </p:spTree>
    <p:extLst>
      <p:ext uri="{BB962C8B-B14F-4D97-AF65-F5344CB8AC3E}">
        <p14:creationId xmlns:p14="http://schemas.microsoft.com/office/powerpoint/2010/main" val="155416103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455613" y="81280"/>
            <a:ext cx="8596947" cy="814070"/>
          </a:xfrm>
        </p:spPr>
        <p:txBody>
          <a:bodyPr/>
          <a:lstStyle/>
          <a:p>
            <a:r>
              <a:rPr lang="en-US" dirty="0"/>
              <a:t>IPAC Push Payments </a:t>
            </a:r>
            <a:r>
              <a:rPr lang="en-US" dirty="0" smtClean="0"/>
              <a:t>– </a:t>
            </a:r>
            <a:br>
              <a:rPr lang="en-US" dirty="0" smtClean="0"/>
            </a:br>
            <a:r>
              <a:rPr lang="en-US" dirty="0" smtClean="0"/>
              <a:t>IPAC Transaction Query - Detail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55" y="1460811"/>
            <a:ext cx="8239836" cy="4309970"/>
          </a:xfrm>
          <a:prstGeom prst="rect">
            <a:avLst/>
          </a:prstGeom>
          <a:noFill/>
          <a:ln w="9525">
            <a:solidFill>
              <a:schemeClr val="tx1"/>
            </a:solidFill>
            <a:miter lim="800000"/>
            <a:headEnd/>
            <a:tailEnd/>
          </a:ln>
        </p:spPr>
      </p:pic>
      <p:sp>
        <p:nvSpPr>
          <p:cNvPr id="3" name="TextBox 2"/>
          <p:cNvSpPr txBox="1"/>
          <p:nvPr/>
        </p:nvSpPr>
        <p:spPr>
          <a:xfrm>
            <a:off x="880947" y="1650381"/>
            <a:ext cx="2163336" cy="184666"/>
          </a:xfrm>
          <a:prstGeom prst="rect">
            <a:avLst/>
          </a:prstGeom>
          <a:noFill/>
          <a:ln w="28575">
            <a:solidFill>
              <a:srgbClr val="FF0000"/>
            </a:solidFill>
          </a:ln>
        </p:spPr>
        <p:txBody>
          <a:bodyPr wrap="square" rtlCol="0">
            <a:spAutoFit/>
          </a:bodyPr>
          <a:lstStyle/>
          <a:p>
            <a:endParaRPr lang="en-US" dirty="0"/>
          </a:p>
        </p:txBody>
      </p:sp>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123</a:t>
            </a:fld>
            <a:endParaRPr lang="en-US" dirty="0">
              <a:solidFill>
                <a:srgbClr val="000000"/>
              </a:solidFill>
            </a:endParaRPr>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65959042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3186" name="Title 1"/>
          <p:cNvSpPr>
            <a:spLocks noGrp="1"/>
          </p:cNvSpPr>
          <p:nvPr>
            <p:ph type="title"/>
          </p:nvPr>
        </p:nvSpPr>
        <p:spPr>
          <a:xfrm>
            <a:off x="455613" y="81280"/>
            <a:ext cx="8596947" cy="814070"/>
          </a:xfrm>
        </p:spPr>
        <p:txBody>
          <a:bodyPr/>
          <a:lstStyle/>
          <a:p>
            <a:r>
              <a:rPr lang="en-US" dirty="0"/>
              <a:t>IPAC Push Payments </a:t>
            </a:r>
            <a:r>
              <a:rPr lang="en-US" dirty="0" smtClean="0"/>
              <a:t>– </a:t>
            </a:r>
            <a:br>
              <a:rPr lang="en-US" dirty="0" smtClean="0"/>
            </a:br>
            <a:r>
              <a:rPr lang="en-US" dirty="0" smtClean="0"/>
              <a:t>IPAC Transaction Query - Detail</a:t>
            </a:r>
          </a:p>
        </p:txBody>
      </p:sp>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124</a:t>
            </a:fld>
            <a:endParaRPr lang="en-US" dirty="0">
              <a:solidFill>
                <a:srgbClr val="000000"/>
              </a:solidFill>
            </a:endParaRPr>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Content Placeholder 2"/>
          <p:cNvSpPr>
            <a:spLocks noGrp="1"/>
          </p:cNvSpPr>
          <p:nvPr>
            <p:ph idx="1"/>
          </p:nvPr>
        </p:nvSpPr>
        <p:spPr>
          <a:xfrm>
            <a:off x="712788" y="1278515"/>
            <a:ext cx="7990945" cy="4525962"/>
          </a:xfrm>
        </p:spPr>
        <p:txBody>
          <a:bodyPr/>
          <a:lstStyle/>
          <a:p>
            <a:pPr marL="514350" indent="-514350">
              <a:spcBef>
                <a:spcPts val="600"/>
              </a:spcBef>
              <a:spcAft>
                <a:spcPts val="600"/>
              </a:spcAft>
              <a:buFont typeface="+mj-lt"/>
              <a:buAutoNum type="arabicParenR" startAt="5"/>
            </a:pPr>
            <a:r>
              <a:rPr lang="en-US" sz="2000" dirty="0" smtClean="0"/>
              <a:t>From the IPAC Transaction Detail, select View Document</a:t>
            </a:r>
          </a:p>
          <a:p>
            <a:pPr marL="514350" indent="-514350">
              <a:spcBef>
                <a:spcPts val="600"/>
              </a:spcBef>
              <a:spcAft>
                <a:spcPts val="600"/>
              </a:spcAft>
              <a:buFont typeface="+mj-lt"/>
              <a:buAutoNum type="arabicParenR" startAt="5"/>
            </a:pPr>
            <a:endParaRPr lang="en-US" sz="2000" dirty="0"/>
          </a:p>
          <a:p>
            <a:pPr marL="514350" indent="-514350">
              <a:spcBef>
                <a:spcPts val="600"/>
              </a:spcBef>
              <a:spcAft>
                <a:spcPts val="600"/>
              </a:spcAft>
              <a:buFont typeface="+mj-lt"/>
              <a:buAutoNum type="arabicParenR" startAt="5"/>
            </a:pPr>
            <a:endParaRPr lang="en-US" sz="2000" dirty="0" smtClean="0"/>
          </a:p>
          <a:p>
            <a:pPr marL="514350" indent="-514350">
              <a:spcBef>
                <a:spcPts val="600"/>
              </a:spcBef>
              <a:spcAft>
                <a:spcPts val="600"/>
              </a:spcAft>
              <a:buFont typeface="+mj-lt"/>
              <a:buAutoNum type="arabicParenR" startAt="5"/>
            </a:pPr>
            <a:endParaRPr lang="en-US" sz="2000" dirty="0"/>
          </a:p>
          <a:p>
            <a:pPr marL="514350" indent="-514350">
              <a:spcBef>
                <a:spcPts val="600"/>
              </a:spcBef>
              <a:spcAft>
                <a:spcPts val="600"/>
              </a:spcAft>
              <a:buFont typeface="+mj-lt"/>
              <a:buAutoNum type="arabicParenR" startAt="5"/>
            </a:pPr>
            <a:endParaRPr lang="en-US" sz="2000" dirty="0" smtClean="0"/>
          </a:p>
          <a:p>
            <a:pPr marL="514350" indent="-514350">
              <a:spcBef>
                <a:spcPts val="600"/>
              </a:spcBef>
              <a:spcAft>
                <a:spcPts val="600"/>
              </a:spcAft>
              <a:buFont typeface="+mj-lt"/>
              <a:buAutoNum type="arabicParenR" startAt="5"/>
            </a:pPr>
            <a:endParaRPr lang="en-US" sz="2000" dirty="0"/>
          </a:p>
          <a:p>
            <a:pPr marL="514350" indent="-514350">
              <a:spcBef>
                <a:spcPts val="600"/>
              </a:spcBef>
              <a:spcAft>
                <a:spcPts val="600"/>
              </a:spcAft>
              <a:buFont typeface="+mj-lt"/>
              <a:buAutoNum type="arabicParenR" startAt="5"/>
            </a:pPr>
            <a:r>
              <a:rPr lang="en-US" sz="2000" dirty="0" smtClean="0"/>
              <a:t>View the External System Amount and the Modified External Document flag on the CR header</a:t>
            </a:r>
          </a:p>
          <a:p>
            <a:pPr marL="514350" indent="-514350">
              <a:spcBef>
                <a:spcPts val="600"/>
              </a:spcBef>
              <a:spcAft>
                <a:spcPts val="600"/>
              </a:spcAft>
              <a:buFont typeface="+mj-lt"/>
              <a:buAutoNum type="arabicParenR" startAt="5"/>
            </a:pPr>
            <a:endParaRPr lang="en-US" sz="2000" dirty="0" smtClean="0"/>
          </a:p>
          <a:p>
            <a:pPr marL="514350" indent="-514350">
              <a:spcBef>
                <a:spcPts val="600"/>
              </a:spcBef>
              <a:spcAft>
                <a:spcPts val="600"/>
              </a:spcAft>
              <a:buFont typeface="+mj-lt"/>
              <a:buAutoNum type="arabicParenR"/>
            </a:pPr>
            <a:endParaRPr lang="en-US" sz="2000" dirty="0" smtClean="0"/>
          </a:p>
          <a:p>
            <a:pPr>
              <a:buNone/>
            </a:pP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179" y="1830235"/>
            <a:ext cx="6563642" cy="2181530"/>
          </a:xfrm>
          <a:prstGeom prst="rect">
            <a:avLst/>
          </a:prstGeom>
          <a:noFill/>
          <a:ln w="9525">
            <a:solidFill>
              <a:schemeClr val="tx1"/>
            </a:solidFill>
            <a:miter lim="800000"/>
            <a:headEnd/>
            <a:tailEnd/>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03" y="4834038"/>
            <a:ext cx="8287907" cy="1409897"/>
          </a:xfrm>
          <a:prstGeom prst="rect">
            <a:avLst/>
          </a:prstGeom>
          <a:noFill/>
          <a:ln w="9525">
            <a:solidFill>
              <a:schemeClr val="tx1"/>
            </a:solidFill>
            <a:miter lim="800000"/>
            <a:headEnd/>
            <a:tailEnd/>
          </a:ln>
        </p:spPr>
      </p:pic>
      <p:sp>
        <p:nvSpPr>
          <p:cNvPr id="7" name="TextBox 6"/>
          <p:cNvSpPr txBox="1"/>
          <p:nvPr/>
        </p:nvSpPr>
        <p:spPr>
          <a:xfrm>
            <a:off x="1290179" y="1844750"/>
            <a:ext cx="1598164" cy="369332"/>
          </a:xfrm>
          <a:prstGeom prst="rect">
            <a:avLst/>
          </a:prstGeom>
          <a:noFill/>
          <a:ln w="28575">
            <a:solidFill>
              <a:srgbClr val="FF0000"/>
            </a:solidFill>
          </a:ln>
        </p:spPr>
        <p:txBody>
          <a:bodyPr wrap="square" rtlCol="0">
            <a:spAutoFit/>
          </a:bodyPr>
          <a:lstStyle/>
          <a:p>
            <a:endParaRPr lang="en-US" dirty="0"/>
          </a:p>
        </p:txBody>
      </p:sp>
      <p:sp>
        <p:nvSpPr>
          <p:cNvPr id="9" name="TextBox 8"/>
          <p:cNvSpPr txBox="1"/>
          <p:nvPr/>
        </p:nvSpPr>
        <p:spPr>
          <a:xfrm>
            <a:off x="689303" y="5796616"/>
            <a:ext cx="3621440" cy="369332"/>
          </a:xfrm>
          <a:prstGeom prst="rect">
            <a:avLst/>
          </a:prstGeom>
          <a:noFill/>
          <a:ln w="28575">
            <a:solidFill>
              <a:srgbClr val="FF0000"/>
            </a:solidFill>
          </a:ln>
        </p:spPr>
        <p:txBody>
          <a:bodyPr wrap="square" rtlCol="0">
            <a:spAutoFit/>
          </a:bodyPr>
          <a:lstStyle/>
          <a:p>
            <a:endParaRPr lang="en-US" dirty="0"/>
          </a:p>
        </p:txBody>
      </p:sp>
      <p:sp>
        <p:nvSpPr>
          <p:cNvPr id="10" name="TextBox 9"/>
          <p:cNvSpPr txBox="1"/>
          <p:nvPr/>
        </p:nvSpPr>
        <p:spPr>
          <a:xfrm>
            <a:off x="4232381" y="5034616"/>
            <a:ext cx="1921676" cy="369332"/>
          </a:xfrm>
          <a:prstGeom prst="rect">
            <a:avLst/>
          </a:prstGeom>
          <a:noFill/>
          <a:ln w="28575">
            <a:solidFill>
              <a:srgbClr val="FF0000"/>
            </a:solidFill>
          </a:ln>
        </p:spPr>
        <p:txBody>
          <a:bodyPr wrap="square" rtlCol="0">
            <a:spAutoFit/>
          </a:bodyPr>
          <a:lstStyle/>
          <a:p>
            <a:endParaRPr lang="en-US" dirty="0"/>
          </a:p>
        </p:txBody>
      </p:sp>
      <p:sp>
        <p:nvSpPr>
          <p:cNvPr id="12" name="TextBox 11"/>
          <p:cNvSpPr txBox="1"/>
          <p:nvPr/>
        </p:nvSpPr>
        <p:spPr>
          <a:xfrm>
            <a:off x="1290180" y="2222943"/>
            <a:ext cx="963922" cy="275707"/>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41458823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p:cNvSpPr txBox="1">
            <a:spLocks/>
          </p:cNvSpPr>
          <p:nvPr/>
        </p:nvSpPr>
        <p:spPr bwMode="auto">
          <a:xfrm>
            <a:off x="340242" y="1120192"/>
            <a:ext cx="880375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IPAC </a:t>
            </a:r>
            <a:r>
              <a:rPr lang="en-US" sz="2000" b="1" dirty="0"/>
              <a:t>Inbound </a:t>
            </a:r>
            <a:r>
              <a:rPr lang="en-US" sz="2000" b="1" dirty="0" smtClean="0"/>
              <a:t>Processing </a:t>
            </a:r>
            <a:r>
              <a:rPr lang="en-US" sz="2000" b="1" dirty="0"/>
              <a:t>of </a:t>
            </a:r>
            <a:r>
              <a:rPr lang="en-US" sz="2000" b="1" dirty="0" smtClean="0"/>
              <a:t>Overpayment Push Payments:</a:t>
            </a:r>
          </a:p>
          <a:p>
            <a:pPr marL="0" indent="0">
              <a:buNone/>
            </a:pPr>
            <a:endParaRPr lang="en-US" sz="1000" b="1" dirty="0" smtClean="0"/>
          </a:p>
          <a:p>
            <a:pPr>
              <a:spcBef>
                <a:spcPts val="600"/>
              </a:spcBef>
              <a:spcAft>
                <a:spcPts val="600"/>
              </a:spcAft>
            </a:pPr>
            <a:r>
              <a:rPr lang="en-US" sz="1800" dirty="0" smtClean="0"/>
              <a:t>When an IPAC push payment is received </a:t>
            </a:r>
            <a:r>
              <a:rPr lang="en-US" sz="1800" u="sng" dirty="0" smtClean="0"/>
              <a:t>greater than the reference BD</a:t>
            </a:r>
            <a:r>
              <a:rPr lang="en-US" sz="1800" dirty="0" smtClean="0"/>
              <a:t>:</a:t>
            </a:r>
          </a:p>
          <a:p>
            <a:pPr lvl="1">
              <a:spcBef>
                <a:spcPts val="600"/>
              </a:spcBef>
              <a:spcAft>
                <a:spcPts val="600"/>
              </a:spcAft>
            </a:pPr>
            <a:r>
              <a:rPr lang="en-US" sz="1800" dirty="0" smtClean="0"/>
              <a:t>IPAC Inbound attempts to find a reference document using the information included in the accomplishment report</a:t>
            </a:r>
          </a:p>
          <a:p>
            <a:pPr lvl="1">
              <a:spcBef>
                <a:spcPts val="600"/>
              </a:spcBef>
              <a:spcAft>
                <a:spcPts val="600"/>
              </a:spcAft>
            </a:pPr>
            <a:r>
              <a:rPr lang="en-US" sz="1800" dirty="0" smtClean="0"/>
              <a:t>If the reference Billing Document is found and the IPAC collection amount is </a:t>
            </a:r>
            <a:r>
              <a:rPr lang="en-US" sz="1800" u="sng" dirty="0" smtClean="0"/>
              <a:t>greater than</a:t>
            </a:r>
            <a:r>
              <a:rPr lang="en-US" sz="1800" dirty="0" smtClean="0"/>
              <a:t> the Billing Document:</a:t>
            </a:r>
          </a:p>
          <a:p>
            <a:pPr lvl="2">
              <a:spcBef>
                <a:spcPts val="600"/>
              </a:spcBef>
              <a:spcAft>
                <a:spcPts val="600"/>
              </a:spcAft>
            </a:pPr>
            <a:r>
              <a:rPr lang="en-US" sz="1800" dirty="0" smtClean="0"/>
              <a:t>Region 6 – IPAC Cash Receipt </a:t>
            </a:r>
            <a:r>
              <a:rPr lang="en-US" sz="1800" u="sng" dirty="0" smtClean="0"/>
              <a:t>rejects</a:t>
            </a:r>
            <a:r>
              <a:rPr lang="en-US" sz="1800" dirty="0" smtClean="0"/>
              <a:t>, creating an overpayment line that must be corrected</a:t>
            </a:r>
          </a:p>
          <a:p>
            <a:endParaRPr lang="en-US" sz="1000" dirty="0" smtClean="0"/>
          </a:p>
          <a:p>
            <a:pPr marL="688975" lvl="1" indent="-342900">
              <a:buFont typeface="+mj-lt"/>
              <a:buAutoNum type="arabicPeriod"/>
            </a:pPr>
            <a:endParaRPr lang="en-US" sz="1000" dirty="0" smtClean="0"/>
          </a:p>
          <a:p>
            <a:pPr marL="0" indent="0">
              <a:buFont typeface="Wingdings" pitchFamily="2" charset="2"/>
              <a:buNone/>
              <a:defRPr/>
            </a:pPr>
            <a:endParaRPr lang="en-US" sz="1000" b="1" dirty="0" smtClean="0"/>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133122" name="Title 1"/>
          <p:cNvSpPr>
            <a:spLocks noGrp="1"/>
          </p:cNvSpPr>
          <p:nvPr>
            <p:ph type="title"/>
          </p:nvPr>
        </p:nvSpPr>
        <p:spPr>
          <a:xfrm>
            <a:off x="455613" y="91440"/>
            <a:ext cx="8525827" cy="803910"/>
          </a:xfrm>
        </p:spPr>
        <p:txBody>
          <a:bodyPr/>
          <a:lstStyle/>
          <a:p>
            <a:r>
              <a:rPr lang="en-US" dirty="0" smtClean="0"/>
              <a:t>IPAC Push Payments – Overpayments</a:t>
            </a:r>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125</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217039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Push Payments – Overpayments (cont)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40242" y="1067027"/>
            <a:ext cx="880375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a:t>IPAC Inbound Processing of Overpayment Push Payments:</a:t>
            </a:r>
          </a:p>
          <a:p>
            <a:pPr marL="0" indent="0">
              <a:buNone/>
            </a:pPr>
            <a:endParaRPr lang="en-US" sz="500" b="1" dirty="0"/>
          </a:p>
          <a:p>
            <a:pPr marL="352425" indent="-342900">
              <a:spcBef>
                <a:spcPts val="600"/>
              </a:spcBef>
              <a:spcAft>
                <a:spcPts val="600"/>
              </a:spcAft>
            </a:pPr>
            <a:r>
              <a:rPr lang="en-US" sz="1800" dirty="0"/>
              <a:t>To process the Held/Rejected overpayment document</a:t>
            </a:r>
          </a:p>
          <a:p>
            <a:pPr marL="688975" lvl="1" indent="-342900">
              <a:spcBef>
                <a:spcPts val="600"/>
              </a:spcBef>
              <a:spcAft>
                <a:spcPts val="600"/>
              </a:spcAft>
            </a:pPr>
            <a:r>
              <a:rPr lang="en-US" sz="1800" dirty="0"/>
              <a:t>If another BD document </a:t>
            </a:r>
            <a:r>
              <a:rPr lang="en-US" sz="1800" u="sng" dirty="0"/>
              <a:t>can be found</a:t>
            </a:r>
            <a:r>
              <a:rPr lang="en-US" sz="1800" dirty="0"/>
              <a:t> to apply the overpayment to:</a:t>
            </a:r>
          </a:p>
          <a:p>
            <a:pPr marL="1035050" lvl="2" indent="-342900">
              <a:spcBef>
                <a:spcPts val="600"/>
              </a:spcBef>
              <a:spcAft>
                <a:spcPts val="600"/>
              </a:spcAft>
              <a:buFont typeface="+mj-lt"/>
              <a:buAutoNum type="arabicPeriod"/>
            </a:pPr>
            <a:r>
              <a:rPr lang="en-US" sz="1600" b="1" u="sng" dirty="0"/>
              <a:t>Update the trans type to 01</a:t>
            </a:r>
            <a:r>
              <a:rPr lang="en-US" sz="1600" dirty="0"/>
              <a:t> on the overpayment line</a:t>
            </a:r>
            <a:endParaRPr lang="en-US" sz="1600" b="1" u="sng" dirty="0"/>
          </a:p>
          <a:p>
            <a:pPr marL="1035050" lvl="2" indent="-342900">
              <a:spcBef>
                <a:spcPts val="600"/>
              </a:spcBef>
              <a:spcAft>
                <a:spcPts val="600"/>
              </a:spcAft>
              <a:buFont typeface="+mj-lt"/>
              <a:buAutoNum type="arabicPeriod"/>
            </a:pPr>
            <a:r>
              <a:rPr lang="en-US" sz="1600" b="1" u="sng" dirty="0"/>
              <a:t>Populate the appropriate BD document reference</a:t>
            </a:r>
            <a:r>
              <a:rPr lang="en-US" sz="1600" dirty="0"/>
              <a:t> on the overpayment line</a:t>
            </a:r>
          </a:p>
          <a:p>
            <a:pPr marL="1035050" lvl="2" indent="-342900">
              <a:spcBef>
                <a:spcPts val="600"/>
              </a:spcBef>
              <a:spcAft>
                <a:spcPts val="600"/>
              </a:spcAft>
              <a:buFont typeface="+mj-lt"/>
              <a:buAutoNum type="arabicPeriod"/>
            </a:pPr>
            <a:r>
              <a:rPr lang="en-US" sz="1600" dirty="0"/>
              <a:t>Populate the accounting dimensions with the dimensions </a:t>
            </a:r>
            <a:r>
              <a:rPr lang="en-US" sz="1600" b="1" u="sng" dirty="0"/>
              <a:t>from the second BD</a:t>
            </a:r>
            <a:r>
              <a:rPr lang="en-US" sz="1600" dirty="0"/>
              <a:t> on the overpayment line</a:t>
            </a:r>
          </a:p>
          <a:p>
            <a:pPr marL="688975" lvl="1" indent="-342900">
              <a:spcBef>
                <a:spcPts val="600"/>
              </a:spcBef>
              <a:spcAft>
                <a:spcPts val="600"/>
              </a:spcAft>
            </a:pPr>
            <a:r>
              <a:rPr lang="en-US" sz="1800" dirty="0"/>
              <a:t>If another BD </a:t>
            </a:r>
            <a:r>
              <a:rPr lang="en-US" sz="1800" u="sng" dirty="0"/>
              <a:t>cannot be found</a:t>
            </a:r>
            <a:r>
              <a:rPr lang="en-US" sz="1800" dirty="0"/>
              <a:t> to apply the overpayment to, users have 2 options</a:t>
            </a:r>
          </a:p>
          <a:p>
            <a:pPr marL="977900" lvl="2" indent="-285750">
              <a:spcBef>
                <a:spcPts val="600"/>
              </a:spcBef>
              <a:spcAft>
                <a:spcPts val="600"/>
              </a:spcAft>
            </a:pPr>
            <a:r>
              <a:rPr lang="en-US" sz="1600" dirty="0"/>
              <a:t>Option 1: Process as an </a:t>
            </a:r>
            <a:r>
              <a:rPr lang="en-US" sz="1600" b="1" u="sng" dirty="0"/>
              <a:t>unapplied collection</a:t>
            </a:r>
          </a:p>
          <a:p>
            <a:pPr marL="1323975" lvl="3" indent="-285750">
              <a:spcBef>
                <a:spcPts val="600"/>
              </a:spcBef>
              <a:spcAft>
                <a:spcPts val="600"/>
              </a:spcAft>
            </a:pPr>
            <a:r>
              <a:rPr lang="en-US" sz="1600" dirty="0"/>
              <a:t>If GSA </a:t>
            </a:r>
            <a:r>
              <a:rPr lang="en-US" sz="1600" u="sng" dirty="0"/>
              <a:t>cannot identify a PCAS agreement</a:t>
            </a:r>
            <a:r>
              <a:rPr lang="en-US" sz="1600" dirty="0"/>
              <a:t> for which the payment can be applied</a:t>
            </a:r>
          </a:p>
          <a:p>
            <a:pPr marL="977900" lvl="2" indent="-285750">
              <a:spcBef>
                <a:spcPts val="600"/>
              </a:spcBef>
              <a:spcAft>
                <a:spcPts val="600"/>
              </a:spcAft>
            </a:pPr>
            <a:r>
              <a:rPr lang="en-US" sz="1600" dirty="0"/>
              <a:t>Option 2: Process as an </a:t>
            </a:r>
            <a:r>
              <a:rPr lang="en-US" sz="1600" b="1" u="sng" dirty="0"/>
              <a:t>advance</a:t>
            </a:r>
          </a:p>
          <a:p>
            <a:pPr marL="1323975" lvl="3" indent="-285750">
              <a:spcBef>
                <a:spcPts val="600"/>
              </a:spcBef>
              <a:spcAft>
                <a:spcPts val="600"/>
              </a:spcAft>
            </a:pPr>
            <a:r>
              <a:rPr lang="en-US" sz="1600" dirty="0"/>
              <a:t>If GSA </a:t>
            </a:r>
            <a:r>
              <a:rPr lang="en-US" sz="1600" u="sng" dirty="0"/>
              <a:t>can identify a PCAS agreement</a:t>
            </a:r>
            <a:r>
              <a:rPr lang="en-US" sz="1600" dirty="0"/>
              <a:t> for the same customer (with no outstanding BDs) </a:t>
            </a:r>
          </a:p>
          <a:p>
            <a:pPr marL="688975" lvl="1" indent="-342900">
              <a:spcBef>
                <a:spcPts val="600"/>
              </a:spcBef>
              <a:spcAft>
                <a:spcPts val="600"/>
              </a:spcAft>
            </a:pPr>
            <a:endParaRPr lang="en-US" sz="500" dirty="0"/>
          </a:p>
          <a:p>
            <a:pPr marL="688975" lvl="1" indent="-342900">
              <a:spcBef>
                <a:spcPts val="600"/>
              </a:spcBef>
              <a:spcAft>
                <a:spcPts val="600"/>
              </a:spcAft>
            </a:pPr>
            <a:endParaRPr lang="en-US" sz="500" dirty="0" smtClean="0"/>
          </a:p>
          <a:p>
            <a:pPr marL="1035050" lvl="2" indent="-342900">
              <a:spcBef>
                <a:spcPts val="300"/>
              </a:spcBef>
              <a:spcAft>
                <a:spcPts val="300"/>
              </a:spcAft>
              <a:buFont typeface="+mj-lt"/>
              <a:buAutoNum type="arabicPeriod"/>
            </a:pPr>
            <a:endParaRPr lang="en-US" sz="1600" b="1" u="sng" dirty="0" smtClean="0"/>
          </a:p>
          <a:p>
            <a:pPr marL="1035050" lvl="2" indent="-342900">
              <a:buFont typeface="+mj-lt"/>
              <a:buAutoNum type="arabicPeriod"/>
            </a:pPr>
            <a:endParaRPr lang="en-US" sz="1600" dirty="0" smtClean="0"/>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126</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2170395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814930" y="5805377"/>
            <a:ext cx="1180214" cy="96756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3122" name="Title 1"/>
          <p:cNvSpPr>
            <a:spLocks noGrp="1"/>
          </p:cNvSpPr>
          <p:nvPr>
            <p:ph type="title"/>
          </p:nvPr>
        </p:nvSpPr>
        <p:spPr>
          <a:xfrm>
            <a:off x="455613" y="91440"/>
            <a:ext cx="8525827" cy="803910"/>
          </a:xfrm>
        </p:spPr>
        <p:txBody>
          <a:bodyPr/>
          <a:lstStyle/>
          <a:p>
            <a:r>
              <a:rPr lang="en-US" dirty="0" smtClean="0"/>
              <a:t>IPAC Push Payments – Overpayments (cont)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16492" y="1067027"/>
            <a:ext cx="880375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300"/>
              </a:spcBef>
              <a:spcAft>
                <a:spcPts val="300"/>
              </a:spcAft>
              <a:buNone/>
            </a:pPr>
            <a:r>
              <a:rPr lang="en-US" sz="2000" b="1" dirty="0"/>
              <a:t>IPAC Inbound Processing of Overpayment Push </a:t>
            </a:r>
            <a:r>
              <a:rPr lang="en-US" sz="2000" b="1" dirty="0" smtClean="0"/>
              <a:t>Payments</a:t>
            </a:r>
            <a:endParaRPr lang="en-US" sz="500" dirty="0"/>
          </a:p>
          <a:p>
            <a:pPr marL="688975" lvl="1" indent="-342900">
              <a:spcBef>
                <a:spcPts val="300"/>
              </a:spcBef>
              <a:spcAft>
                <a:spcPts val="300"/>
              </a:spcAft>
            </a:pPr>
            <a:r>
              <a:rPr lang="en-US" sz="1800" dirty="0"/>
              <a:t>If another BD </a:t>
            </a:r>
            <a:r>
              <a:rPr lang="en-US" sz="1800" u="sng" dirty="0"/>
              <a:t>cannot be found</a:t>
            </a:r>
            <a:r>
              <a:rPr lang="en-US" sz="1800" dirty="0"/>
              <a:t> to apply the overpayment </a:t>
            </a:r>
            <a:r>
              <a:rPr lang="en-US" sz="1800" dirty="0" smtClean="0"/>
              <a:t>to (con’t):</a:t>
            </a:r>
            <a:endParaRPr lang="en-US" sz="1800" dirty="0"/>
          </a:p>
          <a:p>
            <a:pPr marL="1035050" lvl="2" indent="-342900">
              <a:spcBef>
                <a:spcPts val="300"/>
              </a:spcBef>
              <a:spcAft>
                <a:spcPts val="300"/>
              </a:spcAft>
            </a:pPr>
            <a:r>
              <a:rPr lang="en-US" sz="1600" b="1" dirty="0"/>
              <a:t>Option 1: </a:t>
            </a:r>
            <a:r>
              <a:rPr lang="en-US" sz="1600" dirty="0"/>
              <a:t>Process overpayment line as an </a:t>
            </a:r>
            <a:r>
              <a:rPr lang="en-US" sz="1600" b="1" u="sng" dirty="0"/>
              <a:t>unapplied collection</a:t>
            </a:r>
            <a:r>
              <a:rPr lang="en-US" sz="1600" dirty="0"/>
              <a:t> if GSA cannot identify a related PCAS agreement</a:t>
            </a:r>
          </a:p>
          <a:p>
            <a:pPr marL="1381125" lvl="3" indent="-342900">
              <a:spcBef>
                <a:spcPts val="300"/>
              </a:spcBef>
              <a:spcAft>
                <a:spcPts val="300"/>
              </a:spcAft>
              <a:buFont typeface="+mj-lt"/>
              <a:buAutoNum type="arabicPeriod"/>
            </a:pPr>
            <a:r>
              <a:rPr lang="en-US" sz="1600" b="1" u="sng" dirty="0"/>
              <a:t>Confirm the Transaction Type is set to 02</a:t>
            </a:r>
            <a:r>
              <a:rPr lang="en-US" sz="1600" dirty="0"/>
              <a:t> on the overpayment line</a:t>
            </a:r>
          </a:p>
          <a:p>
            <a:pPr marL="1660525" lvl="4" indent="-342900">
              <a:spcBef>
                <a:spcPts val="300"/>
              </a:spcBef>
              <a:spcAft>
                <a:spcPts val="300"/>
              </a:spcAft>
            </a:pPr>
            <a:r>
              <a:rPr lang="en-US" sz="1600" dirty="0"/>
              <a:t>Records the overpayment amount as an unapplied collection (299000.08 liability) in General Ledger</a:t>
            </a:r>
          </a:p>
          <a:p>
            <a:pPr marL="1381125" lvl="3" indent="-342900">
              <a:spcBef>
                <a:spcPts val="300"/>
              </a:spcBef>
              <a:spcAft>
                <a:spcPts val="300"/>
              </a:spcAft>
              <a:buFont typeface="+mj-lt"/>
              <a:buAutoNum type="arabicPeriod"/>
            </a:pPr>
            <a:r>
              <a:rPr lang="en-US" sz="1600" b="1" u="sng" dirty="0"/>
              <a:t>Remove the BD document reference</a:t>
            </a:r>
            <a:r>
              <a:rPr lang="en-US" sz="1600" dirty="0"/>
              <a:t> on the overpayment line</a:t>
            </a:r>
          </a:p>
          <a:p>
            <a:pPr marL="1660525" lvl="4" indent="-342900">
              <a:spcBef>
                <a:spcPts val="300"/>
              </a:spcBef>
              <a:spcAft>
                <a:spcPts val="300"/>
              </a:spcAft>
            </a:pPr>
            <a:r>
              <a:rPr lang="en-US" sz="1600" dirty="0"/>
              <a:t>Originally populated by IPACIN, but should be removed to process as unapplied</a:t>
            </a:r>
            <a:endParaRPr lang="en-US" sz="1600" b="1" u="sng" dirty="0"/>
          </a:p>
          <a:p>
            <a:pPr marL="1381125" lvl="3" indent="-342900">
              <a:spcBef>
                <a:spcPts val="300"/>
              </a:spcBef>
              <a:spcAft>
                <a:spcPts val="300"/>
              </a:spcAft>
              <a:buFont typeface="+mj-lt"/>
              <a:buAutoNum type="arabicPeriod"/>
            </a:pPr>
            <a:r>
              <a:rPr lang="en-US" sz="1600" b="1" u="sng" dirty="0"/>
              <a:t>Update the Accounting Dimensions section</a:t>
            </a:r>
            <a:r>
              <a:rPr lang="en-US" sz="1600" dirty="0"/>
              <a:t> on the overpayment line:</a:t>
            </a:r>
          </a:p>
          <a:p>
            <a:pPr marL="1660525" lvl="4" indent="-342900">
              <a:spcBef>
                <a:spcPts val="300"/>
              </a:spcBef>
              <a:spcAft>
                <a:spcPts val="300"/>
              </a:spcAft>
            </a:pPr>
            <a:r>
              <a:rPr lang="en-US" sz="1600" dirty="0"/>
              <a:t>Originally populated by IPACIN with dimensions from the referenced BD on line 1</a:t>
            </a:r>
          </a:p>
          <a:p>
            <a:pPr marL="1660525" lvl="4" indent="-342900">
              <a:spcBef>
                <a:spcPts val="300"/>
              </a:spcBef>
              <a:spcAft>
                <a:spcPts val="300"/>
              </a:spcAft>
            </a:pPr>
            <a:r>
              <a:rPr lang="en-US" sz="1600" dirty="0"/>
              <a:t>Replace the Accounting Template/Dimensions with the generic Region 6 unapplied collection Accounting Template/Dimensions</a:t>
            </a:r>
          </a:p>
          <a:p>
            <a:pPr marL="1660525" lvl="4" indent="-342900">
              <a:spcBef>
                <a:spcPts val="300"/>
              </a:spcBef>
              <a:spcAft>
                <a:spcPts val="300"/>
              </a:spcAft>
            </a:pPr>
            <a:r>
              <a:rPr lang="en-US" sz="1600" dirty="0"/>
              <a:t>Select Default button to default dimensions</a:t>
            </a:r>
          </a:p>
          <a:p>
            <a:pPr marL="1381125" lvl="3" indent="-342900">
              <a:spcBef>
                <a:spcPts val="300"/>
              </a:spcBef>
              <a:spcAft>
                <a:spcPts val="300"/>
              </a:spcAft>
              <a:buFont typeface="+mj-lt"/>
              <a:buAutoNum type="arabicPeriod"/>
            </a:pPr>
            <a:r>
              <a:rPr lang="en-US" sz="1600" b="1" u="sng" dirty="0"/>
              <a:t>Remove the agreement reference</a:t>
            </a:r>
            <a:r>
              <a:rPr lang="en-US" sz="1600" dirty="0"/>
              <a:t> on the overpayment line (for business lines using PCAS agreements </a:t>
            </a:r>
            <a:r>
              <a:rPr lang="en-US" sz="1600" dirty="0" smtClean="0"/>
              <a:t>only</a:t>
            </a:r>
            <a:r>
              <a:rPr lang="en-US" sz="1600" dirty="0"/>
              <a:t>)</a:t>
            </a:r>
            <a:endParaRPr lang="en-US" sz="1600" dirty="0" smtClean="0"/>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127</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26599164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Push Payments – Overpayments (cont)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16492" y="1067027"/>
            <a:ext cx="880375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600"/>
              </a:spcBef>
              <a:spcAft>
                <a:spcPts val="600"/>
              </a:spcAft>
              <a:buNone/>
            </a:pPr>
            <a:r>
              <a:rPr lang="en-US" sz="2000" b="1" dirty="0"/>
              <a:t>IPAC Inbound Processing of Overpayment Push </a:t>
            </a:r>
            <a:r>
              <a:rPr lang="en-US" sz="2000" b="1" dirty="0" smtClean="0"/>
              <a:t>Payments (con’t)</a:t>
            </a:r>
            <a:endParaRPr lang="en-US" sz="2000" dirty="0"/>
          </a:p>
          <a:p>
            <a:pPr marL="977900" lvl="2" indent="-285750">
              <a:spcBef>
                <a:spcPts val="600"/>
              </a:spcBef>
              <a:spcAft>
                <a:spcPts val="600"/>
              </a:spcAft>
            </a:pPr>
            <a:r>
              <a:rPr lang="en-US" sz="1600" b="1" dirty="0"/>
              <a:t>Option 2: </a:t>
            </a:r>
            <a:r>
              <a:rPr lang="en-US" sz="1600" dirty="0"/>
              <a:t>Process overpayment line as an </a:t>
            </a:r>
            <a:r>
              <a:rPr lang="en-US" sz="1600" b="1" u="sng" dirty="0"/>
              <a:t>advance</a:t>
            </a:r>
            <a:r>
              <a:rPr lang="en-US" sz="1600" dirty="0"/>
              <a:t> if GSA </a:t>
            </a:r>
            <a:r>
              <a:rPr lang="en-US" sz="1600" u="sng" dirty="0"/>
              <a:t>can identify a PCAS agreement</a:t>
            </a:r>
            <a:r>
              <a:rPr lang="en-US" sz="1600" dirty="0"/>
              <a:t> for the same customer (with no outstanding BDs)</a:t>
            </a:r>
          </a:p>
          <a:p>
            <a:pPr marL="1381125" lvl="3" indent="-342900">
              <a:spcBef>
                <a:spcPts val="600"/>
              </a:spcBef>
              <a:spcAft>
                <a:spcPts val="600"/>
              </a:spcAft>
              <a:buFont typeface="+mj-lt"/>
              <a:buAutoNum type="arabicPeriod"/>
            </a:pPr>
            <a:r>
              <a:rPr lang="en-US" sz="1600" b="1" u="sng" dirty="0"/>
              <a:t>Update the Transaction Type from 02 to 04</a:t>
            </a:r>
            <a:r>
              <a:rPr lang="en-US" sz="1600" dirty="0"/>
              <a:t> on the overpayment line</a:t>
            </a:r>
          </a:p>
          <a:p>
            <a:pPr marL="1660525" lvl="4" indent="-342900">
              <a:spcBef>
                <a:spcPts val="600"/>
              </a:spcBef>
              <a:spcAft>
                <a:spcPts val="600"/>
              </a:spcAft>
            </a:pPr>
            <a:r>
              <a:rPr lang="en-US" sz="1600" dirty="0"/>
              <a:t>Records the overpayment amount as an advance (231000.06 liability) in General Ledger </a:t>
            </a:r>
          </a:p>
          <a:p>
            <a:pPr marL="1381125" lvl="3" indent="-342900">
              <a:spcBef>
                <a:spcPts val="600"/>
              </a:spcBef>
              <a:spcAft>
                <a:spcPts val="600"/>
              </a:spcAft>
              <a:buFont typeface="+mj-lt"/>
              <a:buAutoNum type="arabicPeriod"/>
            </a:pPr>
            <a:r>
              <a:rPr lang="en-US" sz="1600" b="1" u="sng" dirty="0"/>
              <a:t>Remove the BD document reference</a:t>
            </a:r>
            <a:r>
              <a:rPr lang="en-US" sz="1600" dirty="0"/>
              <a:t> on the overpayment line</a:t>
            </a:r>
          </a:p>
          <a:p>
            <a:pPr marL="1660525" lvl="4" indent="-342900">
              <a:spcBef>
                <a:spcPts val="600"/>
              </a:spcBef>
              <a:spcAft>
                <a:spcPts val="600"/>
              </a:spcAft>
            </a:pPr>
            <a:r>
              <a:rPr lang="en-US" sz="1600" dirty="0"/>
              <a:t>Originally populated by IPACIN, but should be removed to process as advance</a:t>
            </a:r>
            <a:endParaRPr lang="en-US" sz="1600" b="1" u="sng" dirty="0"/>
          </a:p>
          <a:p>
            <a:pPr marL="1381125" lvl="3" indent="-342900">
              <a:spcBef>
                <a:spcPts val="600"/>
              </a:spcBef>
              <a:spcAft>
                <a:spcPts val="600"/>
              </a:spcAft>
              <a:buFont typeface="+mj-lt"/>
              <a:buAutoNum type="arabicPeriod"/>
            </a:pPr>
            <a:r>
              <a:rPr lang="en-US" sz="1600" b="1" u="sng" dirty="0"/>
              <a:t>Update the Accounting Dimensions section</a:t>
            </a:r>
            <a:r>
              <a:rPr lang="en-US" sz="1600" dirty="0"/>
              <a:t> on over payment line</a:t>
            </a:r>
          </a:p>
          <a:p>
            <a:pPr marL="1660525" lvl="4" indent="-342900">
              <a:spcBef>
                <a:spcPts val="600"/>
              </a:spcBef>
              <a:spcAft>
                <a:spcPts val="600"/>
              </a:spcAft>
            </a:pPr>
            <a:r>
              <a:rPr lang="en-US" sz="1600" dirty="0"/>
              <a:t>Originally populated by IPACIN with dimensions from the referenced BD on line 1</a:t>
            </a:r>
          </a:p>
          <a:p>
            <a:pPr marL="1660525" lvl="4" indent="-342900">
              <a:spcBef>
                <a:spcPts val="600"/>
              </a:spcBef>
              <a:spcAft>
                <a:spcPts val="600"/>
              </a:spcAft>
            </a:pPr>
            <a:r>
              <a:rPr lang="en-US" sz="1600" dirty="0"/>
              <a:t>Update to record Accounting Template/dimensions from newly referenced agreement</a:t>
            </a:r>
          </a:p>
          <a:p>
            <a:pPr marL="1035050" lvl="2" indent="-342900">
              <a:spcBef>
                <a:spcPts val="300"/>
              </a:spcBef>
              <a:spcAft>
                <a:spcPts val="300"/>
              </a:spcAft>
              <a:buFont typeface="+mj-lt"/>
              <a:buAutoNum type="arabicPeriod"/>
            </a:pPr>
            <a:endParaRPr lang="en-US" sz="1600" b="1" u="sng" dirty="0" smtClean="0"/>
          </a:p>
          <a:p>
            <a:pPr marL="1035050" lvl="2" indent="-342900">
              <a:buFont typeface="+mj-lt"/>
              <a:buAutoNum type="arabicPeriod"/>
            </a:pPr>
            <a:endParaRPr lang="en-US" sz="1600" dirty="0" smtClean="0"/>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128</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28059451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Push Payments – Overpayments (cont)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16492" y="1067027"/>
            <a:ext cx="880375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300"/>
              </a:spcBef>
              <a:spcAft>
                <a:spcPts val="300"/>
              </a:spcAft>
              <a:buNone/>
            </a:pPr>
            <a:r>
              <a:rPr lang="en-US" sz="1800" b="1" dirty="0"/>
              <a:t>IPAC Inbound Processing of Overpayment Push </a:t>
            </a:r>
            <a:r>
              <a:rPr lang="en-US" sz="1800" b="1" dirty="0" smtClean="0"/>
              <a:t>Payments (con’t)</a:t>
            </a:r>
            <a:endParaRPr lang="en-US" sz="1800" dirty="0"/>
          </a:p>
          <a:p>
            <a:pPr marL="977900" lvl="2" indent="-285750">
              <a:spcBef>
                <a:spcPts val="600"/>
              </a:spcBef>
              <a:spcAft>
                <a:spcPts val="600"/>
              </a:spcAft>
            </a:pPr>
            <a:r>
              <a:rPr lang="en-US" sz="1600" b="1" dirty="0"/>
              <a:t>Option </a:t>
            </a:r>
            <a:r>
              <a:rPr lang="en-US" sz="1600" b="1" dirty="0" smtClean="0"/>
              <a:t>2 (</a:t>
            </a:r>
            <a:r>
              <a:rPr lang="en-US" sz="1600" b="1" dirty="0"/>
              <a:t>c</a:t>
            </a:r>
            <a:r>
              <a:rPr lang="en-US" sz="1600" b="1" dirty="0" smtClean="0"/>
              <a:t>on’t): </a:t>
            </a:r>
            <a:r>
              <a:rPr lang="en-US" sz="1600" dirty="0"/>
              <a:t>Process overpayment line as an </a:t>
            </a:r>
            <a:r>
              <a:rPr lang="en-US" sz="1600" b="1" u="sng" dirty="0"/>
              <a:t>advance</a:t>
            </a:r>
            <a:r>
              <a:rPr lang="en-US" sz="1600" dirty="0"/>
              <a:t> if GSA </a:t>
            </a:r>
            <a:r>
              <a:rPr lang="en-US" sz="1600" u="sng" dirty="0"/>
              <a:t>can identify a PCAS agreement</a:t>
            </a:r>
            <a:r>
              <a:rPr lang="en-US" sz="1600" dirty="0"/>
              <a:t> for the same customer (with no outstanding BDs)</a:t>
            </a:r>
          </a:p>
          <a:p>
            <a:pPr marL="1381125" lvl="3" indent="-342900">
              <a:spcBef>
                <a:spcPts val="600"/>
              </a:spcBef>
              <a:spcAft>
                <a:spcPts val="600"/>
              </a:spcAft>
              <a:buFont typeface="+mj-lt"/>
              <a:buAutoNum type="arabicPeriod" startAt="4"/>
            </a:pPr>
            <a:r>
              <a:rPr lang="en-US" sz="1600" b="1" u="sng" dirty="0" smtClean="0"/>
              <a:t>Agreement </a:t>
            </a:r>
            <a:r>
              <a:rPr lang="en-US" sz="1600" b="1" u="sng" dirty="0"/>
              <a:t>Reference section</a:t>
            </a:r>
            <a:r>
              <a:rPr lang="en-US" sz="1600" b="1" dirty="0"/>
              <a:t>:</a:t>
            </a:r>
          </a:p>
          <a:p>
            <a:pPr marL="1660525" lvl="4" indent="-342900">
              <a:spcBef>
                <a:spcPts val="600"/>
              </a:spcBef>
              <a:spcAft>
                <a:spcPts val="600"/>
              </a:spcAft>
            </a:pPr>
            <a:r>
              <a:rPr lang="en-US" sz="1600" dirty="0"/>
              <a:t>If referenced BD on line 1 </a:t>
            </a:r>
            <a:r>
              <a:rPr lang="en-US" sz="1600" u="sng" dirty="0"/>
              <a:t>is associated with PCAS agreement</a:t>
            </a:r>
            <a:r>
              <a:rPr lang="en-US" sz="1600" dirty="0"/>
              <a:t>, leave Agreement Reference as is</a:t>
            </a:r>
          </a:p>
          <a:p>
            <a:pPr marL="1660525" lvl="4" indent="-342900">
              <a:spcBef>
                <a:spcPts val="600"/>
              </a:spcBef>
              <a:spcAft>
                <a:spcPts val="600"/>
              </a:spcAft>
            </a:pPr>
            <a:r>
              <a:rPr lang="en-US" sz="1600" dirty="0"/>
              <a:t>If referenced BD on line 1 </a:t>
            </a:r>
            <a:r>
              <a:rPr lang="en-US" sz="1600" u="sng" dirty="0"/>
              <a:t>is not associated with PCAS agreement</a:t>
            </a:r>
            <a:r>
              <a:rPr lang="en-US" sz="1600" dirty="0"/>
              <a:t> but an agreement can be found for same customer: </a:t>
            </a:r>
          </a:p>
          <a:p>
            <a:pPr marL="2574925" lvl="6" indent="-342900">
              <a:spcBef>
                <a:spcPts val="600"/>
              </a:spcBef>
              <a:spcAft>
                <a:spcPts val="600"/>
              </a:spcAft>
            </a:pPr>
            <a:r>
              <a:rPr lang="en-US" sz="1600" b="1" u="sng" dirty="0"/>
              <a:t>Update the Agreement Reference section to record the related Agreement Number and Line Number</a:t>
            </a:r>
            <a:r>
              <a:rPr lang="en-US" sz="1600" dirty="0"/>
              <a:t> on overpayment line</a:t>
            </a:r>
          </a:p>
          <a:p>
            <a:pPr marL="2574925" lvl="6" indent="-342900">
              <a:spcBef>
                <a:spcPts val="600"/>
              </a:spcBef>
              <a:spcAft>
                <a:spcPts val="600"/>
              </a:spcAft>
            </a:pPr>
            <a:r>
              <a:rPr lang="en-US" sz="1600" dirty="0"/>
              <a:t>Referenced agreement will show new Unliquidated Advance amount after processing</a:t>
            </a:r>
          </a:p>
          <a:p>
            <a:pPr marL="1035050" lvl="2" indent="-342900">
              <a:spcBef>
                <a:spcPts val="300"/>
              </a:spcBef>
              <a:spcAft>
                <a:spcPts val="300"/>
              </a:spcAft>
              <a:buFont typeface="+mj-lt"/>
              <a:buAutoNum type="arabicPeriod"/>
            </a:pPr>
            <a:endParaRPr lang="en-US" sz="1600" b="1" u="sng" dirty="0" smtClean="0"/>
          </a:p>
          <a:p>
            <a:pPr marL="1035050" lvl="2" indent="-342900">
              <a:buFont typeface="+mj-lt"/>
              <a:buAutoNum type="arabicPeriod"/>
            </a:pPr>
            <a:endParaRPr lang="en-US" sz="1600" dirty="0" smtClean="0"/>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129</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620963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IPAC Billing Document Refresher (cont.)</a:t>
            </a:r>
          </a:p>
        </p:txBody>
      </p:sp>
      <p:sp>
        <p:nvSpPr>
          <p:cNvPr id="3" name="Content Placeholder 2"/>
          <p:cNvSpPr>
            <a:spLocks noGrp="1"/>
          </p:cNvSpPr>
          <p:nvPr>
            <p:ph idx="1"/>
          </p:nvPr>
        </p:nvSpPr>
        <p:spPr>
          <a:xfrm>
            <a:off x="486892" y="1066821"/>
            <a:ext cx="8229600" cy="4525962"/>
          </a:xfrm>
        </p:spPr>
        <p:txBody>
          <a:bodyPr/>
          <a:lstStyle/>
          <a:p>
            <a:pPr marL="231775" lvl="1" indent="-231775">
              <a:lnSpc>
                <a:spcPct val="150000"/>
              </a:lnSpc>
              <a:spcBef>
                <a:spcPts val="480"/>
              </a:spcBef>
              <a:spcAft>
                <a:spcPts val="600"/>
              </a:spcAft>
            </a:pPr>
            <a:r>
              <a:rPr lang="en-US" sz="1900" dirty="0" smtClean="0"/>
              <a:t>Designated </a:t>
            </a:r>
            <a:r>
              <a:rPr lang="en-US" sz="1900" dirty="0"/>
              <a:t>Agent - IPAC Statements</a:t>
            </a:r>
          </a:p>
          <a:p>
            <a:pPr lvl="1">
              <a:spcBef>
                <a:spcPts val="0"/>
              </a:spcBef>
              <a:spcAft>
                <a:spcPts val="600"/>
              </a:spcAft>
            </a:pPr>
            <a:r>
              <a:rPr lang="en-US" sz="1700" dirty="0"/>
              <a:t>Group multiple Billing Documents in </a:t>
            </a:r>
            <a:r>
              <a:rPr lang="en-US" sz="1700" b="1" u="sng" dirty="0"/>
              <a:t>one consolidated statement at the ALC level</a:t>
            </a:r>
            <a:r>
              <a:rPr lang="en-US" sz="1700" dirty="0"/>
              <a:t> via the Designated Agent</a:t>
            </a:r>
          </a:p>
          <a:p>
            <a:pPr lvl="2">
              <a:spcBef>
                <a:spcPts val="480"/>
              </a:spcBef>
              <a:spcAft>
                <a:spcPts val="600"/>
              </a:spcAft>
            </a:pPr>
            <a:r>
              <a:rPr lang="en-US" sz="1600" dirty="0"/>
              <a:t>Summarization </a:t>
            </a:r>
            <a:r>
              <a:rPr lang="en-US" sz="1600" u="sng" dirty="0"/>
              <a:t>assigns the same Statement Number</a:t>
            </a:r>
            <a:r>
              <a:rPr lang="en-US" sz="1600" dirty="0"/>
              <a:t> to IPAC BDs with vendors rolling up to the same Agency Location Code (Designated Agent) within a given run </a:t>
            </a:r>
          </a:p>
          <a:p>
            <a:pPr lvl="2">
              <a:spcBef>
                <a:spcPts val="480"/>
              </a:spcBef>
              <a:spcAft>
                <a:spcPts val="600"/>
              </a:spcAft>
            </a:pPr>
            <a:r>
              <a:rPr lang="en-US" sz="1600" dirty="0"/>
              <a:t>The Treasury ALC billing address is billed rather than the vendor purchasing goods/services from GSA</a:t>
            </a:r>
          </a:p>
          <a:p>
            <a:pPr lvl="2">
              <a:spcBef>
                <a:spcPts val="480"/>
              </a:spcBef>
              <a:spcAft>
                <a:spcPts val="600"/>
              </a:spcAft>
            </a:pPr>
            <a:r>
              <a:rPr lang="en-US" sz="1600" dirty="0"/>
              <a:t>IPAC PDF statements </a:t>
            </a:r>
            <a:r>
              <a:rPr lang="en-US" sz="1600" u="sng" dirty="0"/>
              <a:t>can be viewed</a:t>
            </a:r>
            <a:r>
              <a:rPr lang="en-US" sz="1600" dirty="0"/>
              <a:t> from VCSS </a:t>
            </a:r>
            <a:r>
              <a:rPr lang="en-US" sz="1600" u="sng" dirty="0"/>
              <a:t>by the Designated Agent or customer </a:t>
            </a:r>
            <a:r>
              <a:rPr lang="en-US" sz="1600" u="sng" dirty="0" smtClean="0"/>
              <a:t>vendor</a:t>
            </a:r>
          </a:p>
          <a:p>
            <a:pPr lvl="1">
              <a:spcBef>
                <a:spcPts val="480"/>
              </a:spcBef>
              <a:spcAft>
                <a:spcPts val="600"/>
              </a:spcAft>
            </a:pPr>
            <a:r>
              <a:rPr lang="en-US" sz="1600" dirty="0" smtClean="0"/>
              <a:t>NOTE: </a:t>
            </a:r>
            <a:r>
              <a:rPr lang="en-US" sz="1600" b="1" u="sng" dirty="0" smtClean="0"/>
              <a:t>AAS/ITS RBA/NBA business lines do </a:t>
            </a:r>
            <a:r>
              <a:rPr lang="en-US" sz="1600" b="1" u="sng" dirty="0" smtClean="0"/>
              <a:t>NOT group by ALC</a:t>
            </a:r>
          </a:p>
          <a:p>
            <a:pPr lvl="2">
              <a:spcBef>
                <a:spcPts val="480"/>
              </a:spcBef>
              <a:spcAft>
                <a:spcPts val="600"/>
              </a:spcAft>
            </a:pPr>
            <a:r>
              <a:rPr lang="en-US" sz="1600" b="1" u="sng" dirty="0" smtClean="0"/>
              <a:t>One </a:t>
            </a:r>
            <a:r>
              <a:rPr lang="en-US" sz="1600" b="1" u="sng" dirty="0" smtClean="0"/>
              <a:t>billing record </a:t>
            </a:r>
            <a:r>
              <a:rPr lang="en-US" sz="1600" b="1" u="sng" dirty="0" smtClean="0"/>
              <a:t>per </a:t>
            </a:r>
            <a:r>
              <a:rPr lang="en-US" sz="1600" b="1" u="sng" dirty="0" smtClean="0"/>
              <a:t>statement</a:t>
            </a:r>
            <a:r>
              <a:rPr lang="en-US" sz="1600" dirty="0" smtClean="0"/>
              <a:t>, even if the </a:t>
            </a:r>
            <a:r>
              <a:rPr lang="en-US" sz="1600" dirty="0" smtClean="0"/>
              <a:t>billing record </a:t>
            </a:r>
            <a:r>
              <a:rPr lang="en-US" sz="1600" dirty="0" smtClean="0"/>
              <a:t>vendors share the same ALC.</a:t>
            </a:r>
            <a:endParaRPr lang="en-US" sz="1600" dirty="0"/>
          </a:p>
          <a:p>
            <a:endParaRPr lang="en-US" dirty="0"/>
          </a:p>
        </p:txBody>
      </p:sp>
      <p:sp>
        <p:nvSpPr>
          <p:cNvPr id="6" name="Slide Number Placeholder 5"/>
          <p:cNvSpPr>
            <a:spLocks noGrp="1"/>
          </p:cNvSpPr>
          <p:nvPr>
            <p:ph type="sldNum" sz="quarter" idx="11"/>
          </p:nvPr>
        </p:nvSpPr>
        <p:spPr>
          <a:prstGeom prst="rect">
            <a:avLst/>
          </a:prstGeom>
        </p:spPr>
        <p:txBody>
          <a:bodyPr/>
          <a:lstStyle/>
          <a:p>
            <a:fld id="{525A3C56-E491-49B2-93F3-63532DF516BC}" type="slidenum">
              <a:rPr lang="en-US" smtClean="0">
                <a:solidFill>
                  <a:srgbClr val="000000"/>
                </a:solidFill>
              </a:rPr>
              <a:pPr/>
              <a:t>13</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44606877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a:t>IPAC </a:t>
            </a:r>
            <a:r>
              <a:rPr lang="en-US" sz="3600" dirty="0" smtClean="0"/>
              <a:t>Inbound Skips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25401" y="6245225"/>
            <a:ext cx="471967" cy="476250"/>
          </a:xfrm>
        </p:spPr>
        <p:txBody>
          <a:bodyPr/>
          <a:lstStyle/>
          <a:p>
            <a:pPr>
              <a:defRPr/>
            </a:pPr>
            <a:fld id="{215F2CEC-58A8-492B-AD0D-C2BF1A7F0D89}" type="slidenum">
              <a:rPr lang="en-US" sz="1000" smtClean="0">
                <a:solidFill>
                  <a:srgbClr val="000000"/>
                </a:solidFill>
              </a:rPr>
              <a:pPr>
                <a:defRPr/>
              </a:pPr>
              <a:t>130</a:t>
            </a:fld>
            <a:endParaRPr lang="en-US" sz="1000"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IPAC Inbound Skips</a:t>
            </a:r>
            <a:endParaRPr lang="en-US" dirty="0"/>
          </a:p>
        </p:txBody>
      </p:sp>
      <p:sp>
        <p:nvSpPr>
          <p:cNvPr id="3" name="Content Placeholder 2"/>
          <p:cNvSpPr>
            <a:spLocks noGrp="1"/>
          </p:cNvSpPr>
          <p:nvPr>
            <p:ph idx="1"/>
          </p:nvPr>
        </p:nvSpPr>
        <p:spPr>
          <a:xfrm>
            <a:off x="406260" y="1142893"/>
            <a:ext cx="8546354" cy="4525962"/>
          </a:xfrm>
        </p:spPr>
        <p:txBody>
          <a:bodyPr/>
          <a:lstStyle/>
          <a:p>
            <a:pPr lvl="0">
              <a:spcBef>
                <a:spcPts val="600"/>
              </a:spcBef>
              <a:spcAft>
                <a:spcPts val="600"/>
              </a:spcAft>
            </a:pPr>
            <a:r>
              <a:rPr lang="en-US" sz="2000" dirty="0" smtClean="0"/>
              <a:t>Reasons why IPACIN may skip some records during processing:</a:t>
            </a:r>
          </a:p>
          <a:p>
            <a:pPr lvl="1">
              <a:spcBef>
                <a:spcPts val="600"/>
              </a:spcBef>
              <a:spcAft>
                <a:spcPts val="600"/>
              </a:spcAft>
            </a:pPr>
            <a:r>
              <a:rPr lang="en-US" sz="1800" b="1" dirty="0" smtClean="0"/>
              <a:t>Legacy </a:t>
            </a:r>
            <a:r>
              <a:rPr lang="en-US" sz="1800" b="1" dirty="0"/>
              <a:t>chargebacks</a:t>
            </a:r>
          </a:p>
          <a:p>
            <a:pPr lvl="2">
              <a:spcBef>
                <a:spcPts val="600"/>
              </a:spcBef>
              <a:spcAft>
                <a:spcPts val="600"/>
              </a:spcAft>
            </a:pPr>
            <a:r>
              <a:rPr lang="en-US" sz="1800" dirty="0"/>
              <a:t>P</a:t>
            </a:r>
            <a:r>
              <a:rPr lang="en-US" sz="1800" dirty="0" smtClean="0"/>
              <a:t>ayment or collection references a bill generated in the Legacy system that was </a:t>
            </a:r>
            <a:r>
              <a:rPr lang="en-US" sz="1800" b="1" u="sng" dirty="0" smtClean="0"/>
              <a:t>not</a:t>
            </a:r>
            <a:r>
              <a:rPr lang="en-US" sz="1800" dirty="0" smtClean="0"/>
              <a:t> converted in Pegasys as part of the BAAR implementation</a:t>
            </a:r>
          </a:p>
          <a:p>
            <a:pPr lvl="3">
              <a:spcBef>
                <a:spcPts val="600"/>
              </a:spcBef>
              <a:spcAft>
                <a:spcPts val="600"/>
              </a:spcAft>
            </a:pPr>
            <a:r>
              <a:rPr lang="en-US" sz="1600" b="1" u="sng" dirty="0" smtClean="0"/>
              <a:t>Occur within the first 90 das after go-live</a:t>
            </a:r>
          </a:p>
          <a:p>
            <a:pPr lvl="3">
              <a:spcBef>
                <a:spcPts val="600"/>
              </a:spcBef>
              <a:spcAft>
                <a:spcPts val="600"/>
              </a:spcAft>
            </a:pPr>
            <a:r>
              <a:rPr lang="en-US" sz="1600" b="1" u="sng" dirty="0" smtClean="0"/>
              <a:t>AAS Business Lines</a:t>
            </a:r>
            <a:r>
              <a:rPr lang="en-US" sz="1600" dirty="0" smtClean="0"/>
              <a:t> using the PCAS/DBR hybrid model </a:t>
            </a:r>
          </a:p>
          <a:p>
            <a:pPr lvl="4">
              <a:spcBef>
                <a:spcPts val="600"/>
              </a:spcBef>
              <a:spcAft>
                <a:spcPts val="600"/>
              </a:spcAft>
            </a:pPr>
            <a:r>
              <a:rPr lang="en-US" sz="1600" dirty="0" smtClean="0"/>
              <a:t>Will </a:t>
            </a:r>
            <a:r>
              <a:rPr lang="en-US" sz="1600" b="1" u="sng" dirty="0" smtClean="0"/>
              <a:t>not</a:t>
            </a:r>
            <a:r>
              <a:rPr lang="en-US" sz="1600" dirty="0" smtClean="0"/>
              <a:t> have skipped transactions due to Legacy chargebacks</a:t>
            </a:r>
          </a:p>
          <a:p>
            <a:pPr lvl="4">
              <a:spcBef>
                <a:spcPts val="600"/>
              </a:spcBef>
              <a:spcAft>
                <a:spcPts val="600"/>
              </a:spcAft>
            </a:pPr>
            <a:r>
              <a:rPr lang="en-US" sz="1600" dirty="0" smtClean="0"/>
              <a:t>AAS Legacy chargebacks will follow the normal chargeback processes discussed in the IPAC Chargeback Overview section of this training course</a:t>
            </a:r>
          </a:p>
          <a:p>
            <a:pPr lvl="4">
              <a:spcBef>
                <a:spcPts val="600"/>
              </a:spcBef>
              <a:spcAft>
                <a:spcPts val="600"/>
              </a:spcAft>
            </a:pPr>
            <a:r>
              <a:rPr lang="en-US" sz="1600" dirty="0" smtClean="0"/>
              <a:t>Note: AAS Business Lines using the PCAS/DBR hybrid model include: AASFedSim, AASREGIT, IWAC, ITSEXPSER, ITSNATITCM, ITSHSPD12 </a:t>
            </a:r>
          </a:p>
          <a:p>
            <a:pPr marL="0" indent="0">
              <a:spcBef>
                <a:spcPts val="600"/>
              </a:spcBef>
              <a:spcAft>
                <a:spcPts val="600"/>
              </a:spcAft>
              <a:buNone/>
            </a:pPr>
            <a:endParaRPr lang="en-US" dirty="0"/>
          </a:p>
        </p:txBody>
      </p:sp>
      <p:sp>
        <p:nvSpPr>
          <p:cNvPr id="5" name="Slide Number Placeholder 4"/>
          <p:cNvSpPr>
            <a:spLocks noGrp="1"/>
          </p:cNvSpPr>
          <p:nvPr>
            <p:ph type="sldNum" sz="quarter" idx="11"/>
          </p:nvPr>
        </p:nvSpPr>
        <p:spPr/>
        <p:txBody>
          <a:bodyPr/>
          <a:lstStyle/>
          <a:p>
            <a:pPr>
              <a:defRPr/>
            </a:pPr>
            <a:fld id="{4EDCA422-FC28-491A-B4EC-C3FACFB2D33D}" type="slidenum">
              <a:rPr lang="en-US" smtClean="0"/>
              <a:pPr>
                <a:defRPr/>
              </a:pPr>
              <a:t>131</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9853964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IPAC Inbound Skips (cont.)</a:t>
            </a:r>
            <a:endParaRPr lang="en-US" dirty="0"/>
          </a:p>
        </p:txBody>
      </p:sp>
      <p:sp>
        <p:nvSpPr>
          <p:cNvPr id="3" name="Content Placeholder 2"/>
          <p:cNvSpPr>
            <a:spLocks noGrp="1"/>
          </p:cNvSpPr>
          <p:nvPr>
            <p:ph idx="1"/>
          </p:nvPr>
        </p:nvSpPr>
        <p:spPr>
          <a:xfrm>
            <a:off x="406260" y="1132260"/>
            <a:ext cx="8546354" cy="4525962"/>
          </a:xfrm>
        </p:spPr>
        <p:txBody>
          <a:bodyPr/>
          <a:lstStyle/>
          <a:p>
            <a:pPr lvl="0">
              <a:spcBef>
                <a:spcPts val="600"/>
              </a:spcBef>
              <a:spcAft>
                <a:spcPts val="600"/>
              </a:spcAft>
            </a:pPr>
            <a:r>
              <a:rPr lang="en-US" sz="2000" dirty="0" smtClean="0"/>
              <a:t>Reasons why IPACIN may skip some records during processing (cont.):</a:t>
            </a:r>
          </a:p>
          <a:p>
            <a:pPr lvl="1">
              <a:spcBef>
                <a:spcPts val="600"/>
              </a:spcBef>
              <a:spcAft>
                <a:spcPts val="600"/>
              </a:spcAft>
            </a:pPr>
            <a:r>
              <a:rPr lang="en-US" sz="1800" b="1" dirty="0" smtClean="0"/>
              <a:t>Multi-tenancy</a:t>
            </a:r>
            <a:endParaRPr lang="en-US" sz="1800" b="1" dirty="0"/>
          </a:p>
          <a:p>
            <a:pPr lvl="2">
              <a:spcBef>
                <a:spcPts val="600"/>
              </a:spcBef>
              <a:spcAft>
                <a:spcPts val="600"/>
              </a:spcAft>
            </a:pPr>
            <a:r>
              <a:rPr lang="en-US" sz="1800" dirty="0" smtClean="0"/>
              <a:t>When one GSA </a:t>
            </a:r>
            <a:r>
              <a:rPr lang="en-US" sz="1800" dirty="0"/>
              <a:t>Agency Location Code tries to IPAC another GSA Agency Location </a:t>
            </a:r>
            <a:r>
              <a:rPr lang="en-US" sz="1800" dirty="0" smtClean="0"/>
              <a:t>Code and they have the </a:t>
            </a:r>
            <a:r>
              <a:rPr lang="en-US" sz="1800" u="sng" dirty="0" smtClean="0"/>
              <a:t>same Transaction ID</a:t>
            </a:r>
          </a:p>
          <a:p>
            <a:pPr lvl="3">
              <a:spcBef>
                <a:spcPts val="600"/>
              </a:spcBef>
              <a:spcAft>
                <a:spcPts val="600"/>
              </a:spcAft>
            </a:pPr>
            <a:r>
              <a:rPr lang="en-US" sz="1600" dirty="0"/>
              <a:t>Error is caused when one </a:t>
            </a:r>
            <a:r>
              <a:rPr lang="en-US" sz="1600" dirty="0" smtClean="0"/>
              <a:t>organization </a:t>
            </a:r>
            <a:r>
              <a:rPr lang="en-US" sz="1600" dirty="0"/>
              <a:t>within GSA is trying to IPAC another </a:t>
            </a:r>
            <a:r>
              <a:rPr lang="en-US" sz="1600" dirty="0" smtClean="0"/>
              <a:t>organization </a:t>
            </a:r>
            <a:r>
              <a:rPr lang="en-US" sz="1600" dirty="0"/>
              <a:t>instead of doing an Internal Voucher (e.g., </a:t>
            </a:r>
            <a:r>
              <a:rPr lang="en-US" sz="1600" dirty="0" smtClean="0"/>
              <a:t>AAS and Telecom </a:t>
            </a:r>
            <a:r>
              <a:rPr lang="en-US" sz="1600" dirty="0" err="1" smtClean="0"/>
              <a:t>IPACing</a:t>
            </a:r>
            <a:r>
              <a:rPr lang="en-US" sz="1600" dirty="0" smtClean="0"/>
              <a:t> </a:t>
            </a:r>
            <a:r>
              <a:rPr lang="en-US" sz="1600" dirty="0"/>
              <a:t>each other</a:t>
            </a:r>
            <a:r>
              <a:rPr lang="en-US" sz="1600" dirty="0" smtClean="0"/>
              <a:t>)</a:t>
            </a:r>
            <a:endParaRPr lang="en-US" sz="1600" dirty="0"/>
          </a:p>
          <a:p>
            <a:pPr lvl="0">
              <a:spcBef>
                <a:spcPts val="600"/>
              </a:spcBef>
              <a:spcAft>
                <a:spcPts val="600"/>
              </a:spcAft>
            </a:pPr>
            <a:r>
              <a:rPr lang="en-US" sz="2000" dirty="0" smtClean="0"/>
              <a:t>IPAC </a:t>
            </a:r>
            <a:r>
              <a:rPr lang="en-US" sz="2000" dirty="0"/>
              <a:t>Inbound skip resolution</a:t>
            </a:r>
          </a:p>
          <a:p>
            <a:pPr lvl="1">
              <a:spcBef>
                <a:spcPts val="600"/>
              </a:spcBef>
              <a:spcAft>
                <a:spcPts val="600"/>
              </a:spcAft>
            </a:pPr>
            <a:r>
              <a:rPr lang="en-US" sz="1800" dirty="0"/>
              <a:t>Contact GSA </a:t>
            </a:r>
            <a:r>
              <a:rPr lang="en-US" sz="1800" dirty="0" smtClean="0"/>
              <a:t>Production Support for assistance in resolving IPAC Inbound skip issues</a:t>
            </a:r>
            <a:endParaRPr lang="en-US" sz="1800" dirty="0"/>
          </a:p>
          <a:p>
            <a:pPr>
              <a:spcBef>
                <a:spcPts val="600"/>
              </a:spcBef>
              <a:spcAft>
                <a:spcPts val="600"/>
              </a:spcAft>
            </a:pPr>
            <a:endParaRPr lang="en-US" dirty="0"/>
          </a:p>
        </p:txBody>
      </p:sp>
      <p:sp>
        <p:nvSpPr>
          <p:cNvPr id="5" name="Slide Number Placeholder 4"/>
          <p:cNvSpPr>
            <a:spLocks noGrp="1"/>
          </p:cNvSpPr>
          <p:nvPr>
            <p:ph type="sldNum" sz="quarter" idx="11"/>
          </p:nvPr>
        </p:nvSpPr>
        <p:spPr/>
        <p:txBody>
          <a:bodyPr/>
          <a:lstStyle/>
          <a:p>
            <a:pPr>
              <a:defRPr/>
            </a:pPr>
            <a:fld id="{4EDCA422-FC28-491A-B4EC-C3FACFB2D33D}" type="slidenum">
              <a:rPr lang="en-US" smtClean="0"/>
              <a:pPr>
                <a:defRPr/>
              </a:pPr>
              <a:t>132</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8520507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ChangeArrowheads="1"/>
          </p:cNvSpPr>
          <p:nvPr/>
        </p:nvSpPr>
        <p:spPr bwMode="auto">
          <a:xfrm>
            <a:off x="385763" y="2913320"/>
            <a:ext cx="8734425" cy="1467293"/>
          </a:xfrm>
          <a:prstGeom prst="rect">
            <a:avLst/>
          </a:prstGeom>
          <a:solidFill>
            <a:srgbClr val="FFFF00"/>
          </a:solidFill>
          <a:ln w="9525" algn="ctr">
            <a:solidFill>
              <a:schemeClr val="tx1"/>
            </a:solidFill>
            <a:round/>
            <a:headEnd/>
            <a:tailEnd/>
          </a:ln>
        </p:spPr>
        <p:txBody>
          <a:bodyPr wrap="none" anchor="ctr"/>
          <a:lstStyle/>
          <a:p>
            <a:endParaRPr lang="en-US" dirty="0">
              <a:solidFill>
                <a:srgbClr val="000000"/>
              </a:solidFill>
            </a:endParaRPr>
          </a:p>
        </p:txBody>
      </p:sp>
      <p:sp>
        <p:nvSpPr>
          <p:cNvPr id="114692" name="Rectangle 6"/>
          <p:cNvSpPr>
            <a:spLocks noGrp="1" noChangeArrowheads="1"/>
          </p:cNvSpPr>
          <p:nvPr>
            <p:ph type="title"/>
          </p:nvPr>
        </p:nvSpPr>
        <p:spPr>
          <a:xfrm>
            <a:off x="455613" y="85725"/>
            <a:ext cx="7381875" cy="809625"/>
          </a:xfrm>
        </p:spPr>
        <p:txBody>
          <a:bodyPr/>
          <a:lstStyle/>
          <a:p>
            <a:pPr eaLnBrk="1" hangingPunct="1"/>
            <a:r>
              <a:rPr lang="en-US" sz="2800" dirty="0" smtClean="0"/>
              <a:t>Table of Contents</a:t>
            </a:r>
          </a:p>
        </p:txBody>
      </p:sp>
      <p:sp>
        <p:nvSpPr>
          <p:cNvPr id="114691" name="Rectangle 7"/>
          <p:cNvSpPr>
            <a:spLocks noGrp="1" noChangeArrowheads="1"/>
          </p:cNvSpPr>
          <p:nvPr>
            <p:ph idx="1"/>
          </p:nvPr>
        </p:nvSpPr>
        <p:spPr>
          <a:xfrm>
            <a:off x="385764" y="1319213"/>
            <a:ext cx="8247874" cy="5133975"/>
          </a:xfrm>
        </p:spPr>
        <p:txBody>
          <a:bodyPr/>
          <a:lstStyle/>
          <a:p>
            <a:pPr marL="288925" indent="-288925" eaLnBrk="1" hangingPunct="1">
              <a:spcBef>
                <a:spcPts val="600"/>
              </a:spcBef>
              <a:spcAft>
                <a:spcPts val="600"/>
              </a:spcAft>
              <a:defRPr/>
            </a:pPr>
            <a:r>
              <a:rPr lang="en-US" sz="1600" dirty="0"/>
              <a:t>Segment 1:  Intra-Governmental Payment and Collection (IPAC) Overview	</a:t>
            </a:r>
            <a:endParaRPr lang="en-US" sz="1600" i="1" dirty="0" smtClean="0"/>
          </a:p>
          <a:p>
            <a:pPr marL="288925" indent="-288925" eaLnBrk="1" hangingPunct="1">
              <a:spcBef>
                <a:spcPts val="600"/>
              </a:spcBef>
              <a:spcAft>
                <a:spcPts val="600"/>
              </a:spcAft>
              <a:defRPr/>
            </a:pPr>
            <a:r>
              <a:rPr lang="en-US" sz="1600" dirty="0" smtClean="0"/>
              <a:t>Segment 2:  IPAC Billing and Outbound File Creation		</a:t>
            </a:r>
          </a:p>
          <a:p>
            <a:pPr marL="288925" indent="-288925" eaLnBrk="1" hangingPunct="1">
              <a:spcBef>
                <a:spcPts val="600"/>
              </a:spcBef>
              <a:spcAft>
                <a:spcPts val="600"/>
              </a:spcAft>
              <a:defRPr/>
            </a:pPr>
            <a:r>
              <a:rPr lang="en-US" sz="1600" dirty="0" smtClean="0"/>
              <a:t>Segment </a:t>
            </a:r>
            <a:r>
              <a:rPr lang="en-US" sz="1600" dirty="0"/>
              <a:t>3:  Update IPAC Status Batch Job</a:t>
            </a:r>
          </a:p>
          <a:p>
            <a:pPr marL="288925" indent="-288925" eaLnBrk="1" hangingPunct="1">
              <a:spcBef>
                <a:spcPts val="600"/>
              </a:spcBef>
              <a:spcAft>
                <a:spcPts val="600"/>
              </a:spcAft>
              <a:defRPr/>
            </a:pPr>
            <a:r>
              <a:rPr lang="en-US" sz="1600" dirty="0" smtClean="0"/>
              <a:t>Segment </a:t>
            </a:r>
            <a:r>
              <a:rPr lang="en-US" sz="1600" dirty="0"/>
              <a:t>4:  </a:t>
            </a:r>
            <a:r>
              <a:rPr lang="en-US" sz="1600" dirty="0" smtClean="0"/>
              <a:t>Standard IPAC </a:t>
            </a:r>
            <a:r>
              <a:rPr lang="en-US" sz="1600" dirty="0"/>
              <a:t>Inbound Transaction Processing	</a:t>
            </a:r>
          </a:p>
          <a:p>
            <a:pPr marL="288925" indent="-288925" eaLnBrk="1" hangingPunct="1">
              <a:spcBef>
                <a:spcPts val="600"/>
              </a:spcBef>
              <a:spcAft>
                <a:spcPts val="600"/>
              </a:spcAft>
              <a:defRPr/>
            </a:pPr>
            <a:r>
              <a:rPr lang="en-US" sz="1600" dirty="0"/>
              <a:t>Segment 5:  IPAC </a:t>
            </a:r>
            <a:r>
              <a:rPr lang="en-US" sz="1600" dirty="0" smtClean="0"/>
              <a:t>Chargebacks</a:t>
            </a:r>
          </a:p>
          <a:p>
            <a:pPr marL="625475" lvl="1" indent="-288925" eaLnBrk="1" hangingPunct="1">
              <a:spcBef>
                <a:spcPts val="600"/>
              </a:spcBef>
              <a:spcAft>
                <a:spcPts val="600"/>
              </a:spcAft>
              <a:defRPr/>
            </a:pPr>
            <a:r>
              <a:rPr lang="en-US" sz="1400" dirty="0" smtClean="0"/>
              <a:t>IPAC Chargebacks Overview</a:t>
            </a:r>
          </a:p>
          <a:p>
            <a:pPr marL="625475" lvl="1" indent="-288925" eaLnBrk="1" hangingPunct="1">
              <a:spcBef>
                <a:spcPts val="600"/>
              </a:spcBef>
              <a:spcAft>
                <a:spcPts val="600"/>
              </a:spcAft>
              <a:defRPr/>
            </a:pPr>
            <a:r>
              <a:rPr lang="en-US" sz="1400" dirty="0" smtClean="0"/>
              <a:t>Collection Adjustments</a:t>
            </a:r>
          </a:p>
          <a:p>
            <a:pPr marL="625475" lvl="1" indent="-288925" eaLnBrk="1" hangingPunct="1">
              <a:spcBef>
                <a:spcPts val="600"/>
              </a:spcBef>
              <a:spcAft>
                <a:spcPts val="600"/>
              </a:spcAft>
              <a:defRPr/>
            </a:pPr>
            <a:r>
              <a:rPr lang="en-US" sz="1400" dirty="0" smtClean="0"/>
              <a:t>Payment Adjustments</a:t>
            </a:r>
            <a:r>
              <a:rPr lang="en-US" sz="1400" dirty="0"/>
              <a:t>				</a:t>
            </a:r>
          </a:p>
          <a:p>
            <a:pPr marL="288925" indent="-288925" eaLnBrk="1" hangingPunct="1">
              <a:spcBef>
                <a:spcPts val="600"/>
              </a:spcBef>
              <a:spcAft>
                <a:spcPts val="600"/>
              </a:spcAft>
              <a:defRPr/>
            </a:pPr>
            <a:r>
              <a:rPr lang="en-US" sz="1600" dirty="0"/>
              <a:t>Segment 6:  Customer Generated Exceptions			</a:t>
            </a:r>
          </a:p>
          <a:p>
            <a:pPr marL="288925" indent="-288925" eaLnBrk="1" hangingPunct="1">
              <a:spcBef>
                <a:spcPts val="600"/>
              </a:spcBef>
              <a:spcAft>
                <a:spcPts val="600"/>
              </a:spcAft>
              <a:defRPr/>
            </a:pPr>
            <a:r>
              <a:rPr lang="en-US" sz="1600" dirty="0"/>
              <a:t>Segment 7:  Pulls of Non-IPAC Credits				</a:t>
            </a:r>
          </a:p>
          <a:p>
            <a:pPr marL="288925" indent="-288925" eaLnBrk="1" hangingPunct="1">
              <a:spcBef>
                <a:spcPts val="600"/>
              </a:spcBef>
              <a:spcAft>
                <a:spcPts val="600"/>
              </a:spcAft>
              <a:defRPr/>
            </a:pPr>
            <a:r>
              <a:rPr lang="en-US" sz="1600" dirty="0"/>
              <a:t>Segment 8:  IPAC Lifecycle Reports	</a:t>
            </a:r>
            <a:r>
              <a:rPr lang="en-US" sz="1600" dirty="0" smtClean="0"/>
              <a:t>		</a:t>
            </a:r>
            <a:endParaRPr lang="en-US" sz="1400" dirty="0" smtClean="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3" name="Slide Number Placeholder 2"/>
          <p:cNvSpPr>
            <a:spLocks noGrp="1"/>
          </p:cNvSpPr>
          <p:nvPr>
            <p:ph type="sldNum" sz="quarter" idx="11"/>
          </p:nvPr>
        </p:nvSpPr>
        <p:spPr/>
        <p:txBody>
          <a:bodyPr/>
          <a:lstStyle/>
          <a:p>
            <a:pPr>
              <a:defRPr/>
            </a:pPr>
            <a:fld id="{4EDCA422-FC28-491A-B4EC-C3FACFB2D33D}" type="slidenum">
              <a:rPr lang="en-US" smtClean="0"/>
              <a:pPr>
                <a:defRPr/>
              </a:pPr>
              <a:t>133</a:t>
            </a:fld>
            <a:endParaRPr lang="en-US" dirty="0"/>
          </a:p>
        </p:txBody>
      </p:sp>
    </p:spTree>
    <p:extLst>
      <p:ext uri="{BB962C8B-B14F-4D97-AF65-F5344CB8AC3E}">
        <p14:creationId xmlns:p14="http://schemas.microsoft.com/office/powerpoint/2010/main" val="123684345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IPAC Chargebacks</a:t>
            </a:r>
          </a:p>
          <a:p>
            <a:pPr algn="ctr"/>
            <a:r>
              <a:rPr lang="en-US" sz="3600" dirty="0" smtClean="0"/>
              <a:t>Overview</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25401" y="6245225"/>
            <a:ext cx="493233" cy="476250"/>
          </a:xfrm>
        </p:spPr>
        <p:txBody>
          <a:bodyPr/>
          <a:lstStyle/>
          <a:p>
            <a:pPr>
              <a:defRPr/>
            </a:pPr>
            <a:fld id="{215F2CEC-58A8-492B-AD0D-C2BF1A7F0D89}" type="slidenum">
              <a:rPr lang="en-US" smtClean="0">
                <a:solidFill>
                  <a:srgbClr val="000000"/>
                </a:solidFill>
              </a:rPr>
              <a:pPr>
                <a:defRPr/>
              </a:pPr>
              <a:t>134</a:t>
            </a:fld>
            <a:endParaRPr lang="en-US"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Chargebacks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568960" y="1290320"/>
            <a:ext cx="8290560"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defRPr/>
            </a:pPr>
            <a:r>
              <a:rPr lang="en-US" sz="2000" b="1" dirty="0" smtClean="0"/>
              <a:t>Chargebacks </a:t>
            </a:r>
            <a:r>
              <a:rPr lang="en-US" sz="2000" b="1" dirty="0"/>
              <a:t>as defined by Treasury </a:t>
            </a:r>
            <a:r>
              <a:rPr lang="en-US" sz="2000" b="1" dirty="0" smtClean="0"/>
              <a:t>(“Adjustments”)</a:t>
            </a:r>
            <a:r>
              <a:rPr lang="en-US" sz="2000" dirty="0" smtClean="0"/>
              <a:t>:</a:t>
            </a:r>
          </a:p>
          <a:p>
            <a:pPr>
              <a:defRPr/>
            </a:pPr>
            <a:endParaRPr lang="en-US" sz="600" dirty="0" smtClean="0"/>
          </a:p>
          <a:p>
            <a:pPr>
              <a:defRPr/>
            </a:pPr>
            <a:r>
              <a:rPr lang="en-US" sz="2000" dirty="0" smtClean="0"/>
              <a:t>If a customer </a:t>
            </a:r>
            <a:r>
              <a:rPr lang="en-US" sz="2000" dirty="0"/>
              <a:t>agency disagrees with an IPAC </a:t>
            </a:r>
            <a:r>
              <a:rPr lang="en-US" sz="2000" dirty="0" smtClean="0"/>
              <a:t>transaction sent from GSA, </a:t>
            </a:r>
            <a:r>
              <a:rPr lang="en-US" sz="2000" dirty="0"/>
              <a:t>they “charge back” the </a:t>
            </a:r>
            <a:r>
              <a:rPr lang="en-US" sz="2000" dirty="0" smtClean="0"/>
              <a:t>transaction</a:t>
            </a:r>
            <a:endParaRPr lang="en-US" sz="2000" dirty="0"/>
          </a:p>
          <a:p>
            <a:pPr>
              <a:defRPr/>
            </a:pPr>
            <a:endParaRPr lang="en-US" sz="600" dirty="0"/>
          </a:p>
          <a:p>
            <a:pPr>
              <a:defRPr/>
            </a:pPr>
            <a:r>
              <a:rPr lang="en-US" sz="2000" dirty="0"/>
              <a:t>Treasury calls chargebacks “Adjustments”:</a:t>
            </a:r>
          </a:p>
          <a:p>
            <a:pPr lvl="1">
              <a:defRPr/>
            </a:pPr>
            <a:endParaRPr lang="en-US" sz="600" dirty="0"/>
          </a:p>
          <a:p>
            <a:pPr lvl="1">
              <a:defRPr/>
            </a:pPr>
            <a:r>
              <a:rPr lang="en-US" sz="1800" dirty="0"/>
              <a:t>An Adjustment is a transaction the customer agency initiates to adjust an erroneous or incorrect payment or </a:t>
            </a:r>
            <a:r>
              <a:rPr lang="en-US" sz="1800" dirty="0" smtClean="0"/>
              <a:t>collection </a:t>
            </a:r>
            <a:endParaRPr lang="en-US" sz="1800" dirty="0"/>
          </a:p>
          <a:p>
            <a:pPr lvl="2">
              <a:defRPr/>
            </a:pPr>
            <a:endParaRPr lang="en-US" sz="600" dirty="0"/>
          </a:p>
          <a:p>
            <a:pPr lvl="1">
              <a:defRPr/>
            </a:pPr>
            <a:r>
              <a:rPr lang="en-US" sz="1800" u="sng" dirty="0" smtClean="0"/>
              <a:t>Customer agencies </a:t>
            </a:r>
            <a:r>
              <a:rPr lang="en-US" sz="1800" u="sng" dirty="0"/>
              <a:t>can only use adjustments to reduce (adjust down) the original transaction amount </a:t>
            </a:r>
          </a:p>
          <a:p>
            <a:pPr lvl="2">
              <a:defRPr/>
            </a:pPr>
            <a:endParaRPr lang="en-US" sz="600" dirty="0"/>
          </a:p>
          <a:p>
            <a:pPr>
              <a:defRPr/>
            </a:pPr>
            <a:endParaRPr lang="en-US" sz="600" dirty="0"/>
          </a:p>
          <a:p>
            <a:pPr marL="231775" lvl="2">
              <a:defRPr/>
            </a:pPr>
            <a:r>
              <a:rPr lang="en-US" sz="2000" dirty="0" smtClean="0"/>
              <a:t>Treasury 90 </a:t>
            </a:r>
            <a:r>
              <a:rPr lang="en-US" sz="2000" dirty="0"/>
              <a:t>Day </a:t>
            </a:r>
            <a:r>
              <a:rPr lang="en-US" sz="2000" dirty="0" smtClean="0"/>
              <a:t>Window – </a:t>
            </a:r>
            <a:r>
              <a:rPr lang="en-US" sz="1800" u="sng" dirty="0" smtClean="0"/>
              <a:t>Agencies have to process an </a:t>
            </a:r>
            <a:r>
              <a:rPr lang="en-US" sz="1800" u="sng" dirty="0"/>
              <a:t>adjustment against a payment or collection </a:t>
            </a:r>
            <a:r>
              <a:rPr lang="en-US" sz="1800" u="sng" dirty="0" smtClean="0"/>
              <a:t>within 90 days of the original transaction’s accomplished </a:t>
            </a:r>
            <a:r>
              <a:rPr lang="en-US" sz="1800" u="sng" dirty="0"/>
              <a:t>date</a:t>
            </a:r>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135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32758796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Chargebacks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65760" y="1290320"/>
            <a:ext cx="8778240"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defRPr/>
            </a:pPr>
            <a:r>
              <a:rPr lang="en-US" sz="2000" b="1" dirty="0"/>
              <a:t>Types of chargebacks (</a:t>
            </a:r>
            <a:r>
              <a:rPr lang="en-US" sz="2000" b="1" dirty="0" smtClean="0"/>
              <a:t>collection versus </a:t>
            </a:r>
            <a:r>
              <a:rPr lang="en-US" sz="2000" b="1" dirty="0"/>
              <a:t>payment adjustments)</a:t>
            </a:r>
            <a:r>
              <a:rPr lang="en-US" sz="2000" b="1" dirty="0" smtClean="0"/>
              <a:t>:</a:t>
            </a:r>
          </a:p>
          <a:p>
            <a:pPr>
              <a:defRPr/>
            </a:pPr>
            <a:endParaRPr lang="en-US" sz="1200" dirty="0" smtClean="0"/>
          </a:p>
          <a:p>
            <a:pPr>
              <a:defRPr/>
            </a:pPr>
            <a:r>
              <a:rPr lang="en-US" sz="2000" b="1" u="sng" dirty="0" smtClean="0"/>
              <a:t>Collection Adjustment</a:t>
            </a:r>
            <a:r>
              <a:rPr lang="en-US" sz="2000" b="1" dirty="0" smtClean="0"/>
              <a:t> – </a:t>
            </a:r>
            <a:r>
              <a:rPr lang="en-US" sz="2000" dirty="0"/>
              <a:t>GSA receives an adjustment from a customer on a bill GSA sent to the customer</a:t>
            </a:r>
          </a:p>
          <a:p>
            <a:pPr lvl="2">
              <a:defRPr/>
            </a:pPr>
            <a:r>
              <a:rPr lang="en-US" sz="1800" dirty="0"/>
              <a:t>GSA's customer charges back the billing sent by </a:t>
            </a:r>
            <a:r>
              <a:rPr lang="en-US" sz="1800" dirty="0" smtClean="0"/>
              <a:t>GSA - </a:t>
            </a:r>
            <a:r>
              <a:rPr lang="en-US" sz="1800" dirty="0"/>
              <a:t>Customer “takes” money back from GSA</a:t>
            </a:r>
          </a:p>
          <a:p>
            <a:pPr>
              <a:defRPr/>
            </a:pPr>
            <a:endParaRPr lang="en-US" sz="600" b="1" u="sng" dirty="0"/>
          </a:p>
          <a:p>
            <a:pPr>
              <a:defRPr/>
            </a:pPr>
            <a:r>
              <a:rPr lang="en-US" sz="2000" b="1" u="sng" dirty="0" smtClean="0"/>
              <a:t>Payment Adjustment</a:t>
            </a:r>
            <a:r>
              <a:rPr lang="en-US" sz="2000" b="1" dirty="0" smtClean="0"/>
              <a:t> </a:t>
            </a:r>
            <a:r>
              <a:rPr lang="en-US" sz="2000" b="1" dirty="0"/>
              <a:t>–</a:t>
            </a:r>
            <a:r>
              <a:rPr lang="en-US" sz="2000" b="1" dirty="0" smtClean="0"/>
              <a:t> </a:t>
            </a:r>
            <a:r>
              <a:rPr lang="en-US" sz="2000" dirty="0"/>
              <a:t>GSA receives an adjustment from a customer on a payment GSA sent to the customer</a:t>
            </a:r>
          </a:p>
          <a:p>
            <a:pPr lvl="2">
              <a:defRPr/>
            </a:pPr>
            <a:r>
              <a:rPr lang="en-US" sz="1800" dirty="0"/>
              <a:t>GSA sends a credit to the customer that the customer decides to send back to GSA</a:t>
            </a:r>
          </a:p>
          <a:p>
            <a:pPr marL="231775" lvl="1" indent="-231775">
              <a:defRPr/>
            </a:pPr>
            <a:endParaRPr lang="en-US" sz="600" b="1" u="sng" dirty="0"/>
          </a:p>
          <a:p>
            <a:pPr marL="231775" lvl="1" indent="-231775">
              <a:defRPr/>
            </a:pPr>
            <a:endParaRPr lang="en-US" sz="1800" b="1" dirty="0"/>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136</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23132225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Chargebacks</a:t>
            </a:r>
          </a:p>
        </p:txBody>
      </p:sp>
      <p:sp>
        <p:nvSpPr>
          <p:cNvPr id="133123" name="Content Placeholder 2"/>
          <p:cNvSpPr>
            <a:spLocks noGrp="1"/>
          </p:cNvSpPr>
          <p:nvPr>
            <p:ph idx="1"/>
          </p:nvPr>
        </p:nvSpPr>
        <p:spPr>
          <a:xfrm>
            <a:off x="528320" y="1174208"/>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51246" y="1130666"/>
            <a:ext cx="8778240"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1800" dirty="0" smtClean="0"/>
              <a:t>The </a:t>
            </a:r>
            <a:r>
              <a:rPr lang="en-US" sz="1800" dirty="0"/>
              <a:t>IPAC Transaction Query is used to reconcile and track </a:t>
            </a:r>
            <a:r>
              <a:rPr lang="en-US" sz="1800" dirty="0" smtClean="0"/>
              <a:t>chargebacks</a:t>
            </a:r>
            <a:endParaRPr lang="en-US" sz="1800" dirty="0"/>
          </a:p>
          <a:p>
            <a:pPr>
              <a:spcBef>
                <a:spcPts val="600"/>
              </a:spcBef>
              <a:spcAft>
                <a:spcPts val="600"/>
              </a:spcAft>
            </a:pPr>
            <a:r>
              <a:rPr lang="en-US" sz="1800" dirty="0"/>
              <a:t>Billing Document records on the IPAC Transaction Query with an IPAC Status of </a:t>
            </a:r>
            <a:r>
              <a:rPr lang="en-US" sz="1800" dirty="0" smtClean="0"/>
              <a:t>"Hold </a:t>
            </a:r>
            <a:r>
              <a:rPr lang="en-US" sz="1800" dirty="0"/>
              <a:t>Pending </a:t>
            </a:r>
            <a:r>
              <a:rPr lang="en-US" sz="1800" dirty="0" smtClean="0"/>
              <a:t>Chargeback" </a:t>
            </a:r>
            <a:r>
              <a:rPr lang="en-US" sz="1800" dirty="0"/>
              <a:t>are identified as </a:t>
            </a:r>
            <a:r>
              <a:rPr lang="en-US" sz="1800" dirty="0" smtClean="0"/>
              <a:t>chargebacks</a:t>
            </a:r>
            <a:endParaRPr lang="en-US" sz="1000" dirty="0"/>
          </a:p>
          <a:p>
            <a:pPr lvl="1">
              <a:spcBef>
                <a:spcPts val="600"/>
              </a:spcBef>
              <a:spcAft>
                <a:spcPts val="600"/>
              </a:spcAft>
            </a:pPr>
            <a:r>
              <a:rPr lang="en-US" sz="1600" dirty="0" smtClean="0"/>
              <a:t>BD lines </a:t>
            </a:r>
            <a:r>
              <a:rPr lang="en-US" sz="1600" dirty="0"/>
              <a:t>that have been charged back are aged on the IPAC </a:t>
            </a:r>
            <a:r>
              <a:rPr lang="en-US" sz="1600" dirty="0" smtClean="0"/>
              <a:t>Transaction Query</a:t>
            </a:r>
            <a:endParaRPr lang="en-US" sz="1600" dirty="0"/>
          </a:p>
          <a:p>
            <a:pPr lvl="1">
              <a:spcBef>
                <a:spcPts val="600"/>
              </a:spcBef>
              <a:spcAft>
                <a:spcPts val="600"/>
              </a:spcAft>
            </a:pPr>
            <a:r>
              <a:rPr lang="en-US" sz="1600" dirty="0"/>
              <a:t>Search options include Rebill </a:t>
            </a:r>
            <a:r>
              <a:rPr lang="en-US" sz="1600" dirty="0" smtClean="0"/>
              <a:t>Flag</a:t>
            </a:r>
            <a:r>
              <a:rPr lang="en-US" sz="1600" dirty="0"/>
              <a:t>, </a:t>
            </a:r>
            <a:r>
              <a:rPr lang="en-US" sz="1600" dirty="0" smtClean="0"/>
              <a:t>Age </a:t>
            </a:r>
            <a:r>
              <a:rPr lang="en-US" sz="1600" dirty="0"/>
              <a:t>and </a:t>
            </a:r>
            <a:r>
              <a:rPr lang="en-US" sz="1600" dirty="0" smtClean="0"/>
              <a:t>Reason </a:t>
            </a:r>
            <a:endParaRPr lang="en-US" sz="1600" dirty="0"/>
          </a:p>
          <a:p>
            <a:endParaRPr lang="en-US" sz="1800" dirty="0"/>
          </a:p>
          <a:p>
            <a:endParaRPr lang="en-US" sz="1800" dirty="0" smtClean="0"/>
          </a:p>
          <a:p>
            <a:endParaRPr lang="en-US" sz="2000" dirty="0"/>
          </a:p>
          <a:p>
            <a:endParaRPr lang="en-US" sz="2000" dirty="0" smtClean="0"/>
          </a:p>
          <a:p>
            <a:endParaRPr lang="en-US" sz="2000" dirty="0"/>
          </a:p>
          <a:p>
            <a:endParaRPr lang="en-US" sz="2000" dirty="0" smtClean="0"/>
          </a:p>
          <a:p>
            <a:endParaRPr lang="en-US" sz="2000" dirty="0"/>
          </a:p>
          <a:p>
            <a:pPr>
              <a:spcBef>
                <a:spcPts val="600"/>
              </a:spcBef>
              <a:spcAft>
                <a:spcPts val="600"/>
              </a:spcAft>
            </a:pPr>
            <a:r>
              <a:rPr lang="en-US" sz="1800" dirty="0" smtClean="0"/>
              <a:t>Chargebacks </a:t>
            </a:r>
            <a:r>
              <a:rPr lang="en-US" sz="1800" dirty="0"/>
              <a:t>can be corrected and a chargeback reason </a:t>
            </a:r>
            <a:r>
              <a:rPr lang="en-US" sz="1800" dirty="0" smtClean="0"/>
              <a:t>can be entered</a:t>
            </a:r>
            <a:endParaRPr lang="en-US" sz="1800" dirty="0"/>
          </a:p>
          <a:p>
            <a:pPr>
              <a:spcBef>
                <a:spcPts val="600"/>
              </a:spcBef>
              <a:spcAft>
                <a:spcPts val="600"/>
              </a:spcAft>
            </a:pPr>
            <a:r>
              <a:rPr lang="en-US" sz="1800" dirty="0"/>
              <a:t>Correspondence to the customer can be added during the chargeback </a:t>
            </a:r>
            <a:r>
              <a:rPr lang="en-US" sz="1800" dirty="0" smtClean="0"/>
              <a:t/>
            </a:r>
            <a:br>
              <a:rPr lang="en-US" sz="1800" dirty="0" smtClean="0"/>
            </a:br>
            <a:r>
              <a:rPr lang="en-US" sz="1800" dirty="0" smtClean="0"/>
              <a:t>research </a:t>
            </a:r>
            <a:r>
              <a:rPr lang="en-US" sz="1800" dirty="0"/>
              <a:t>period</a:t>
            </a:r>
          </a:p>
          <a:p>
            <a:endParaRPr lang="en-US" sz="1000" dirty="0"/>
          </a:p>
          <a:p>
            <a:endParaRPr lang="en-US" sz="1800" b="1" dirty="0" smtClean="0">
              <a:solidFill>
                <a:srgbClr val="FF0000"/>
              </a:solidFill>
            </a:endParaRPr>
          </a:p>
          <a:p>
            <a:endParaRPr lang="en-US" sz="1800" b="1"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26" y="2976913"/>
            <a:ext cx="2572109" cy="476317"/>
          </a:xfrm>
          <a:prstGeom prst="rect">
            <a:avLst/>
          </a:prstGeom>
          <a:noFill/>
          <a:ln w="9525">
            <a:solidFill>
              <a:schemeClr val="tx1"/>
            </a:solidFill>
            <a:miter lim="800000"/>
            <a:headEnd/>
            <a:tailEnd/>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00" y="3453245"/>
            <a:ext cx="7687748" cy="1924319"/>
          </a:xfrm>
          <a:prstGeom prst="rect">
            <a:avLst/>
          </a:prstGeom>
          <a:noFill/>
          <a:ln w="9525">
            <a:solidFill>
              <a:schemeClr val="tx1"/>
            </a:solidFill>
            <a:miter lim="800000"/>
            <a:headEnd/>
            <a:tailEnd/>
          </a:ln>
        </p:spPr>
      </p:pic>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137</a:t>
            </a:fld>
            <a:endParaRPr lang="en-US" dirty="0">
              <a:solidFill>
                <a:srgbClr val="000000"/>
              </a:solidFill>
            </a:endParaRPr>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92071459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Related GSA IPAC Report</a:t>
            </a:r>
            <a:br>
              <a:rPr lang="en-US" dirty="0" smtClean="0"/>
            </a:br>
            <a:r>
              <a:rPr lang="en-US" sz="2000" dirty="0" smtClean="0"/>
              <a:t>Chargebacks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63161" y="1290320"/>
            <a:ext cx="8504392" cy="29327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endParaRPr lang="en-US" sz="2000" b="1" dirty="0" smtClean="0"/>
          </a:p>
          <a:p>
            <a:r>
              <a:rPr lang="en-US" sz="2000" u="sng" dirty="0" smtClean="0"/>
              <a:t>Chargebacks </a:t>
            </a:r>
            <a:r>
              <a:rPr lang="en-US" sz="2000" dirty="0" smtClean="0"/>
              <a:t>– Daily </a:t>
            </a:r>
            <a:r>
              <a:rPr lang="en-US" sz="2000" dirty="0"/>
              <a:t>report generated by GSA that helps find and identify details so these forms can be corrected</a:t>
            </a:r>
          </a:p>
          <a:p>
            <a:endParaRPr lang="en-US" sz="2000" u="sng" dirty="0"/>
          </a:p>
          <a:p>
            <a:endParaRPr lang="en-US" sz="2000" b="1" dirty="0" smtClean="0"/>
          </a:p>
          <a:p>
            <a:pPr marL="0" indent="0">
              <a:buNone/>
            </a:pPr>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138</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897908316"/>
              </p:ext>
            </p:extLst>
          </p:nvPr>
        </p:nvGraphicFramePr>
        <p:xfrm>
          <a:off x="658099" y="2591023"/>
          <a:ext cx="7734300" cy="1003935"/>
        </p:xfrm>
        <a:graphic>
          <a:graphicData uri="http://schemas.openxmlformats.org/drawingml/2006/table">
            <a:tbl>
              <a:tblPr>
                <a:tableStyleId>{5C22544A-7EE6-4342-B048-85BDC9FD1C3A}</a:tableStyleId>
              </a:tblPr>
              <a:tblGrid>
                <a:gridCol w="1299410"/>
                <a:gridCol w="620699"/>
                <a:gridCol w="712912"/>
                <a:gridCol w="798461"/>
                <a:gridCol w="2956207"/>
                <a:gridCol w="671721"/>
                <a:gridCol w="674890"/>
              </a:tblGrid>
              <a:tr h="190500">
                <a:tc>
                  <a:txBody>
                    <a:bodyPr/>
                    <a:lstStyle/>
                    <a:p>
                      <a:pPr marL="0" algn="ctr" defTabSz="914400" rtl="0" eaLnBrk="1" fontAlgn="b" latinLnBrk="0" hangingPunct="1"/>
                      <a:r>
                        <a:rPr lang="en-US" sz="1000" b="1" u="none" strike="noStrike" kern="1200" dirty="0">
                          <a:solidFill>
                            <a:schemeClr val="dk1"/>
                          </a:solidFill>
                          <a:effectLst/>
                          <a:latin typeface="+mn-lt"/>
                          <a:ea typeface="+mn-ea"/>
                          <a:cs typeface="+mn-cs"/>
                        </a:rPr>
                        <a:t>Document Number</a:t>
                      </a:r>
                    </a:p>
                  </a:txBody>
                  <a:tcPr marL="9525" marR="9525" marT="9525" marB="0" anchor="b"/>
                </a:tc>
                <a:tc>
                  <a:txBody>
                    <a:bodyPr/>
                    <a:lstStyle/>
                    <a:p>
                      <a:pPr marL="0" algn="ctr" defTabSz="914400" rtl="0" eaLnBrk="1" fontAlgn="b" latinLnBrk="0" hangingPunct="1"/>
                      <a:r>
                        <a:rPr lang="en-US" sz="1000" b="1" u="none" strike="noStrike" kern="1200" dirty="0">
                          <a:solidFill>
                            <a:schemeClr val="dk1"/>
                          </a:solidFill>
                          <a:effectLst/>
                          <a:latin typeface="+mn-lt"/>
                          <a:ea typeface="+mn-ea"/>
                          <a:cs typeface="+mn-cs"/>
                        </a:rPr>
                        <a:t>DOC Status</a:t>
                      </a:r>
                    </a:p>
                  </a:txBody>
                  <a:tcPr marL="9525" marR="9525" marT="9525" marB="0" anchor="b"/>
                </a:tc>
                <a:tc>
                  <a:txBody>
                    <a:bodyPr/>
                    <a:lstStyle/>
                    <a:p>
                      <a:pPr marL="0" algn="ctr" defTabSz="914400" rtl="0" eaLnBrk="1" fontAlgn="b" latinLnBrk="0" hangingPunct="1"/>
                      <a:r>
                        <a:rPr lang="en-US" sz="1000" b="1" u="none" strike="noStrike" kern="1200">
                          <a:solidFill>
                            <a:schemeClr val="dk1"/>
                          </a:solidFill>
                          <a:effectLst/>
                          <a:latin typeface="+mn-lt"/>
                          <a:ea typeface="+mn-ea"/>
                          <a:cs typeface="+mn-cs"/>
                        </a:rPr>
                        <a:t>DOC DATE</a:t>
                      </a:r>
                    </a:p>
                  </a:txBody>
                  <a:tcPr marL="9525" marR="9525" marT="9525" marB="0" anchor="b"/>
                </a:tc>
                <a:tc>
                  <a:txBody>
                    <a:bodyPr/>
                    <a:lstStyle/>
                    <a:p>
                      <a:pPr marL="0" algn="ctr" defTabSz="914400" rtl="0" eaLnBrk="1" fontAlgn="b" latinLnBrk="0" hangingPunct="1"/>
                      <a:r>
                        <a:rPr lang="en-US" sz="1000" b="1" u="none" strike="noStrike" kern="1200">
                          <a:solidFill>
                            <a:schemeClr val="dk1"/>
                          </a:solidFill>
                          <a:effectLst/>
                          <a:latin typeface="+mn-lt"/>
                          <a:ea typeface="+mn-ea"/>
                          <a:cs typeface="+mn-cs"/>
                        </a:rPr>
                        <a:t>Accmpl Date</a:t>
                      </a:r>
                    </a:p>
                  </a:txBody>
                  <a:tcPr marL="9525" marR="9525" marT="9525" marB="0" anchor="b"/>
                </a:tc>
                <a:tc>
                  <a:txBody>
                    <a:bodyPr/>
                    <a:lstStyle/>
                    <a:p>
                      <a:pPr marL="0" algn="ctr" defTabSz="914400" rtl="0" eaLnBrk="1" fontAlgn="b" latinLnBrk="0" hangingPunct="1"/>
                      <a:r>
                        <a:rPr lang="en-US" sz="1000" b="1" u="none" strike="noStrike" kern="1200">
                          <a:solidFill>
                            <a:schemeClr val="dk1"/>
                          </a:solidFill>
                          <a:effectLst/>
                          <a:latin typeface="+mn-lt"/>
                          <a:ea typeface="+mn-ea"/>
                          <a:cs typeface="+mn-cs"/>
                        </a:rPr>
                        <a:t>Description</a:t>
                      </a:r>
                    </a:p>
                  </a:txBody>
                  <a:tcPr marL="9525" marR="9525" marT="9525" marB="0" anchor="b"/>
                </a:tc>
                <a:tc>
                  <a:txBody>
                    <a:bodyPr/>
                    <a:lstStyle/>
                    <a:p>
                      <a:pPr marL="0" algn="ctr" defTabSz="914400" rtl="0" eaLnBrk="1" fontAlgn="b" latinLnBrk="0" hangingPunct="1"/>
                      <a:r>
                        <a:rPr lang="en-US" sz="1000" b="1" u="none" strike="noStrike" kern="1200">
                          <a:solidFill>
                            <a:schemeClr val="dk1"/>
                          </a:solidFill>
                          <a:effectLst/>
                          <a:latin typeface="+mn-lt"/>
                          <a:ea typeface="+mn-ea"/>
                          <a:cs typeface="+mn-cs"/>
                        </a:rPr>
                        <a:t>Trans Amt</a:t>
                      </a:r>
                    </a:p>
                  </a:txBody>
                  <a:tcPr marL="9525" marR="9525" marT="9525" marB="0" anchor="b"/>
                </a:tc>
                <a:tc>
                  <a:txBody>
                    <a:bodyPr/>
                    <a:lstStyle/>
                    <a:p>
                      <a:pPr marL="0" algn="ctr" defTabSz="914400" rtl="0" eaLnBrk="1" fontAlgn="b" latinLnBrk="0" hangingPunct="1"/>
                      <a:r>
                        <a:rPr lang="en-US" sz="1000" b="1" u="none" strike="noStrike" kern="1200" dirty="0">
                          <a:solidFill>
                            <a:schemeClr val="dk1"/>
                          </a:solidFill>
                          <a:effectLst/>
                          <a:latin typeface="+mn-lt"/>
                          <a:ea typeface="+mn-ea"/>
                          <a:cs typeface="+mn-cs"/>
                        </a:rPr>
                        <a:t>Payee ALC</a:t>
                      </a:r>
                    </a:p>
                  </a:txBody>
                  <a:tcPr marL="9525" marR="9525" marT="9525" marB="0" anchor="b"/>
                </a:tc>
              </a:tr>
              <a:tr h="190500">
                <a:tc>
                  <a:txBody>
                    <a:bodyPr/>
                    <a:lstStyle/>
                    <a:p>
                      <a:pPr algn="l" fontAlgn="b"/>
                      <a:r>
                        <a:rPr lang="en-US" sz="1100" u="none" strike="noStrike">
                          <a:effectLst/>
                        </a:rPr>
                        <a:t>CB6201508140004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HELD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8/31/2015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8/12/2015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REVERSAL OF 1903695108 DUP PYMT 1903763521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632.75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8522</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CB6201508130000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HELD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8/31/2015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8/5/2015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GSA CORRECT DOV 31681 WRONG INV NUM S/B PN001011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371175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6102</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9" name="TextBox 8"/>
          <p:cNvSpPr txBox="1"/>
          <p:nvPr/>
        </p:nvSpPr>
        <p:spPr>
          <a:xfrm>
            <a:off x="680485" y="4716379"/>
            <a:ext cx="8282762" cy="646331"/>
          </a:xfrm>
          <a:prstGeom prst="rect">
            <a:avLst/>
          </a:prstGeom>
          <a:noFill/>
        </p:spPr>
        <p:txBody>
          <a:bodyPr wrap="square" rtlCol="0">
            <a:spAutoFit/>
          </a:bodyPr>
          <a:lstStyle/>
          <a:p>
            <a:r>
              <a:rPr lang="en-US" sz="1600" b="1" dirty="0" smtClean="0"/>
              <a:t>NOTE: </a:t>
            </a:r>
            <a:r>
              <a:rPr lang="en-US" dirty="0"/>
              <a:t>S</a:t>
            </a:r>
            <a:r>
              <a:rPr lang="en-US" dirty="0" smtClean="0"/>
              <a:t>end </a:t>
            </a:r>
            <a:r>
              <a:rPr lang="en-US" dirty="0"/>
              <a:t>an email to </a:t>
            </a:r>
            <a:r>
              <a:rPr lang="en-US" dirty="0" err="1"/>
              <a:t>Trung</a:t>
            </a:r>
            <a:r>
              <a:rPr lang="en-US" dirty="0"/>
              <a:t> Truong </a:t>
            </a:r>
            <a:r>
              <a:rPr lang="en-US" dirty="0" smtClean="0"/>
              <a:t>or Bonita </a:t>
            </a:r>
            <a:r>
              <a:rPr lang="en-US" dirty="0"/>
              <a:t>Jones </a:t>
            </a:r>
            <a:r>
              <a:rPr lang="en-US" dirty="0" smtClean="0"/>
              <a:t>to receive daily emails containing these reports.</a:t>
            </a:r>
            <a:endParaRPr lang="en-US" dirty="0"/>
          </a:p>
        </p:txBody>
      </p:sp>
    </p:spTree>
    <p:extLst>
      <p:ext uri="{BB962C8B-B14F-4D97-AF65-F5344CB8AC3E}">
        <p14:creationId xmlns:p14="http://schemas.microsoft.com/office/powerpoint/2010/main" val="383989746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11760"/>
            <a:ext cx="8566467" cy="783590"/>
          </a:xfrm>
        </p:spPr>
        <p:txBody>
          <a:bodyPr/>
          <a:lstStyle/>
          <a:p>
            <a:r>
              <a:rPr lang="en-US" dirty="0"/>
              <a:t>IPAC </a:t>
            </a:r>
            <a:r>
              <a:rPr lang="en-US" dirty="0" smtClean="0"/>
              <a:t>Chargebacks – Chargeback Reason Codes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92990559"/>
              </p:ext>
            </p:extLst>
          </p:nvPr>
        </p:nvGraphicFramePr>
        <p:xfrm>
          <a:off x="451462" y="1662543"/>
          <a:ext cx="8387073" cy="5147832"/>
        </p:xfrm>
        <a:graphic>
          <a:graphicData uri="http://schemas.openxmlformats.org/drawingml/2006/table">
            <a:tbl>
              <a:tblPr/>
              <a:tblGrid>
                <a:gridCol w="1268119"/>
                <a:gridCol w="6062844"/>
                <a:gridCol w="1056110"/>
              </a:tblGrid>
              <a:tr h="213756">
                <a:tc>
                  <a:txBody>
                    <a:bodyPr/>
                    <a:lstStyle/>
                    <a:p>
                      <a:pPr marL="0" marR="0" algn="ctr">
                        <a:lnSpc>
                          <a:spcPct val="115000"/>
                        </a:lnSpc>
                        <a:spcBef>
                          <a:spcPts val="0"/>
                        </a:spcBef>
                        <a:spcAft>
                          <a:spcPts val="0"/>
                        </a:spcAft>
                      </a:pPr>
                      <a:r>
                        <a:rPr lang="en-US" sz="1200" b="1" dirty="0">
                          <a:latin typeface="Arial"/>
                          <a:ea typeface="Times New Roman"/>
                          <a:cs typeface="Times New Roman"/>
                        </a:rPr>
                        <a:t>Reason Codes</a:t>
                      </a:r>
                      <a:endParaRPr lang="en-US" sz="1200" dirty="0">
                        <a:latin typeface="Calibri"/>
                        <a:ea typeface="Calibri"/>
                        <a:cs typeface="Times New Roman"/>
                      </a:endParaRPr>
                    </a:p>
                  </a:txBody>
                  <a:tcPr marL="35497" marR="3549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nSpc>
                          <a:spcPct val="115000"/>
                        </a:lnSpc>
                        <a:spcBef>
                          <a:spcPts val="0"/>
                        </a:spcBef>
                        <a:spcAft>
                          <a:spcPts val="0"/>
                        </a:spcAft>
                      </a:pPr>
                      <a:r>
                        <a:rPr lang="en-US" sz="1200" b="1" dirty="0">
                          <a:latin typeface="Arial"/>
                          <a:ea typeface="Times New Roman"/>
                          <a:cs typeface="Times New Roman"/>
                        </a:rPr>
                        <a:t>Description</a:t>
                      </a:r>
                      <a:endParaRPr lang="en-US" sz="1200" dirty="0">
                        <a:latin typeface="Calibri"/>
                        <a:ea typeface="Calibri"/>
                        <a:cs typeface="Times New Roman"/>
                      </a:endParaRPr>
                    </a:p>
                  </a:txBody>
                  <a:tcPr marL="35497" marR="3549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ctr">
                        <a:lnSpc>
                          <a:spcPct val="115000"/>
                        </a:lnSpc>
                        <a:spcBef>
                          <a:spcPts val="0"/>
                        </a:spcBef>
                        <a:spcAft>
                          <a:spcPts val="0"/>
                        </a:spcAft>
                      </a:pPr>
                      <a:r>
                        <a:rPr lang="en-US" sz="1200" b="1" dirty="0" smtClean="0">
                          <a:latin typeface="Arial"/>
                          <a:ea typeface="Times New Roman"/>
                          <a:cs typeface="Times New Roman"/>
                        </a:rPr>
                        <a:t>Responsible</a:t>
                      </a:r>
                      <a:endParaRPr lang="en-US" sz="1200" dirty="0">
                        <a:latin typeface="Calibri"/>
                        <a:ea typeface="Calibri"/>
                        <a:cs typeface="Times New Roman"/>
                      </a:endParaRPr>
                    </a:p>
                  </a:txBody>
                  <a:tcPr marL="35497" marR="3549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r h="205013">
                <a:tc>
                  <a:txBody>
                    <a:bodyPr/>
                    <a:lstStyle/>
                    <a:p>
                      <a:pPr marL="0" marR="0" algn="ctr">
                        <a:lnSpc>
                          <a:spcPct val="115000"/>
                        </a:lnSpc>
                        <a:spcBef>
                          <a:spcPts val="0"/>
                        </a:spcBef>
                        <a:spcAft>
                          <a:spcPts val="0"/>
                        </a:spcAft>
                      </a:pPr>
                      <a:r>
                        <a:rPr lang="en-US" sz="1200" b="1" dirty="0">
                          <a:latin typeface="Georgia"/>
                          <a:ea typeface="Times New Roman"/>
                          <a:cs typeface="Arial"/>
                        </a:rPr>
                        <a:t>CANCELED</a:t>
                      </a:r>
                      <a:endParaRPr lang="en-US" sz="1200" dirty="0">
                        <a:latin typeface="Calibri"/>
                        <a:ea typeface="Calibri"/>
                        <a:cs typeface="Times New Roman"/>
                      </a:endParaRPr>
                    </a:p>
                  </a:txBody>
                  <a:tcPr marL="35497" marR="3549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latin typeface="Georgia"/>
                          <a:ea typeface="Times New Roman"/>
                          <a:cs typeface="Arial"/>
                        </a:rPr>
                        <a:t>The project was </a:t>
                      </a:r>
                      <a:r>
                        <a:rPr lang="en-US" sz="1200" dirty="0" smtClean="0">
                          <a:latin typeface="Georgia"/>
                          <a:ea typeface="Times New Roman"/>
                          <a:cs typeface="Arial"/>
                        </a:rPr>
                        <a:t>cancelled</a:t>
                      </a:r>
                      <a:endParaRPr lang="en-US" sz="1200" dirty="0">
                        <a:latin typeface="Calibri"/>
                        <a:ea typeface="Calibri"/>
                        <a:cs typeface="Times New Roman"/>
                      </a:endParaRPr>
                    </a:p>
                  </a:txBody>
                  <a:tcPr marL="35497" marR="3549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FSC</a:t>
                      </a:r>
                      <a:endParaRPr lang="en-US" sz="1200" dirty="0">
                        <a:latin typeface="Calibri"/>
                        <a:ea typeface="Calibri"/>
                        <a:cs typeface="Times New Roman"/>
                      </a:endParaRPr>
                    </a:p>
                  </a:txBody>
                  <a:tcPr marL="35497" marR="3549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77292">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CANNOTID</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smtClean="0">
                          <a:solidFill>
                            <a:srgbClr val="000000"/>
                          </a:solidFill>
                          <a:latin typeface="Georgia"/>
                          <a:ea typeface="Times New Roman"/>
                          <a:cs typeface="Arial"/>
                        </a:rPr>
                        <a:t>Can</a:t>
                      </a:r>
                      <a:r>
                        <a:rPr lang="en-US" sz="1200" baseline="0" dirty="0" smtClean="0">
                          <a:solidFill>
                            <a:srgbClr val="000000"/>
                          </a:solidFill>
                          <a:latin typeface="Georgia"/>
                          <a:ea typeface="Times New Roman"/>
                          <a:cs typeface="Arial"/>
                        </a:rPr>
                        <a:t> not identify the charge  or unable to recognize  the line of accounting ; </a:t>
                      </a:r>
                      <a:r>
                        <a:rPr lang="en-US" sz="1200" dirty="0" smtClean="0">
                          <a:solidFill>
                            <a:srgbClr val="000000"/>
                          </a:solidFill>
                          <a:latin typeface="Georgia"/>
                          <a:ea typeface="Times New Roman"/>
                          <a:cs typeface="Arial"/>
                        </a:rPr>
                        <a:t>however</a:t>
                      </a:r>
                      <a:r>
                        <a:rPr lang="en-US" sz="1200" dirty="0">
                          <a:solidFill>
                            <a:srgbClr val="000000"/>
                          </a:solidFill>
                          <a:latin typeface="Georgia"/>
                          <a:ea typeface="Times New Roman"/>
                          <a:cs typeface="Arial"/>
                        </a:rPr>
                        <a:t>, since the bills are on the web, </a:t>
                      </a:r>
                      <a:r>
                        <a:rPr lang="en-US" sz="1200" i="1" u="sng" dirty="0">
                          <a:solidFill>
                            <a:srgbClr val="000000"/>
                          </a:solidFill>
                          <a:latin typeface="Georgia"/>
                          <a:ea typeface="Times New Roman"/>
                          <a:cs typeface="Arial"/>
                        </a:rPr>
                        <a:t>chargebacks with this reason code are generally </a:t>
                      </a:r>
                      <a:r>
                        <a:rPr lang="en-US" sz="1200" i="1" u="sng" dirty="0" smtClean="0">
                          <a:solidFill>
                            <a:srgbClr val="000000"/>
                          </a:solidFill>
                          <a:latin typeface="Georgia"/>
                          <a:ea typeface="Times New Roman"/>
                          <a:cs typeface="Arial"/>
                        </a:rPr>
                        <a:t>rejected</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Finance</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41630">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CONTCLSD</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smtClean="0">
                          <a:solidFill>
                            <a:srgbClr val="000000"/>
                          </a:solidFill>
                          <a:latin typeface="Georgia"/>
                          <a:ea typeface="Times New Roman"/>
                          <a:cs typeface="Arial"/>
                        </a:rPr>
                        <a:t>The service period </a:t>
                      </a:r>
                      <a:r>
                        <a:rPr lang="en-US" sz="1200" dirty="0">
                          <a:solidFill>
                            <a:srgbClr val="000000"/>
                          </a:solidFill>
                          <a:latin typeface="Georgia"/>
                          <a:ea typeface="Times New Roman"/>
                          <a:cs typeface="Arial"/>
                        </a:rPr>
                        <a:t>for </a:t>
                      </a:r>
                      <a:r>
                        <a:rPr lang="en-US" sz="1200" dirty="0" smtClean="0">
                          <a:solidFill>
                            <a:srgbClr val="000000"/>
                          </a:solidFill>
                          <a:latin typeface="Georgia"/>
                          <a:ea typeface="Times New Roman"/>
                          <a:cs typeface="Arial"/>
                        </a:rPr>
                        <a:t>the</a:t>
                      </a:r>
                      <a:r>
                        <a:rPr lang="en-US" sz="1200" baseline="0" dirty="0" smtClean="0">
                          <a:solidFill>
                            <a:srgbClr val="000000"/>
                          </a:solidFill>
                          <a:latin typeface="Georgia"/>
                          <a:ea typeface="Times New Roman"/>
                          <a:cs typeface="Arial"/>
                        </a:rPr>
                        <a:t> </a:t>
                      </a:r>
                      <a:r>
                        <a:rPr lang="en-US" sz="1200" dirty="0" smtClean="0">
                          <a:solidFill>
                            <a:srgbClr val="000000"/>
                          </a:solidFill>
                          <a:latin typeface="Georgia"/>
                          <a:ea typeface="Times New Roman"/>
                          <a:cs typeface="Arial"/>
                        </a:rPr>
                        <a:t>contract </a:t>
                      </a:r>
                      <a:r>
                        <a:rPr lang="en-US" sz="1200" dirty="0">
                          <a:solidFill>
                            <a:srgbClr val="000000"/>
                          </a:solidFill>
                          <a:latin typeface="Georgia"/>
                          <a:ea typeface="Times New Roman"/>
                          <a:cs typeface="Arial"/>
                        </a:rPr>
                        <a:t>has </a:t>
                      </a:r>
                      <a:r>
                        <a:rPr lang="en-US" sz="1200" dirty="0" smtClean="0">
                          <a:solidFill>
                            <a:srgbClr val="000000"/>
                          </a:solidFill>
                          <a:latin typeface="Georgia"/>
                          <a:ea typeface="Times New Roman"/>
                          <a:cs typeface="Arial"/>
                        </a:rPr>
                        <a:t>ended</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FSC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41630">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CONTOVER</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smtClean="0">
                          <a:solidFill>
                            <a:srgbClr val="000000"/>
                          </a:solidFill>
                          <a:latin typeface="Georgia"/>
                          <a:ea typeface="Times New Roman"/>
                          <a:cs typeface="Arial"/>
                        </a:rPr>
                        <a:t>The charges exceed the amount authorized by your funding document</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FSC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41630">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EOMREJ</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Agency billed after cut-off (w/in last 3/5 bus days of the month</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Finance</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41630">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FUNDSEXP</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Funds are no longer available on the funding document that has been </a:t>
                      </a:r>
                      <a:r>
                        <a:rPr lang="en-US" sz="1200" dirty="0" smtClean="0">
                          <a:solidFill>
                            <a:srgbClr val="000000"/>
                          </a:solidFill>
                          <a:latin typeface="Georgia"/>
                          <a:ea typeface="Times New Roman"/>
                          <a:cs typeface="Arial"/>
                        </a:rPr>
                        <a:t>billed</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FSC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05013">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INVALIDX</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The charges are not valid for whatever reason</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FSC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41630">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MIPRCLSD</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smtClean="0">
                          <a:solidFill>
                            <a:srgbClr val="000000"/>
                          </a:solidFill>
                          <a:latin typeface="Georgia"/>
                          <a:ea typeface="Times New Roman"/>
                          <a:cs typeface="Arial"/>
                        </a:rPr>
                        <a:t>The </a:t>
                      </a:r>
                      <a:r>
                        <a:rPr lang="en-US" sz="1200" dirty="0">
                          <a:solidFill>
                            <a:srgbClr val="000000"/>
                          </a:solidFill>
                          <a:latin typeface="Georgia"/>
                          <a:ea typeface="Times New Roman"/>
                          <a:cs typeface="Arial"/>
                        </a:rPr>
                        <a:t>service period for this MIPR has </a:t>
                      </a:r>
                      <a:r>
                        <a:rPr lang="en-US" sz="1200" dirty="0" smtClean="0">
                          <a:solidFill>
                            <a:srgbClr val="000000"/>
                          </a:solidFill>
                          <a:latin typeface="Georgia"/>
                          <a:ea typeface="Times New Roman"/>
                          <a:cs typeface="Arial"/>
                        </a:rPr>
                        <a:t>ended</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FSC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41630">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MIPROVER</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smtClean="0">
                          <a:solidFill>
                            <a:srgbClr val="000000"/>
                          </a:solidFill>
                          <a:latin typeface="Georgia"/>
                          <a:ea typeface="Times New Roman"/>
                          <a:cs typeface="Arial"/>
                        </a:rPr>
                        <a:t>The charges </a:t>
                      </a:r>
                      <a:r>
                        <a:rPr lang="en-US" sz="1200" dirty="0">
                          <a:solidFill>
                            <a:srgbClr val="000000"/>
                          </a:solidFill>
                          <a:latin typeface="Georgia"/>
                          <a:ea typeface="Times New Roman"/>
                          <a:cs typeface="Arial"/>
                        </a:rPr>
                        <a:t>exceed the amount authorized by your </a:t>
                      </a:r>
                      <a:r>
                        <a:rPr lang="en-US" sz="1200" dirty="0" smtClean="0">
                          <a:solidFill>
                            <a:srgbClr val="000000"/>
                          </a:solidFill>
                          <a:latin typeface="Georgia"/>
                          <a:ea typeface="Times New Roman"/>
                          <a:cs typeface="Arial"/>
                        </a:rPr>
                        <a:t>MIPR funding document</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FSC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41630">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NOFSN</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Customer is not able to find the FSN in the line of accounting (LOA)</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Finance</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41630">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NOLOA</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Billing document does not show the necessary line of accounting</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FSC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05013">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NONIPAC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Charges </a:t>
                      </a:r>
                      <a:r>
                        <a:rPr lang="en-US" sz="1200" dirty="0" smtClean="0">
                          <a:solidFill>
                            <a:srgbClr val="000000"/>
                          </a:solidFill>
                          <a:latin typeface="Georgia"/>
                          <a:ea typeface="Times New Roman"/>
                          <a:cs typeface="Arial"/>
                        </a:rPr>
                        <a:t>should </a:t>
                      </a:r>
                      <a:r>
                        <a:rPr lang="en-US" sz="1200" dirty="0">
                          <a:solidFill>
                            <a:srgbClr val="000000"/>
                          </a:solidFill>
                          <a:latin typeface="Georgia"/>
                          <a:ea typeface="Times New Roman"/>
                          <a:cs typeface="Arial"/>
                        </a:rPr>
                        <a:t>not have been billed through IPAC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Finance</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05013">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NORECEIP</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For non receipt of </a:t>
                      </a:r>
                      <a:r>
                        <a:rPr lang="en-US" sz="1200" dirty="0" smtClean="0">
                          <a:solidFill>
                            <a:srgbClr val="000000"/>
                          </a:solidFill>
                          <a:latin typeface="Georgia"/>
                          <a:ea typeface="Times New Roman"/>
                          <a:cs typeface="Arial"/>
                        </a:rPr>
                        <a:t>goods/services</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FSC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05013">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NOSVCMTH</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Period of service not included on billing (GSA-P Billings)</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FSC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7192">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PAYMENT</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Customer paid on IPAC invoice  </a:t>
                      </a:r>
                      <a:r>
                        <a:rPr lang="en-US" sz="1200" dirty="0" smtClean="0">
                          <a:solidFill>
                            <a:srgbClr val="000000"/>
                          </a:solidFill>
                          <a:latin typeface="Georgia"/>
                          <a:ea typeface="Times New Roman"/>
                          <a:cs typeface="Arial"/>
                        </a:rPr>
                        <a:t>(collection would be recorded</a:t>
                      </a:r>
                      <a:r>
                        <a:rPr lang="en-US" sz="1200" baseline="0" dirty="0" smtClean="0">
                          <a:solidFill>
                            <a:srgbClr val="000000"/>
                          </a:solidFill>
                          <a:latin typeface="Georgia"/>
                          <a:ea typeface="Times New Roman"/>
                          <a:cs typeface="Arial"/>
                        </a:rPr>
                        <a:t> </a:t>
                      </a:r>
                      <a:r>
                        <a:rPr lang="en-US" sz="1200" dirty="0" smtClean="0">
                          <a:solidFill>
                            <a:srgbClr val="000000"/>
                          </a:solidFill>
                          <a:latin typeface="Georgia"/>
                          <a:ea typeface="Times New Roman"/>
                          <a:cs typeface="Arial"/>
                        </a:rPr>
                        <a:t>and process a refund</a:t>
                      </a:r>
                      <a:r>
                        <a:rPr lang="en-US" sz="1200" baseline="0" dirty="0" smtClean="0">
                          <a:solidFill>
                            <a:srgbClr val="000000"/>
                          </a:solidFill>
                          <a:latin typeface="Georgia"/>
                          <a:ea typeface="Times New Roman"/>
                          <a:cs typeface="Arial"/>
                        </a:rPr>
                        <a:t> </a:t>
                      </a:r>
                      <a:r>
                        <a:rPr lang="en-US" sz="1200" dirty="0" smtClean="0">
                          <a:solidFill>
                            <a:srgbClr val="000000"/>
                          </a:solidFill>
                          <a:latin typeface="Georgia"/>
                          <a:ea typeface="Times New Roman"/>
                          <a:cs typeface="Arial"/>
                        </a:rPr>
                        <a:t>since the</a:t>
                      </a:r>
                      <a:r>
                        <a:rPr lang="en-US" sz="1200" baseline="0" dirty="0" smtClean="0">
                          <a:solidFill>
                            <a:srgbClr val="000000"/>
                          </a:solidFill>
                          <a:latin typeface="Georgia"/>
                          <a:ea typeface="Times New Roman"/>
                          <a:cs typeface="Arial"/>
                        </a:rPr>
                        <a:t> agency paid </a:t>
                      </a:r>
                      <a:r>
                        <a:rPr lang="en-US" sz="1200" dirty="0" smtClean="0">
                          <a:solidFill>
                            <a:srgbClr val="000000"/>
                          </a:solidFill>
                          <a:latin typeface="Georgia"/>
                          <a:ea typeface="Times New Roman"/>
                          <a:cs typeface="Arial"/>
                        </a:rPr>
                        <a:t>for </a:t>
                      </a:r>
                      <a:r>
                        <a:rPr lang="en-US" sz="1200" dirty="0">
                          <a:solidFill>
                            <a:srgbClr val="000000"/>
                          </a:solidFill>
                          <a:latin typeface="Georgia"/>
                          <a:ea typeface="Times New Roman"/>
                          <a:cs typeface="Arial"/>
                        </a:rPr>
                        <a:t>an IPAC bill </a:t>
                      </a:r>
                      <a:r>
                        <a:rPr lang="en-US" sz="1200" baseline="0" dirty="0" smtClean="0">
                          <a:solidFill>
                            <a:srgbClr val="000000"/>
                          </a:solidFill>
                          <a:latin typeface="Georgia"/>
                          <a:ea typeface="Times New Roman"/>
                          <a:cs typeface="Arial"/>
                        </a:rPr>
                        <a:t> already </a:t>
                      </a:r>
                      <a:r>
                        <a:rPr lang="en-US" sz="1200" dirty="0" smtClean="0">
                          <a:solidFill>
                            <a:srgbClr val="000000"/>
                          </a:solidFill>
                          <a:latin typeface="Georgia"/>
                          <a:ea typeface="Times New Roman"/>
                          <a:cs typeface="Arial"/>
                        </a:rPr>
                        <a:t>collected</a:t>
                      </a:r>
                      <a:r>
                        <a:rPr lang="en-US" sz="1200" dirty="0">
                          <a:solidFill>
                            <a:srgbClr val="000000"/>
                          </a:solidFill>
                          <a:latin typeface="Georgia"/>
                          <a:ea typeface="Times New Roman"/>
                          <a:cs typeface="Arial"/>
                        </a:rPr>
                        <a:t>)</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Finance</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05013">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RENT</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Rent chargebacks</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Finance</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05013">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WRNGAGCY</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smtClean="0">
                          <a:solidFill>
                            <a:srgbClr val="000000"/>
                          </a:solidFill>
                          <a:latin typeface="Georgia"/>
                          <a:ea typeface="Times New Roman"/>
                          <a:cs typeface="Arial"/>
                        </a:rPr>
                        <a:t>The wrong </a:t>
                      </a:r>
                      <a:r>
                        <a:rPr lang="en-US" sz="1200" dirty="0">
                          <a:solidFill>
                            <a:srgbClr val="000000"/>
                          </a:solidFill>
                          <a:latin typeface="Georgia"/>
                          <a:ea typeface="Times New Roman"/>
                          <a:cs typeface="Arial"/>
                        </a:rPr>
                        <a:t>agency was </a:t>
                      </a:r>
                      <a:r>
                        <a:rPr lang="en-US" sz="1200" dirty="0" smtClean="0">
                          <a:solidFill>
                            <a:srgbClr val="000000"/>
                          </a:solidFill>
                          <a:latin typeface="Georgia"/>
                          <a:ea typeface="Times New Roman"/>
                          <a:cs typeface="Arial"/>
                        </a:rPr>
                        <a:t>billed</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FSC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05013">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WRONGALC</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smtClean="0">
                          <a:solidFill>
                            <a:srgbClr val="000000"/>
                          </a:solidFill>
                          <a:latin typeface="Georgia"/>
                          <a:ea typeface="Times New Roman"/>
                          <a:cs typeface="Arial"/>
                        </a:rPr>
                        <a:t>The wrong </a:t>
                      </a:r>
                      <a:r>
                        <a:rPr lang="en-US" sz="1200" dirty="0">
                          <a:solidFill>
                            <a:srgbClr val="000000"/>
                          </a:solidFill>
                          <a:latin typeface="Georgia"/>
                          <a:ea typeface="Times New Roman"/>
                          <a:cs typeface="Arial"/>
                        </a:rPr>
                        <a:t>ALC within an agency was </a:t>
                      </a:r>
                      <a:r>
                        <a:rPr lang="en-US" sz="1200" dirty="0" smtClean="0">
                          <a:solidFill>
                            <a:srgbClr val="000000"/>
                          </a:solidFill>
                          <a:latin typeface="Georgia"/>
                          <a:ea typeface="Times New Roman"/>
                          <a:cs typeface="Arial"/>
                        </a:rPr>
                        <a:t>billed</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Finance</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05013">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WRONGLOA</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The wrong line of accounting was used on the bill</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Finance</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05013">
                <a:tc>
                  <a:txBody>
                    <a:bodyPr/>
                    <a:lstStyle/>
                    <a:p>
                      <a:pPr marL="0" marR="0" algn="ctr">
                        <a:lnSpc>
                          <a:spcPct val="115000"/>
                        </a:lnSpc>
                        <a:spcBef>
                          <a:spcPts val="0"/>
                        </a:spcBef>
                        <a:spcAft>
                          <a:spcPts val="0"/>
                        </a:spcAft>
                      </a:pPr>
                      <a:r>
                        <a:rPr lang="en-US" sz="1200" b="1" dirty="0">
                          <a:solidFill>
                            <a:srgbClr val="000000"/>
                          </a:solidFill>
                          <a:latin typeface="Georgia"/>
                          <a:ea typeface="Times New Roman"/>
                          <a:cs typeface="Arial"/>
                        </a:rPr>
                        <a:t>WRONGTAS</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latin typeface="Georgia"/>
                          <a:ea typeface="Times New Roman"/>
                          <a:cs typeface="Arial"/>
                        </a:rPr>
                        <a:t>The </a:t>
                      </a:r>
                      <a:r>
                        <a:rPr lang="en-US" sz="1200" dirty="0" smtClean="0">
                          <a:solidFill>
                            <a:srgbClr val="000000"/>
                          </a:solidFill>
                          <a:latin typeface="Georgia"/>
                          <a:ea typeface="Times New Roman"/>
                          <a:cs typeface="Arial"/>
                        </a:rPr>
                        <a:t>wrong</a:t>
                      </a:r>
                      <a:r>
                        <a:rPr lang="en-US" sz="1200" baseline="0" dirty="0" smtClean="0">
                          <a:solidFill>
                            <a:srgbClr val="000000"/>
                          </a:solidFill>
                          <a:latin typeface="Georgia"/>
                          <a:ea typeface="Times New Roman"/>
                          <a:cs typeface="Arial"/>
                        </a:rPr>
                        <a:t> T</a:t>
                      </a:r>
                      <a:r>
                        <a:rPr lang="en-US" sz="1200" dirty="0" smtClean="0">
                          <a:solidFill>
                            <a:srgbClr val="000000"/>
                          </a:solidFill>
                          <a:latin typeface="Georgia"/>
                          <a:ea typeface="Times New Roman"/>
                          <a:cs typeface="Arial"/>
                        </a:rPr>
                        <a:t>reasury </a:t>
                      </a:r>
                      <a:r>
                        <a:rPr lang="en-US" sz="1200" dirty="0">
                          <a:solidFill>
                            <a:srgbClr val="000000"/>
                          </a:solidFill>
                          <a:latin typeface="Georgia"/>
                          <a:ea typeface="Times New Roman"/>
                          <a:cs typeface="Arial"/>
                        </a:rPr>
                        <a:t>A</a:t>
                      </a:r>
                      <a:r>
                        <a:rPr lang="en-US" sz="1200" dirty="0" smtClean="0">
                          <a:solidFill>
                            <a:srgbClr val="000000"/>
                          </a:solidFill>
                          <a:latin typeface="Georgia"/>
                          <a:ea typeface="Times New Roman"/>
                          <a:cs typeface="Arial"/>
                        </a:rPr>
                        <a:t>ccount </a:t>
                      </a:r>
                      <a:r>
                        <a:rPr lang="en-US" sz="1200" dirty="0">
                          <a:solidFill>
                            <a:srgbClr val="000000"/>
                          </a:solidFill>
                          <a:latin typeface="Georgia"/>
                          <a:ea typeface="Times New Roman"/>
                          <a:cs typeface="Arial"/>
                        </a:rPr>
                        <a:t>S</a:t>
                      </a:r>
                      <a:r>
                        <a:rPr lang="en-US" sz="1200" dirty="0" smtClean="0">
                          <a:solidFill>
                            <a:srgbClr val="000000"/>
                          </a:solidFill>
                          <a:latin typeface="Georgia"/>
                          <a:ea typeface="Times New Roman"/>
                          <a:cs typeface="Arial"/>
                        </a:rPr>
                        <a:t>ymbol </a:t>
                      </a:r>
                      <a:r>
                        <a:rPr lang="en-US" sz="1200" dirty="0">
                          <a:solidFill>
                            <a:srgbClr val="000000"/>
                          </a:solidFill>
                          <a:latin typeface="Georgia"/>
                          <a:ea typeface="Times New Roman"/>
                          <a:cs typeface="Arial"/>
                        </a:rPr>
                        <a:t>was used on the bill</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200" dirty="0">
                          <a:latin typeface="Arial"/>
                          <a:ea typeface="Times New Roman"/>
                          <a:cs typeface="Times New Roman"/>
                        </a:rPr>
                        <a:t>Finance</a:t>
                      </a:r>
                      <a:endParaRPr lang="en-US" sz="1200" dirty="0">
                        <a:latin typeface="Calibri"/>
                        <a:ea typeface="Calibri"/>
                        <a:cs typeface="Times New Roman"/>
                      </a:endParaRPr>
                    </a:p>
                  </a:txBody>
                  <a:tcPr marL="35497" marR="354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139</a:t>
            </a:fld>
            <a:endParaRPr lang="en-US" dirty="0">
              <a:solidFill>
                <a:srgbClr val="000000"/>
              </a:solidFill>
            </a:endParaRPr>
          </a:p>
        </p:txBody>
      </p:sp>
      <p:sp>
        <p:nvSpPr>
          <p:cNvPr id="7" name="Content Placeholder 2"/>
          <p:cNvSpPr txBox="1">
            <a:spLocks/>
          </p:cNvSpPr>
          <p:nvPr/>
        </p:nvSpPr>
        <p:spPr bwMode="auto">
          <a:xfrm>
            <a:off x="322381" y="890651"/>
            <a:ext cx="8645236" cy="4426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defRPr/>
            </a:pPr>
            <a:endParaRPr lang="en-US" sz="600" b="1" dirty="0" smtClean="0"/>
          </a:p>
          <a:p>
            <a:pPr>
              <a:spcBef>
                <a:spcPts val="600"/>
              </a:spcBef>
              <a:spcAft>
                <a:spcPts val="600"/>
              </a:spcAft>
              <a:defRPr/>
            </a:pPr>
            <a:r>
              <a:rPr lang="en-US" sz="1400" dirty="0"/>
              <a:t>The following are pre-defined reason codes for chargebacks; users can enter other reasons, as </a:t>
            </a:r>
            <a:r>
              <a:rPr lang="en-US" sz="1400" dirty="0" smtClean="0"/>
              <a:t>appropriate.</a:t>
            </a:r>
          </a:p>
          <a:p>
            <a:pPr marL="0" indent="0">
              <a:buNone/>
            </a:pPr>
            <a:endParaRPr lang="en-US" sz="1800" b="1" dirty="0" smtClean="0">
              <a:solidFill>
                <a:srgbClr val="FF0000"/>
              </a:solidFill>
            </a:endParaRPr>
          </a:p>
          <a:p>
            <a:pPr marL="0" indent="0">
              <a:buNone/>
            </a:pPr>
            <a:endParaRPr lang="en-US" sz="1800" b="1" dirty="0">
              <a:solidFill>
                <a:srgbClr val="FF0000"/>
              </a:solidFill>
            </a:endParaRPr>
          </a:p>
        </p:txBody>
      </p:sp>
    </p:spTree>
    <p:extLst>
      <p:ext uri="{BB962C8B-B14F-4D97-AF65-F5344CB8AC3E}">
        <p14:creationId xmlns:p14="http://schemas.microsoft.com/office/powerpoint/2010/main" val="1308058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455613" y="95250"/>
            <a:ext cx="8497887" cy="800100"/>
          </a:xfrm>
        </p:spPr>
        <p:txBody>
          <a:bodyPr/>
          <a:lstStyle/>
          <a:p>
            <a:r>
              <a:rPr lang="en-US" dirty="0"/>
              <a:t>IPAC Billing Document </a:t>
            </a:r>
            <a:r>
              <a:rPr lang="en-US" dirty="0" smtClean="0"/>
              <a:t>Refresher (cont.)</a:t>
            </a:r>
          </a:p>
        </p:txBody>
      </p:sp>
      <p:sp>
        <p:nvSpPr>
          <p:cNvPr id="96261" name="Content Placeholder 5"/>
          <p:cNvSpPr>
            <a:spLocks noGrp="1"/>
          </p:cNvSpPr>
          <p:nvPr>
            <p:ph idx="1"/>
          </p:nvPr>
        </p:nvSpPr>
        <p:spPr>
          <a:xfrm>
            <a:off x="451262" y="1056910"/>
            <a:ext cx="8692738" cy="2203740"/>
          </a:xfrm>
        </p:spPr>
        <p:txBody>
          <a:bodyPr/>
          <a:lstStyle/>
          <a:p>
            <a:pPr marL="0" indent="0">
              <a:spcBef>
                <a:spcPts val="600"/>
              </a:spcBef>
              <a:spcAft>
                <a:spcPts val="600"/>
              </a:spcAft>
              <a:buNone/>
            </a:pPr>
            <a:r>
              <a:rPr lang="en-US" sz="2400" b="1" dirty="0" smtClean="0"/>
              <a:t>IPAC Billing Document Overview - Header</a:t>
            </a:r>
            <a:endParaRPr lang="en-US" sz="1200" b="1" dirty="0" smtClean="0"/>
          </a:p>
          <a:p>
            <a:pPr>
              <a:spcBef>
                <a:spcPts val="600"/>
              </a:spcBef>
              <a:spcAft>
                <a:spcPts val="600"/>
              </a:spcAft>
            </a:pPr>
            <a:r>
              <a:rPr lang="en-US" sz="2000" b="1" dirty="0" smtClean="0"/>
              <a:t>Inter-Agency Transfer Section:</a:t>
            </a:r>
          </a:p>
          <a:p>
            <a:pPr lvl="1">
              <a:spcBef>
                <a:spcPts val="600"/>
              </a:spcBef>
              <a:spcAft>
                <a:spcPts val="600"/>
              </a:spcAft>
            </a:pPr>
            <a:r>
              <a:rPr lang="en-US" sz="1800" dirty="0" smtClean="0"/>
              <a:t>IPAC Bills - designated as IPAC by:</a:t>
            </a:r>
          </a:p>
          <a:p>
            <a:pPr marL="1025525" lvl="2" indent="-342900">
              <a:spcBef>
                <a:spcPts val="600"/>
              </a:spcBef>
              <a:spcAft>
                <a:spcPts val="600"/>
              </a:spcAft>
              <a:buFont typeface="+mj-lt"/>
              <a:buAutoNum type="arabicPeriod"/>
            </a:pPr>
            <a:r>
              <a:rPr lang="en-US" sz="1800" b="1" u="sng" dirty="0" smtClean="0"/>
              <a:t>Interagency Transfer Flag</a:t>
            </a:r>
            <a:r>
              <a:rPr lang="en-US" sz="1800" dirty="0" smtClean="0"/>
              <a:t> (checked) on BD header</a:t>
            </a:r>
          </a:p>
          <a:p>
            <a:pPr marL="1025525" lvl="2" indent="-342900">
              <a:spcBef>
                <a:spcPts val="600"/>
              </a:spcBef>
              <a:spcAft>
                <a:spcPts val="600"/>
              </a:spcAft>
              <a:buFont typeface="+mj-lt"/>
              <a:buAutoNum type="arabicPeriod"/>
            </a:pPr>
            <a:r>
              <a:rPr lang="en-US" sz="1800" b="1" u="sng" dirty="0" smtClean="0"/>
              <a:t>Type of Transfer</a:t>
            </a:r>
            <a:r>
              <a:rPr lang="en-US" sz="1800" dirty="0" smtClean="0"/>
              <a:t> (set to IPAC)</a:t>
            </a:r>
          </a:p>
          <a:p>
            <a:pPr>
              <a:spcBef>
                <a:spcPts val="600"/>
              </a:spcBef>
              <a:spcAft>
                <a:spcPts val="600"/>
              </a:spcAft>
            </a:pPr>
            <a:r>
              <a:rPr lang="en-US" sz="1800" dirty="0" smtClean="0"/>
              <a:t>The Interagency Transfer flag, Type of Transfer, Use Statement Number for IPAC, and IPAC Article Qty/Unit Price Indicator fields are </a:t>
            </a:r>
            <a:r>
              <a:rPr lang="en-US" sz="1800" b="1" dirty="0" smtClean="0"/>
              <a:t>defaulted based on the IPAC </a:t>
            </a:r>
            <a:r>
              <a:rPr lang="en-US" sz="1800" b="1" dirty="0"/>
              <a:t>D</a:t>
            </a:r>
            <a:r>
              <a:rPr lang="en-US" sz="1800" b="1" dirty="0" smtClean="0"/>
              <a:t>ocument </a:t>
            </a:r>
            <a:r>
              <a:rPr lang="en-US" sz="1800" b="1" dirty="0"/>
              <a:t>T</a:t>
            </a:r>
            <a:r>
              <a:rPr lang="en-US" sz="1800" b="1" dirty="0" smtClean="0"/>
              <a:t>ype </a:t>
            </a:r>
            <a:r>
              <a:rPr lang="en-US" sz="1800" dirty="0" smtClean="0"/>
              <a:t>that is selected</a:t>
            </a:r>
          </a:p>
          <a:p>
            <a:pPr>
              <a:spcBef>
                <a:spcPts val="600"/>
              </a:spcBef>
              <a:spcAft>
                <a:spcPts val="600"/>
              </a:spcAft>
            </a:pPr>
            <a:endParaRPr lang="en-US" sz="2800" dirty="0" smtClean="0"/>
          </a:p>
          <a:p>
            <a:pPr>
              <a:spcBef>
                <a:spcPts val="600"/>
              </a:spcBef>
              <a:spcAft>
                <a:spcPts val="600"/>
              </a:spcAft>
              <a:buFont typeface="Wingdings" pitchFamily="2" charset="2"/>
              <a:buNone/>
            </a:pPr>
            <a:endParaRPr lang="en-US" sz="2800" dirty="0" smtClean="0"/>
          </a:p>
        </p:txBody>
      </p:sp>
      <p:pic>
        <p:nvPicPr>
          <p:cNvPr id="7" name="Picture 6"/>
          <p:cNvPicPr/>
          <p:nvPr/>
        </p:nvPicPr>
        <p:blipFill>
          <a:blip r:embed="rId3" cstate="print"/>
          <a:srcRect/>
          <a:stretch>
            <a:fillRect/>
          </a:stretch>
        </p:blipFill>
        <p:spPr bwMode="auto">
          <a:xfrm>
            <a:off x="582407" y="4274237"/>
            <a:ext cx="6889296" cy="2084388"/>
          </a:xfrm>
          <a:prstGeom prst="rect">
            <a:avLst/>
          </a:prstGeom>
          <a:noFill/>
          <a:ln w="9525">
            <a:solidFill>
              <a:schemeClr val="tx1"/>
            </a:solidFill>
            <a:miter lim="800000"/>
            <a:headEnd/>
            <a:tailEnd/>
          </a:ln>
        </p:spPr>
      </p:pic>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7142586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2770" name="Title 1"/>
          <p:cNvSpPr>
            <a:spLocks noGrp="1"/>
          </p:cNvSpPr>
          <p:nvPr>
            <p:ph type="title"/>
          </p:nvPr>
        </p:nvSpPr>
        <p:spPr>
          <a:xfrm>
            <a:off x="284480" y="111760"/>
            <a:ext cx="8940800" cy="783590"/>
          </a:xfrm>
        </p:spPr>
        <p:txBody>
          <a:bodyPr/>
          <a:lstStyle/>
          <a:p>
            <a:r>
              <a:rPr lang="en-US" dirty="0" smtClean="0"/>
              <a:t>IPAC Chargebacks – Chargeback </a:t>
            </a:r>
            <a:r>
              <a:rPr lang="en-US" dirty="0"/>
              <a:t>related IPAC statuses</a:t>
            </a:r>
            <a:endParaRPr lang="en-US" dirty="0" smtClean="0"/>
          </a:p>
        </p:txBody>
      </p:sp>
      <p:graphicFrame>
        <p:nvGraphicFramePr>
          <p:cNvPr id="6" name="Content Placeholder 5"/>
          <p:cNvGraphicFramePr>
            <a:graphicFrameLocks noGrp="1"/>
          </p:cNvGraphicFramePr>
          <p:nvPr>
            <p:ph idx="1"/>
          </p:nvPr>
        </p:nvGraphicFramePr>
        <p:xfrm>
          <a:off x="425450" y="1145223"/>
          <a:ext cx="8495415" cy="5155468"/>
        </p:xfrm>
        <a:graphic>
          <a:graphicData uri="http://schemas.openxmlformats.org/drawingml/2006/table">
            <a:tbl>
              <a:tblPr/>
              <a:tblGrid>
                <a:gridCol w="1220470"/>
                <a:gridCol w="1024128"/>
                <a:gridCol w="6250817"/>
              </a:tblGrid>
              <a:tr h="403161">
                <a:tc>
                  <a:txBody>
                    <a:bodyPr/>
                    <a:lstStyle/>
                    <a:p>
                      <a:pPr marL="0" marR="0">
                        <a:spcBef>
                          <a:spcPts val="0"/>
                        </a:spcBef>
                        <a:spcAft>
                          <a:spcPts val="0"/>
                        </a:spcAft>
                      </a:pPr>
                      <a:r>
                        <a:rPr lang="en-US" sz="1000" b="1" dirty="0" smtClean="0">
                          <a:latin typeface="+mn-lt"/>
                          <a:ea typeface="Times New Roman"/>
                          <a:cs typeface="Times New Roman"/>
                        </a:rPr>
                        <a:t>Billing Document</a:t>
                      </a:r>
                      <a:endParaRPr lang="en-US" sz="1000" b="1"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b="1" dirty="0">
                          <a:latin typeface="+mn-lt"/>
                          <a:ea typeface="Times New Roman"/>
                          <a:cs typeface="Times New Roman"/>
                        </a:rPr>
                        <a:t>IPAC Status = </a:t>
                      </a:r>
                      <a:endParaRPr lang="en-US" sz="1000" b="1" dirty="0" smtClean="0">
                        <a:latin typeface="+mn-lt"/>
                        <a:ea typeface="Times New Roman"/>
                        <a:cs typeface="Times New Roman"/>
                      </a:endParaRPr>
                    </a:p>
                    <a:p>
                      <a:pPr marL="0" marR="0">
                        <a:spcBef>
                          <a:spcPts val="0"/>
                        </a:spcBef>
                        <a:spcAft>
                          <a:spcPts val="0"/>
                        </a:spcAft>
                      </a:pPr>
                      <a:r>
                        <a:rPr lang="en-US" sz="1000" b="1" dirty="0" smtClean="0">
                          <a:latin typeface="+mn-lt"/>
                          <a:ea typeface="Times New Roman"/>
                          <a:cs typeface="Times New Roman"/>
                        </a:rPr>
                        <a:t>Not </a:t>
                      </a:r>
                      <a:r>
                        <a:rPr lang="en-US" sz="1000" b="1" dirty="0">
                          <a:latin typeface="+mn-lt"/>
                          <a:ea typeface="Times New Roman"/>
                          <a:cs typeface="Times New Roman"/>
                        </a:rPr>
                        <a:t>Submitted</a:t>
                      </a: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latin typeface="+mn-lt"/>
                          <a:ea typeface="Times New Roman"/>
                          <a:cs typeface="Times New Roman"/>
                        </a:rPr>
                        <a:t>An IPAC Status = Not Submitted is given to any IPAC Payment or </a:t>
                      </a:r>
                      <a:r>
                        <a:rPr lang="en-US" sz="1000" dirty="0" smtClean="0">
                          <a:latin typeface="+mn-lt"/>
                          <a:ea typeface="Times New Roman"/>
                          <a:cs typeface="Times New Roman"/>
                        </a:rPr>
                        <a:t>Bill </a:t>
                      </a:r>
                      <a:r>
                        <a:rPr lang="en-US" sz="1000" dirty="0">
                          <a:latin typeface="+mn-lt"/>
                          <a:ea typeface="Times New Roman"/>
                          <a:cs typeface="Times New Roman"/>
                        </a:rPr>
                        <a:t>that has not yet been sent to IPAC via </a:t>
                      </a:r>
                      <a:r>
                        <a:rPr lang="en-US" sz="1000" dirty="0" smtClean="0">
                          <a:latin typeface="+mn-lt"/>
                          <a:ea typeface="Times New Roman"/>
                          <a:cs typeface="Times New Roman"/>
                        </a:rPr>
                        <a:t>IPAC Outbound.</a:t>
                      </a:r>
                      <a:endParaRPr lang="en-US" sz="1000"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488">
                <a:tc>
                  <a:txBody>
                    <a:bodyPr/>
                    <a:lstStyle/>
                    <a:p>
                      <a:pPr marL="0" marR="0">
                        <a:spcBef>
                          <a:spcPts val="0"/>
                        </a:spcBef>
                        <a:spcAft>
                          <a:spcPts val="0"/>
                        </a:spcAft>
                      </a:pPr>
                      <a:r>
                        <a:rPr lang="en-US" sz="1000" b="1" dirty="0" smtClean="0">
                          <a:latin typeface="+mn-lt"/>
                          <a:ea typeface="Times New Roman"/>
                          <a:cs typeface="Times New Roman"/>
                        </a:rPr>
                        <a:t>Billing Document</a:t>
                      </a:r>
                    </a:p>
                    <a:p>
                      <a:pPr marL="0" marR="0">
                        <a:spcBef>
                          <a:spcPts val="0"/>
                        </a:spcBef>
                        <a:spcAft>
                          <a:spcPts val="0"/>
                        </a:spcAft>
                      </a:pPr>
                      <a:r>
                        <a:rPr lang="en-US" sz="1000" b="1" dirty="0" smtClean="0">
                          <a:latin typeface="+mn-lt"/>
                          <a:ea typeface="Times New Roman"/>
                          <a:cs typeface="Times New Roman"/>
                        </a:rPr>
                        <a:t>Itemized</a:t>
                      </a:r>
                      <a:r>
                        <a:rPr lang="en-US" sz="1000" b="1" baseline="0" dirty="0" smtClean="0">
                          <a:latin typeface="+mn-lt"/>
                          <a:ea typeface="Times New Roman"/>
                          <a:cs typeface="Times New Roman"/>
                        </a:rPr>
                        <a:t> Payment</a:t>
                      </a:r>
                      <a:endParaRPr lang="en-US" sz="1000" b="1"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b="1" dirty="0">
                          <a:latin typeface="+mn-lt"/>
                          <a:ea typeface="Times New Roman"/>
                          <a:cs typeface="Times New Roman"/>
                        </a:rPr>
                        <a:t>IPAC Status = </a:t>
                      </a:r>
                      <a:endParaRPr lang="en-US" sz="1000" b="1" dirty="0" smtClean="0">
                        <a:latin typeface="+mn-lt"/>
                        <a:ea typeface="Times New Roman"/>
                        <a:cs typeface="Times New Roman"/>
                      </a:endParaRPr>
                    </a:p>
                    <a:p>
                      <a:pPr marL="0" marR="0">
                        <a:spcBef>
                          <a:spcPts val="0"/>
                        </a:spcBef>
                        <a:spcAft>
                          <a:spcPts val="0"/>
                        </a:spcAft>
                      </a:pPr>
                      <a:r>
                        <a:rPr lang="en-US" sz="1000" b="1" dirty="0" smtClean="0">
                          <a:latin typeface="+mn-lt"/>
                          <a:ea typeface="Times New Roman"/>
                          <a:cs typeface="Times New Roman"/>
                        </a:rPr>
                        <a:t>Rejected</a:t>
                      </a:r>
                      <a:endParaRPr lang="en-US" sz="1000" b="1"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latin typeface="+mn-lt"/>
                          <a:ea typeface="Times New Roman"/>
                          <a:cs typeface="Times New Roman"/>
                        </a:rPr>
                        <a:t>An IPAC Status = Rejected is given to any IPAC Payment or Bill that has been sent to IPAC but has been rejected by IPAC. IPAC will have also notified the sending agency of a problem with the payment or collection via e-mail correspondence and the IPAC status will be manually set to Rejected.</a:t>
                      </a: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144">
                <a:tc>
                  <a:txBody>
                    <a:bodyPr/>
                    <a:lstStyle/>
                    <a:p>
                      <a:pPr marL="0" marR="0">
                        <a:spcBef>
                          <a:spcPts val="0"/>
                        </a:spcBef>
                        <a:spcAft>
                          <a:spcPts val="0"/>
                        </a:spcAft>
                      </a:pPr>
                      <a:r>
                        <a:rPr lang="en-US" sz="1000" b="1" dirty="0" smtClean="0">
                          <a:latin typeface="+mn-lt"/>
                          <a:ea typeface="Times New Roman"/>
                          <a:cs typeface="Times New Roman"/>
                        </a:rPr>
                        <a:t>Billing Document</a:t>
                      </a:r>
                    </a:p>
                    <a:p>
                      <a:pPr marL="0" marR="0">
                        <a:spcBef>
                          <a:spcPts val="0"/>
                        </a:spcBef>
                        <a:spcAft>
                          <a:spcPts val="0"/>
                        </a:spcAft>
                      </a:pPr>
                      <a:r>
                        <a:rPr lang="en-US" sz="1000" b="1" dirty="0" smtClean="0">
                          <a:latin typeface="+mn-lt"/>
                          <a:ea typeface="Times New Roman"/>
                          <a:cs typeface="Times New Roman"/>
                        </a:rPr>
                        <a:t>Itemized</a:t>
                      </a:r>
                      <a:r>
                        <a:rPr lang="en-US" sz="1000" b="1" baseline="0" dirty="0" smtClean="0">
                          <a:latin typeface="+mn-lt"/>
                          <a:ea typeface="Times New Roman"/>
                          <a:cs typeface="Times New Roman"/>
                        </a:rPr>
                        <a:t> Payment</a:t>
                      </a:r>
                      <a:endParaRPr lang="en-US" sz="1000" b="1" dirty="0" smtClean="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b="1" dirty="0">
                          <a:latin typeface="+mn-lt"/>
                          <a:ea typeface="Times New Roman"/>
                          <a:cs typeface="Times New Roman"/>
                        </a:rPr>
                        <a:t>IPAC Status = </a:t>
                      </a:r>
                      <a:endParaRPr lang="en-US" sz="1000" b="1" dirty="0" smtClean="0">
                        <a:latin typeface="+mn-lt"/>
                        <a:ea typeface="Times New Roman"/>
                        <a:cs typeface="Times New Roman"/>
                      </a:endParaRPr>
                    </a:p>
                    <a:p>
                      <a:pPr marL="0" marR="0">
                        <a:spcBef>
                          <a:spcPts val="0"/>
                        </a:spcBef>
                        <a:spcAft>
                          <a:spcPts val="0"/>
                        </a:spcAft>
                      </a:pPr>
                      <a:r>
                        <a:rPr lang="en-US" sz="1000" b="1" dirty="0" smtClean="0">
                          <a:latin typeface="+mn-lt"/>
                          <a:ea typeface="Times New Roman"/>
                          <a:cs typeface="Times New Roman"/>
                        </a:rPr>
                        <a:t>In </a:t>
                      </a:r>
                      <a:r>
                        <a:rPr lang="en-US" sz="1000" b="1" dirty="0">
                          <a:latin typeface="+mn-lt"/>
                          <a:ea typeface="Times New Roman"/>
                          <a:cs typeface="Times New Roman"/>
                        </a:rPr>
                        <a:t>Transit</a:t>
                      </a: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latin typeface="+mn-lt"/>
                          <a:ea typeface="Times New Roman"/>
                          <a:cs typeface="Times New Roman"/>
                        </a:rPr>
                        <a:t>An IPAC Status = In Transit is given to any IPAC Payment or </a:t>
                      </a:r>
                      <a:r>
                        <a:rPr lang="en-US" sz="1000" dirty="0" smtClean="0">
                          <a:latin typeface="+mn-lt"/>
                          <a:ea typeface="Times New Roman"/>
                          <a:cs typeface="Times New Roman"/>
                        </a:rPr>
                        <a:t>Bill </a:t>
                      </a:r>
                      <a:r>
                        <a:rPr lang="en-US" sz="1000" dirty="0">
                          <a:latin typeface="+mn-lt"/>
                          <a:ea typeface="Times New Roman"/>
                          <a:cs typeface="Times New Roman"/>
                        </a:rPr>
                        <a:t>that has been sent to IPAC via </a:t>
                      </a:r>
                      <a:r>
                        <a:rPr lang="en-US" sz="1000" dirty="0" smtClean="0">
                          <a:latin typeface="+mn-lt"/>
                          <a:ea typeface="Times New Roman"/>
                          <a:cs typeface="Times New Roman"/>
                        </a:rPr>
                        <a:t>IPAC Outbound.</a:t>
                      </a:r>
                      <a:endParaRPr lang="en-US" sz="1000"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6931">
                <a:tc>
                  <a:txBody>
                    <a:bodyPr/>
                    <a:lstStyle/>
                    <a:p>
                      <a:pPr marL="0" marR="0">
                        <a:spcBef>
                          <a:spcPts val="0"/>
                        </a:spcBef>
                        <a:spcAft>
                          <a:spcPts val="0"/>
                        </a:spcAft>
                      </a:pPr>
                      <a:r>
                        <a:rPr lang="en-US" sz="1000" b="1" dirty="0" smtClean="0">
                          <a:latin typeface="+mn-lt"/>
                          <a:ea typeface="Times New Roman"/>
                          <a:cs typeface="Times New Roman"/>
                        </a:rPr>
                        <a:t>Billing Document</a:t>
                      </a:r>
                    </a:p>
                    <a:p>
                      <a:pPr marL="0" marR="0">
                        <a:spcBef>
                          <a:spcPts val="0"/>
                        </a:spcBef>
                        <a:spcAft>
                          <a:spcPts val="0"/>
                        </a:spcAft>
                      </a:pPr>
                      <a:r>
                        <a:rPr lang="en-US" sz="1000" b="1" dirty="0" smtClean="0">
                          <a:latin typeface="+mn-lt"/>
                          <a:ea typeface="Times New Roman"/>
                          <a:cs typeface="Times New Roman"/>
                        </a:rPr>
                        <a:t>Cash</a:t>
                      </a:r>
                      <a:r>
                        <a:rPr lang="en-US" sz="1000" b="1" baseline="0" dirty="0" smtClean="0">
                          <a:latin typeface="+mn-lt"/>
                          <a:ea typeface="Times New Roman"/>
                          <a:cs typeface="Times New Roman"/>
                        </a:rPr>
                        <a:t> Receipt</a:t>
                      </a:r>
                      <a:endParaRPr lang="en-US" sz="1000" b="1" dirty="0" smtClean="0">
                        <a:latin typeface="+mn-lt"/>
                        <a:ea typeface="Times New Roman"/>
                        <a:cs typeface="Times New Roman"/>
                      </a:endParaRPr>
                    </a:p>
                    <a:p>
                      <a:pPr marL="0" marR="0">
                        <a:spcBef>
                          <a:spcPts val="0"/>
                        </a:spcBef>
                        <a:spcAft>
                          <a:spcPts val="0"/>
                        </a:spcAft>
                      </a:pPr>
                      <a:r>
                        <a:rPr lang="en-US" sz="1000" b="1" dirty="0" smtClean="0">
                          <a:latin typeface="+mn-lt"/>
                          <a:ea typeface="Times New Roman"/>
                          <a:cs typeface="Times New Roman"/>
                        </a:rPr>
                        <a:t>Itemized</a:t>
                      </a:r>
                      <a:r>
                        <a:rPr lang="en-US" sz="1000" b="1" baseline="0" dirty="0" smtClean="0">
                          <a:latin typeface="+mn-lt"/>
                          <a:ea typeface="Times New Roman"/>
                          <a:cs typeface="Times New Roman"/>
                        </a:rPr>
                        <a:t> Payment</a:t>
                      </a:r>
                      <a:endParaRPr lang="en-US" sz="1000" b="1" dirty="0" smtClean="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b="1" dirty="0">
                          <a:latin typeface="+mn-lt"/>
                          <a:ea typeface="Times New Roman"/>
                          <a:cs typeface="Times New Roman"/>
                        </a:rPr>
                        <a:t>IPAC Status = </a:t>
                      </a:r>
                      <a:endParaRPr lang="en-US" sz="1000" b="1" dirty="0" smtClean="0">
                        <a:latin typeface="+mn-lt"/>
                        <a:ea typeface="Times New Roman"/>
                        <a:cs typeface="Times New Roman"/>
                      </a:endParaRPr>
                    </a:p>
                    <a:p>
                      <a:pPr marL="0" marR="0">
                        <a:spcBef>
                          <a:spcPts val="0"/>
                        </a:spcBef>
                        <a:spcAft>
                          <a:spcPts val="0"/>
                        </a:spcAft>
                      </a:pPr>
                      <a:r>
                        <a:rPr lang="en-US" sz="1000" b="1" dirty="0" smtClean="0">
                          <a:latin typeface="+mn-lt"/>
                          <a:ea typeface="Times New Roman"/>
                          <a:cs typeface="Times New Roman"/>
                        </a:rPr>
                        <a:t>Confirmed</a:t>
                      </a:r>
                      <a:endParaRPr lang="en-US" sz="1000" b="1"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latin typeface="+mn-lt"/>
                          <a:ea typeface="Times New Roman"/>
                          <a:cs typeface="Times New Roman"/>
                        </a:rPr>
                        <a:t>An IPAC Status = Confirmed is given to any IPAC Payment, Billing Document </a:t>
                      </a:r>
                      <a:r>
                        <a:rPr lang="en-US" sz="1000" dirty="0" smtClean="0">
                          <a:latin typeface="+mn-lt"/>
                          <a:ea typeface="Times New Roman"/>
                          <a:cs typeface="Times New Roman"/>
                        </a:rPr>
                        <a:t> that </a:t>
                      </a:r>
                      <a:r>
                        <a:rPr lang="en-US" sz="1000" dirty="0">
                          <a:latin typeface="+mn-lt"/>
                          <a:ea typeface="Times New Roman"/>
                          <a:cs typeface="Times New Roman"/>
                        </a:rPr>
                        <a:t>has been sent to IPAC via </a:t>
                      </a:r>
                      <a:r>
                        <a:rPr lang="en-US" sz="1000" dirty="0" smtClean="0">
                          <a:latin typeface="+mn-lt"/>
                          <a:ea typeface="Times New Roman"/>
                          <a:cs typeface="Times New Roman"/>
                        </a:rPr>
                        <a:t>IPAC Outbound </a:t>
                      </a:r>
                      <a:r>
                        <a:rPr lang="en-US" sz="1000" dirty="0">
                          <a:latin typeface="+mn-lt"/>
                          <a:ea typeface="Times New Roman"/>
                          <a:cs typeface="Times New Roman"/>
                        </a:rPr>
                        <a:t>and IPAC has notified the sending agency of receipt</a:t>
                      </a:r>
                      <a:r>
                        <a:rPr lang="en-US" sz="1000" dirty="0" smtClean="0">
                          <a:latin typeface="+mn-lt"/>
                          <a:ea typeface="Times New Roman"/>
                          <a:cs typeface="Times New Roman"/>
                        </a:rPr>
                        <a:t>.</a:t>
                      </a:r>
                    </a:p>
                    <a:p>
                      <a:pPr marL="0" marR="0">
                        <a:spcBef>
                          <a:spcPts val="0"/>
                        </a:spcBef>
                        <a:spcAft>
                          <a:spcPts val="0"/>
                        </a:spcAft>
                      </a:pPr>
                      <a:r>
                        <a:rPr lang="en-US" sz="1000" dirty="0" smtClean="0">
                          <a:latin typeface="+mn-lt"/>
                          <a:ea typeface="Times New Roman"/>
                          <a:cs typeface="Times New Roman"/>
                        </a:rPr>
                        <a:t>The IPAC Status = Confirmed is also given to any IPAC Cash Receipt</a:t>
                      </a:r>
                      <a:r>
                        <a:rPr lang="en-US" sz="1000" baseline="0" dirty="0" smtClean="0">
                          <a:latin typeface="+mn-lt"/>
                          <a:ea typeface="Times New Roman"/>
                          <a:cs typeface="Times New Roman"/>
                        </a:rPr>
                        <a:t>  c</a:t>
                      </a:r>
                      <a:r>
                        <a:rPr lang="en-US" sz="1000" dirty="0" smtClean="0">
                          <a:latin typeface="+mn-lt"/>
                          <a:ea typeface="Times New Roman"/>
                          <a:cs typeface="Times New Roman"/>
                        </a:rPr>
                        <a:t>onfirming an IPAC Billing Document.</a:t>
                      </a:r>
                      <a:r>
                        <a:rPr lang="en-US" sz="1000" baseline="0" dirty="0" smtClean="0">
                          <a:latin typeface="+mn-lt"/>
                          <a:ea typeface="Times New Roman"/>
                          <a:cs typeface="Times New Roman"/>
                        </a:rPr>
                        <a:t> </a:t>
                      </a:r>
                      <a:endParaRPr lang="en-US" sz="1000"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488">
                <a:tc>
                  <a:txBody>
                    <a:bodyPr/>
                    <a:lstStyle/>
                    <a:p>
                      <a:pPr marL="0" marR="0">
                        <a:spcBef>
                          <a:spcPts val="0"/>
                        </a:spcBef>
                        <a:spcAft>
                          <a:spcPts val="0"/>
                        </a:spcAft>
                      </a:pPr>
                      <a:r>
                        <a:rPr lang="en-US" sz="1000" b="1" dirty="0" smtClean="0">
                          <a:latin typeface="+mn-lt"/>
                          <a:ea typeface="Times New Roman"/>
                          <a:cs typeface="Times New Roman"/>
                        </a:rPr>
                        <a:t>Billing Document</a:t>
                      </a:r>
                      <a:endParaRPr lang="en-US" sz="1000" b="1"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spcBef>
                          <a:spcPts val="0"/>
                        </a:spcBef>
                        <a:spcAft>
                          <a:spcPts val="0"/>
                        </a:spcAft>
                      </a:pPr>
                      <a:r>
                        <a:rPr lang="en-US" sz="1000" b="1" dirty="0">
                          <a:latin typeface="+mn-lt"/>
                          <a:ea typeface="Times New Roman"/>
                          <a:cs typeface="Times New Roman"/>
                        </a:rPr>
                        <a:t>IPAC Status = </a:t>
                      </a:r>
                      <a:endParaRPr lang="en-US" sz="1000" b="1" dirty="0" smtClean="0">
                        <a:latin typeface="+mn-lt"/>
                        <a:ea typeface="Times New Roman"/>
                        <a:cs typeface="Times New Roman"/>
                      </a:endParaRPr>
                    </a:p>
                    <a:p>
                      <a:pPr marL="0" marR="0">
                        <a:spcBef>
                          <a:spcPts val="0"/>
                        </a:spcBef>
                        <a:spcAft>
                          <a:spcPts val="0"/>
                        </a:spcAft>
                      </a:pPr>
                      <a:r>
                        <a:rPr lang="en-US" sz="1000" b="1" dirty="0" smtClean="0">
                          <a:latin typeface="+mn-lt"/>
                          <a:ea typeface="Times New Roman"/>
                          <a:cs typeface="Times New Roman"/>
                        </a:rPr>
                        <a:t>Hold </a:t>
                      </a:r>
                      <a:r>
                        <a:rPr lang="en-US" sz="1000" b="1" dirty="0">
                          <a:latin typeface="+mn-lt"/>
                          <a:ea typeface="Times New Roman"/>
                          <a:cs typeface="Times New Roman"/>
                        </a:rPr>
                        <a:t>Pending Chargeback</a:t>
                      </a: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spcBef>
                          <a:spcPts val="0"/>
                        </a:spcBef>
                        <a:spcAft>
                          <a:spcPts val="0"/>
                        </a:spcAft>
                      </a:pPr>
                      <a:r>
                        <a:rPr lang="en-US" sz="1000" kern="1200" dirty="0" smtClean="0">
                          <a:solidFill>
                            <a:schemeClr val="tx1"/>
                          </a:solidFill>
                          <a:latin typeface="+mn-lt"/>
                          <a:ea typeface="Times New Roman"/>
                          <a:cs typeface="Times New Roman"/>
                        </a:rPr>
                        <a:t>An IPAC Status = to Hold Pending Chargeback is given to an IPAC Billing Document  where an inbound collection adjustment is created referencing a CR that references a BD with an IPAC status of Confirmed.</a:t>
                      </a:r>
                      <a:endParaRPr lang="en-US" sz="1000" kern="1200" dirty="0">
                        <a:solidFill>
                          <a:schemeClr val="tx1"/>
                        </a:solidFill>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r>
              <a:tr h="697633">
                <a:tc>
                  <a:txBody>
                    <a:bodyPr/>
                    <a:lstStyle/>
                    <a:p>
                      <a:pPr marL="0" marR="0">
                        <a:spcBef>
                          <a:spcPts val="0"/>
                        </a:spcBef>
                        <a:spcAft>
                          <a:spcPts val="0"/>
                        </a:spcAft>
                      </a:pPr>
                      <a:r>
                        <a:rPr lang="en-US" sz="1000" b="1" dirty="0" smtClean="0">
                          <a:latin typeface="+mn-lt"/>
                          <a:ea typeface="Times New Roman"/>
                          <a:cs typeface="Times New Roman"/>
                        </a:rPr>
                        <a:t>Billing</a:t>
                      </a:r>
                      <a:r>
                        <a:rPr lang="en-US" sz="1000" b="1" baseline="0" dirty="0" smtClean="0">
                          <a:latin typeface="+mn-lt"/>
                          <a:ea typeface="Times New Roman"/>
                          <a:cs typeface="Times New Roman"/>
                        </a:rPr>
                        <a:t> Document</a:t>
                      </a:r>
                      <a:endParaRPr lang="en-US" sz="1000" b="1"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spcBef>
                          <a:spcPts val="0"/>
                        </a:spcBef>
                        <a:spcAft>
                          <a:spcPts val="0"/>
                        </a:spcAft>
                      </a:pPr>
                      <a:r>
                        <a:rPr lang="en-US" sz="1000" b="1" dirty="0">
                          <a:latin typeface="+mn-lt"/>
                          <a:ea typeface="Times New Roman"/>
                          <a:cs typeface="Times New Roman"/>
                        </a:rPr>
                        <a:t>IPAC Status </a:t>
                      </a:r>
                      <a:r>
                        <a:rPr lang="en-US" sz="1000" b="1" dirty="0" smtClean="0">
                          <a:latin typeface="+mn-lt"/>
                          <a:ea typeface="Times New Roman"/>
                          <a:cs typeface="Times New Roman"/>
                        </a:rPr>
                        <a:t>=</a:t>
                      </a:r>
                    </a:p>
                    <a:p>
                      <a:pPr marL="0" marR="0">
                        <a:spcBef>
                          <a:spcPts val="0"/>
                        </a:spcBef>
                        <a:spcAft>
                          <a:spcPts val="0"/>
                        </a:spcAft>
                      </a:pPr>
                      <a:r>
                        <a:rPr lang="en-US" sz="1000" b="1" dirty="0" smtClean="0">
                          <a:latin typeface="+mn-lt"/>
                          <a:ea typeface="Times New Roman"/>
                          <a:cs typeface="Times New Roman"/>
                        </a:rPr>
                        <a:t>Do </a:t>
                      </a:r>
                      <a:r>
                        <a:rPr lang="en-US" sz="1000" b="1" dirty="0">
                          <a:latin typeface="+mn-lt"/>
                          <a:ea typeface="Times New Roman"/>
                          <a:cs typeface="Times New Roman"/>
                        </a:rPr>
                        <a:t>Not Send</a:t>
                      </a: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spcBef>
                          <a:spcPts val="0"/>
                        </a:spcBef>
                        <a:spcAft>
                          <a:spcPts val="0"/>
                        </a:spcAft>
                      </a:pPr>
                      <a:r>
                        <a:rPr lang="en-US" sz="1000" kern="1200" dirty="0" smtClean="0">
                          <a:solidFill>
                            <a:schemeClr val="tx1"/>
                          </a:solidFill>
                          <a:latin typeface="+mn-lt"/>
                          <a:ea typeface="Times New Roman"/>
                          <a:cs typeface="Times New Roman"/>
                        </a:rPr>
                        <a:t>An IPAC Status = to Do Not Send is given to any Billing Document Article where the Rebill flag is true but the user has determined that the bill should not be resent to IPAC. The status of Do Not Send can only be set on an Article where the Rebill flag is true, meaning the Article was automatically created when a Debit Voucher set to re-open the bill is processed.</a:t>
                      </a:r>
                      <a:endParaRPr lang="en-US" sz="1000" kern="1200" dirty="0">
                        <a:solidFill>
                          <a:schemeClr val="tx1"/>
                        </a:solidFill>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r>
              <a:tr h="702574">
                <a:tc>
                  <a:txBody>
                    <a:bodyPr/>
                    <a:lstStyle/>
                    <a:p>
                      <a:pPr marL="0" marR="0">
                        <a:spcBef>
                          <a:spcPts val="0"/>
                        </a:spcBef>
                        <a:spcAft>
                          <a:spcPts val="0"/>
                        </a:spcAft>
                      </a:pPr>
                      <a:r>
                        <a:rPr lang="en-US" sz="1000" b="1" dirty="0" smtClean="0">
                          <a:solidFill>
                            <a:schemeClr val="tx1"/>
                          </a:solidFill>
                          <a:latin typeface="+mn-lt"/>
                          <a:ea typeface="Times New Roman"/>
                          <a:cs typeface="Times New Roman"/>
                        </a:rPr>
                        <a:t>Billing Document</a:t>
                      </a:r>
                    </a:p>
                    <a:p>
                      <a:pPr marL="0" marR="0">
                        <a:spcBef>
                          <a:spcPts val="0"/>
                        </a:spcBef>
                        <a:spcAft>
                          <a:spcPts val="0"/>
                        </a:spcAft>
                      </a:pPr>
                      <a:r>
                        <a:rPr lang="en-US" sz="1000" b="1" dirty="0" smtClean="0">
                          <a:solidFill>
                            <a:schemeClr val="tx1"/>
                          </a:solidFill>
                          <a:latin typeface="+mn-lt"/>
                          <a:ea typeface="Times New Roman"/>
                          <a:cs typeface="Times New Roman"/>
                        </a:rPr>
                        <a:t>Cash Receipt</a:t>
                      </a:r>
                      <a:endParaRPr lang="en-US" sz="1000" b="1" dirty="0">
                        <a:solidFill>
                          <a:schemeClr val="tx1"/>
                        </a:solidFill>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spcBef>
                          <a:spcPts val="0"/>
                        </a:spcBef>
                        <a:spcAft>
                          <a:spcPts val="0"/>
                        </a:spcAft>
                      </a:pPr>
                      <a:r>
                        <a:rPr lang="en-US" sz="1000" b="1" dirty="0">
                          <a:solidFill>
                            <a:schemeClr val="tx1"/>
                          </a:solidFill>
                          <a:latin typeface="+mn-lt"/>
                          <a:ea typeface="Times New Roman"/>
                          <a:cs typeface="Times New Roman"/>
                        </a:rPr>
                        <a:t>IPAC Status = </a:t>
                      </a:r>
                      <a:endParaRPr lang="en-US" sz="1000" b="1" dirty="0" smtClean="0">
                        <a:solidFill>
                          <a:schemeClr val="tx1"/>
                        </a:solidFill>
                        <a:latin typeface="+mn-lt"/>
                        <a:ea typeface="Times New Roman"/>
                        <a:cs typeface="Times New Roman"/>
                      </a:endParaRPr>
                    </a:p>
                    <a:p>
                      <a:pPr marL="0" marR="0">
                        <a:spcBef>
                          <a:spcPts val="0"/>
                        </a:spcBef>
                        <a:spcAft>
                          <a:spcPts val="0"/>
                        </a:spcAft>
                      </a:pPr>
                      <a:r>
                        <a:rPr lang="en-US" sz="1000" b="1" dirty="0" smtClean="0">
                          <a:solidFill>
                            <a:schemeClr val="tx1"/>
                          </a:solidFill>
                          <a:latin typeface="+mn-lt"/>
                          <a:ea typeface="Times New Roman"/>
                          <a:cs typeface="Times New Roman"/>
                        </a:rPr>
                        <a:t>Write-Off</a:t>
                      </a:r>
                      <a:endParaRPr lang="en-US" sz="1000" b="1" dirty="0">
                        <a:solidFill>
                          <a:schemeClr val="tx1"/>
                        </a:solidFill>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spcBef>
                          <a:spcPts val="0"/>
                        </a:spcBef>
                        <a:spcAft>
                          <a:spcPts val="0"/>
                        </a:spcAft>
                      </a:pPr>
                      <a:r>
                        <a:rPr lang="en-US" sz="1000" kern="1200" dirty="0" smtClean="0">
                          <a:solidFill>
                            <a:schemeClr val="tx1"/>
                          </a:solidFill>
                          <a:latin typeface="+mn-lt"/>
                          <a:ea typeface="Times New Roman"/>
                          <a:cs typeface="Times New Roman"/>
                        </a:rPr>
                        <a:t>An IPAC Status = Write-Off  is given to the IPAC BD (Bill) when the write-off amount = the total Article amount.</a:t>
                      </a:r>
                    </a:p>
                    <a:p>
                      <a:pPr marL="0" marR="0">
                        <a:spcBef>
                          <a:spcPts val="0"/>
                        </a:spcBef>
                        <a:spcAft>
                          <a:spcPts val="0"/>
                        </a:spcAft>
                      </a:pPr>
                      <a:r>
                        <a:rPr lang="en-US" sz="1000" dirty="0" smtClean="0">
                          <a:solidFill>
                            <a:schemeClr val="tx1"/>
                          </a:solidFill>
                          <a:latin typeface="+mn-lt"/>
                          <a:ea typeface="Times New Roman"/>
                          <a:cs typeface="Times New Roman"/>
                        </a:rPr>
                        <a:t>An </a:t>
                      </a:r>
                      <a:r>
                        <a:rPr lang="en-US" sz="1000" dirty="0">
                          <a:solidFill>
                            <a:schemeClr val="tx1"/>
                          </a:solidFill>
                          <a:latin typeface="+mn-lt"/>
                          <a:ea typeface="Times New Roman"/>
                          <a:cs typeface="Times New Roman"/>
                        </a:rPr>
                        <a:t>IPAC Status = Write-Off is given to an IPAC Cash Receipt (CR) with a line type of Write Off. An IPAC Write -Off CR can only be generated from the IPAC Transaction Query for a referenced Bill with a write-off amount. </a:t>
                      </a: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r>
              <a:tr h="526931">
                <a:tc>
                  <a:txBody>
                    <a:bodyPr/>
                    <a:lstStyle/>
                    <a:p>
                      <a:pPr marL="0" marR="0">
                        <a:spcBef>
                          <a:spcPts val="0"/>
                        </a:spcBef>
                        <a:spcAft>
                          <a:spcPts val="0"/>
                        </a:spcAft>
                      </a:pPr>
                      <a:r>
                        <a:rPr lang="en-US" sz="1000" b="1" dirty="0" smtClean="0">
                          <a:latin typeface="+mn-lt"/>
                          <a:ea typeface="Times New Roman"/>
                          <a:cs typeface="Times New Roman"/>
                        </a:rPr>
                        <a:t>Cash Receipt</a:t>
                      </a:r>
                    </a:p>
                    <a:p>
                      <a:pPr marL="0" marR="0">
                        <a:spcBef>
                          <a:spcPts val="0"/>
                        </a:spcBef>
                        <a:spcAft>
                          <a:spcPts val="0"/>
                        </a:spcAft>
                      </a:pPr>
                      <a:r>
                        <a:rPr lang="en-US" sz="1000" b="1" dirty="0" smtClean="0">
                          <a:latin typeface="+mn-lt"/>
                          <a:ea typeface="Times New Roman"/>
                          <a:cs typeface="Times New Roman"/>
                        </a:rPr>
                        <a:t>Itemized Payment</a:t>
                      </a:r>
                      <a:endParaRPr lang="en-US" sz="1000" b="1"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b="1" dirty="0">
                          <a:latin typeface="+mn-lt"/>
                          <a:ea typeface="Times New Roman"/>
                          <a:cs typeface="Times New Roman"/>
                        </a:rPr>
                        <a:t>IPAC Status = </a:t>
                      </a:r>
                      <a:endParaRPr lang="en-US" sz="1000" b="1" dirty="0" smtClean="0">
                        <a:latin typeface="+mn-lt"/>
                        <a:ea typeface="Times New Roman"/>
                        <a:cs typeface="Times New Roman"/>
                      </a:endParaRPr>
                    </a:p>
                    <a:p>
                      <a:pPr marL="0" marR="0">
                        <a:spcBef>
                          <a:spcPts val="0"/>
                        </a:spcBef>
                        <a:spcAft>
                          <a:spcPts val="0"/>
                        </a:spcAft>
                      </a:pPr>
                      <a:r>
                        <a:rPr lang="en-US" sz="1000" b="1" dirty="0" smtClean="0">
                          <a:latin typeface="+mn-lt"/>
                          <a:ea typeface="Times New Roman"/>
                          <a:cs typeface="Times New Roman"/>
                        </a:rPr>
                        <a:t>Pending</a:t>
                      </a:r>
                      <a:endParaRPr lang="en-US" sz="1000" b="1"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latin typeface="+mn-lt"/>
                          <a:ea typeface="Times New Roman"/>
                          <a:cs typeface="Times New Roman"/>
                        </a:rPr>
                        <a:t>An IPAC Status = Pending is given to any </a:t>
                      </a:r>
                      <a:r>
                        <a:rPr lang="en-US" sz="1000" dirty="0" smtClean="0">
                          <a:latin typeface="+mn-lt"/>
                          <a:ea typeface="Times New Roman"/>
                          <a:cs typeface="Times New Roman"/>
                        </a:rPr>
                        <a:t>new IPAC </a:t>
                      </a:r>
                      <a:r>
                        <a:rPr lang="en-US" sz="1000" dirty="0">
                          <a:latin typeface="+mn-lt"/>
                          <a:ea typeface="Times New Roman"/>
                          <a:cs typeface="Times New Roman"/>
                        </a:rPr>
                        <a:t>payment or collection that does not process successfully in </a:t>
                      </a:r>
                      <a:r>
                        <a:rPr lang="en-US" sz="1000" dirty="0" smtClean="0">
                          <a:latin typeface="+mn-lt"/>
                          <a:ea typeface="Times New Roman"/>
                          <a:cs typeface="Times New Roman"/>
                        </a:rPr>
                        <a:t>Pegasys </a:t>
                      </a:r>
                      <a:r>
                        <a:rPr lang="en-US" sz="1000" dirty="0">
                          <a:latin typeface="+mn-lt"/>
                          <a:ea typeface="Times New Roman"/>
                          <a:cs typeface="Times New Roman"/>
                        </a:rPr>
                        <a:t>during </a:t>
                      </a:r>
                      <a:r>
                        <a:rPr lang="en-US" sz="1000" dirty="0" smtClean="0">
                          <a:latin typeface="+mn-lt"/>
                          <a:ea typeface="Times New Roman"/>
                          <a:cs typeface="Times New Roman"/>
                        </a:rPr>
                        <a:t>IPAC Inbound. </a:t>
                      </a:r>
                      <a:r>
                        <a:rPr lang="en-US" sz="1000" dirty="0">
                          <a:latin typeface="+mn-lt"/>
                          <a:ea typeface="Times New Roman"/>
                          <a:cs typeface="Times New Roman"/>
                        </a:rPr>
                        <a:t>Such IPAC transactions retain the Pending status until they process successfully</a:t>
                      </a:r>
                      <a:r>
                        <a:rPr lang="en-US" sz="1000" dirty="0" smtClean="0">
                          <a:latin typeface="+mn-lt"/>
                          <a:ea typeface="Times New Roman"/>
                          <a:cs typeface="Times New Roman"/>
                        </a:rPr>
                        <a:t>.</a:t>
                      </a:r>
                    </a:p>
                    <a:p>
                      <a:pPr marL="0" marR="0">
                        <a:spcBef>
                          <a:spcPts val="0"/>
                        </a:spcBef>
                        <a:spcAft>
                          <a:spcPts val="0"/>
                        </a:spcAft>
                      </a:pPr>
                      <a:r>
                        <a:rPr lang="en-US" sz="1000" kern="1200" dirty="0" smtClean="0">
                          <a:solidFill>
                            <a:schemeClr val="tx1"/>
                          </a:solidFill>
                          <a:latin typeface="+mn-lt"/>
                          <a:ea typeface="Times New Roman"/>
                          <a:cs typeface="Times New Roman"/>
                        </a:rPr>
                        <a:t>An IPAC Status = Pending is given to any IPAC Payment that does not process successfully in Pegasys during IPAC Inbound. Such IPAC transactions retain the Pending status until they process successfully. These payments are “pull payments” only.</a:t>
                      </a:r>
                      <a:endParaRPr lang="en-US" sz="1000" kern="1200" dirty="0">
                        <a:solidFill>
                          <a:schemeClr val="tx1"/>
                        </a:solidFill>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223">
                <a:tc>
                  <a:txBody>
                    <a:bodyPr/>
                    <a:lstStyle/>
                    <a:p>
                      <a:pPr marL="0" marR="0">
                        <a:spcBef>
                          <a:spcPts val="0"/>
                        </a:spcBef>
                        <a:spcAft>
                          <a:spcPts val="0"/>
                        </a:spcAft>
                      </a:pPr>
                      <a:r>
                        <a:rPr lang="en-US" sz="1000" b="1" dirty="0" smtClean="0">
                          <a:latin typeface="+mn-lt"/>
                          <a:ea typeface="Times New Roman"/>
                          <a:cs typeface="Times New Roman"/>
                        </a:rPr>
                        <a:t>Cash Receipt</a:t>
                      </a:r>
                    </a:p>
                    <a:p>
                      <a:pPr marL="0" marR="0">
                        <a:spcBef>
                          <a:spcPts val="0"/>
                        </a:spcBef>
                        <a:spcAft>
                          <a:spcPts val="0"/>
                        </a:spcAft>
                      </a:pPr>
                      <a:r>
                        <a:rPr lang="en-US" sz="1000" b="1" dirty="0" smtClean="0">
                          <a:latin typeface="+mn-lt"/>
                          <a:ea typeface="Times New Roman"/>
                          <a:cs typeface="Times New Roman"/>
                        </a:rPr>
                        <a:t>Itemized Payment</a:t>
                      </a:r>
                      <a:endParaRPr lang="en-US" sz="1000" b="1"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b="1" dirty="0">
                          <a:latin typeface="+mn-lt"/>
                          <a:ea typeface="Times New Roman"/>
                          <a:cs typeface="Times New Roman"/>
                        </a:rPr>
                        <a:t>IPAC Status = </a:t>
                      </a:r>
                      <a:endParaRPr lang="en-US" sz="1000" b="1" dirty="0" smtClean="0">
                        <a:latin typeface="+mn-lt"/>
                        <a:ea typeface="Times New Roman"/>
                        <a:cs typeface="Times New Roman"/>
                      </a:endParaRPr>
                    </a:p>
                    <a:p>
                      <a:pPr marL="0" marR="0">
                        <a:spcBef>
                          <a:spcPts val="0"/>
                        </a:spcBef>
                        <a:spcAft>
                          <a:spcPts val="0"/>
                        </a:spcAft>
                      </a:pPr>
                      <a:r>
                        <a:rPr lang="en-US" sz="1000" b="1" dirty="0" smtClean="0">
                          <a:latin typeface="+mn-lt"/>
                          <a:ea typeface="Times New Roman"/>
                          <a:cs typeface="Times New Roman"/>
                        </a:rPr>
                        <a:t>Received</a:t>
                      </a:r>
                      <a:endParaRPr lang="en-US" sz="1000" b="1"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latin typeface="+mn-lt"/>
                          <a:ea typeface="Times New Roman"/>
                          <a:cs typeface="Times New Roman"/>
                        </a:rPr>
                        <a:t>An IPAC Status = Received is given to an </a:t>
                      </a:r>
                      <a:r>
                        <a:rPr lang="en-US" sz="1000" dirty="0" smtClean="0">
                          <a:latin typeface="+mn-lt"/>
                          <a:ea typeface="Times New Roman"/>
                          <a:cs typeface="Times New Roman"/>
                        </a:rPr>
                        <a:t>new</a:t>
                      </a:r>
                      <a:r>
                        <a:rPr lang="en-US" sz="1000" baseline="0" dirty="0" smtClean="0">
                          <a:latin typeface="+mn-lt"/>
                          <a:ea typeface="Times New Roman"/>
                          <a:cs typeface="Times New Roman"/>
                        </a:rPr>
                        <a:t> </a:t>
                      </a:r>
                      <a:r>
                        <a:rPr lang="en-US" sz="1000" dirty="0" smtClean="0">
                          <a:latin typeface="+mn-lt"/>
                          <a:ea typeface="Times New Roman"/>
                          <a:cs typeface="Times New Roman"/>
                        </a:rPr>
                        <a:t>IPAC Collection or Payment</a:t>
                      </a:r>
                      <a:r>
                        <a:rPr lang="en-US" sz="1000" baseline="0" dirty="0" smtClean="0">
                          <a:latin typeface="+mn-lt"/>
                          <a:ea typeface="Times New Roman"/>
                          <a:cs typeface="Times New Roman"/>
                        </a:rPr>
                        <a:t> (pull payments only)</a:t>
                      </a:r>
                      <a:r>
                        <a:rPr lang="en-US" sz="1000" dirty="0" smtClean="0">
                          <a:latin typeface="+mn-lt"/>
                          <a:ea typeface="Times New Roman"/>
                          <a:cs typeface="Times New Roman"/>
                        </a:rPr>
                        <a:t> </a:t>
                      </a:r>
                      <a:r>
                        <a:rPr lang="en-US" sz="1000" dirty="0">
                          <a:latin typeface="+mn-lt"/>
                          <a:ea typeface="Times New Roman"/>
                          <a:cs typeface="Times New Roman"/>
                        </a:rPr>
                        <a:t>that has been received from IPAC and successfully processes via </a:t>
                      </a:r>
                      <a:r>
                        <a:rPr lang="en-US" sz="1000" dirty="0" smtClean="0">
                          <a:latin typeface="+mn-lt"/>
                          <a:ea typeface="Times New Roman"/>
                          <a:cs typeface="Times New Roman"/>
                        </a:rPr>
                        <a:t>IPAC Inbound.</a:t>
                      </a:r>
                      <a:endParaRPr lang="en-US" sz="1000" dirty="0">
                        <a:latin typeface="+mn-lt"/>
                        <a:ea typeface="Times New Roman"/>
                        <a:cs typeface="Times New Roman"/>
                      </a:endParaRPr>
                    </a:p>
                  </a:txBody>
                  <a:tcPr marL="68096" marR="680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140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9874088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Typical IPAC Chargeback Scenario</a:t>
            </a:r>
          </a:p>
        </p:txBody>
      </p:sp>
      <p:sp>
        <p:nvSpPr>
          <p:cNvPr id="50" name="Content Placeholder 2"/>
          <p:cNvSpPr txBox="1">
            <a:spLocks/>
          </p:cNvSpPr>
          <p:nvPr/>
        </p:nvSpPr>
        <p:spPr bwMode="auto">
          <a:xfrm>
            <a:off x="498764" y="1171566"/>
            <a:ext cx="8645236"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defRPr/>
            </a:pPr>
            <a:endParaRPr lang="en-US" sz="600" b="1" dirty="0" smtClean="0"/>
          </a:p>
          <a:p>
            <a:pPr>
              <a:spcBef>
                <a:spcPts val="600"/>
              </a:spcBef>
              <a:spcAft>
                <a:spcPts val="600"/>
              </a:spcAft>
              <a:defRPr/>
            </a:pPr>
            <a:r>
              <a:rPr lang="en-US" sz="2000" dirty="0" smtClean="0"/>
              <a:t>GSA provides goods/services to </a:t>
            </a:r>
            <a:r>
              <a:rPr lang="en-US" sz="2000" dirty="0"/>
              <a:t>C</a:t>
            </a:r>
            <a:r>
              <a:rPr lang="en-US" sz="2000" dirty="0" smtClean="0"/>
              <a:t>ustomer Agency</a:t>
            </a:r>
          </a:p>
          <a:p>
            <a:pPr>
              <a:spcBef>
                <a:spcPts val="600"/>
              </a:spcBef>
              <a:spcAft>
                <a:spcPts val="600"/>
              </a:spcAft>
              <a:defRPr/>
            </a:pPr>
            <a:r>
              <a:rPr lang="en-US" sz="2000" dirty="0" smtClean="0"/>
              <a:t>GSA bills Customer Agency for the goods/services via IPAC</a:t>
            </a:r>
          </a:p>
          <a:p>
            <a:pPr lvl="1">
              <a:spcBef>
                <a:spcPts val="600"/>
              </a:spcBef>
              <a:spcAft>
                <a:spcPts val="600"/>
              </a:spcAft>
              <a:defRPr/>
            </a:pPr>
            <a:r>
              <a:rPr lang="en-US" sz="1800" dirty="0" smtClean="0"/>
              <a:t>Pegasys: Bill Generation and IPAC Outbound</a:t>
            </a:r>
          </a:p>
          <a:p>
            <a:pPr>
              <a:spcBef>
                <a:spcPts val="600"/>
              </a:spcBef>
              <a:spcAft>
                <a:spcPts val="600"/>
              </a:spcAft>
              <a:defRPr/>
            </a:pPr>
            <a:r>
              <a:rPr lang="en-US" sz="2000" dirty="0"/>
              <a:t>C</a:t>
            </a:r>
            <a:r>
              <a:rPr lang="en-US" sz="2000" dirty="0" smtClean="0"/>
              <a:t>ustomer Agency disagrees with the billed amount</a:t>
            </a:r>
          </a:p>
          <a:p>
            <a:pPr>
              <a:spcBef>
                <a:spcPts val="600"/>
              </a:spcBef>
              <a:spcAft>
                <a:spcPts val="600"/>
              </a:spcAft>
              <a:defRPr/>
            </a:pPr>
            <a:r>
              <a:rPr lang="en-US" sz="2000" dirty="0" smtClean="0"/>
              <a:t>Customer Agency charges back (i.e., adjusts) the transaction via IPAC</a:t>
            </a:r>
          </a:p>
          <a:p>
            <a:pPr lvl="1">
              <a:spcBef>
                <a:spcPts val="600"/>
              </a:spcBef>
              <a:spcAft>
                <a:spcPts val="600"/>
              </a:spcAft>
              <a:defRPr/>
            </a:pPr>
            <a:r>
              <a:rPr lang="en-US" sz="1800" dirty="0" smtClean="0"/>
              <a:t>Treasury GOALS system is used to perform the adjustment</a:t>
            </a:r>
          </a:p>
          <a:p>
            <a:pPr>
              <a:spcBef>
                <a:spcPts val="600"/>
              </a:spcBef>
              <a:spcAft>
                <a:spcPts val="600"/>
              </a:spcAft>
              <a:defRPr/>
            </a:pPr>
            <a:r>
              <a:rPr lang="en-US" sz="2000" dirty="0" smtClean="0"/>
              <a:t>GSA is notified of chargeback from Customer Agency via Pegasys IPACIN process</a:t>
            </a:r>
            <a:endParaRPr lang="en-US" sz="1800" dirty="0" smtClean="0"/>
          </a:p>
          <a:p>
            <a:pPr>
              <a:spcBef>
                <a:spcPts val="600"/>
              </a:spcBef>
              <a:spcAft>
                <a:spcPts val="600"/>
              </a:spcAft>
              <a:defRPr/>
            </a:pPr>
            <a:r>
              <a:rPr lang="en-US" sz="2000" dirty="0" smtClean="0"/>
              <a:t>GSA determines whether the chargeback is valid or if the original bill should be rebilled</a:t>
            </a:r>
          </a:p>
          <a:p>
            <a:pPr>
              <a:defRPr/>
            </a:pPr>
            <a:endParaRPr lang="en-US" sz="2400" dirty="0" smtClean="0"/>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141</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66455851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Collection Adjustments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25400" y="6245225"/>
            <a:ext cx="482600" cy="476250"/>
          </a:xfrm>
        </p:spPr>
        <p:txBody>
          <a:bodyPr/>
          <a:lstStyle/>
          <a:p>
            <a:pPr>
              <a:defRPr/>
            </a:pPr>
            <a:fld id="{215F2CEC-58A8-492B-AD0D-C2BF1A7F0D89}" type="slidenum">
              <a:rPr lang="en-US" sz="1000" smtClean="0">
                <a:solidFill>
                  <a:srgbClr val="000000"/>
                </a:solidFill>
              </a:rPr>
              <a:pPr>
                <a:defRPr/>
              </a:pPr>
              <a:t>142</a:t>
            </a:fld>
            <a:endParaRPr lang="en-US" sz="1000"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Chargebacks – Collection Adjustments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71475" y="1173362"/>
            <a:ext cx="8772525"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defRPr/>
            </a:pPr>
            <a:r>
              <a:rPr lang="en-US" sz="1800" dirty="0" smtClean="0">
                <a:solidFill>
                  <a:srgbClr val="000000"/>
                </a:solidFill>
              </a:rPr>
              <a:t>A Collection </a:t>
            </a:r>
            <a:r>
              <a:rPr lang="en-US" sz="1800" dirty="0">
                <a:solidFill>
                  <a:srgbClr val="000000"/>
                </a:solidFill>
              </a:rPr>
              <a:t>A</a:t>
            </a:r>
            <a:r>
              <a:rPr lang="en-US" sz="1800" dirty="0" smtClean="0">
                <a:solidFill>
                  <a:srgbClr val="000000"/>
                </a:solidFill>
              </a:rPr>
              <a:t>djustment </a:t>
            </a:r>
            <a:r>
              <a:rPr lang="en-US" sz="1800" dirty="0">
                <a:solidFill>
                  <a:srgbClr val="000000"/>
                </a:solidFill>
              </a:rPr>
              <a:t>is created by a customer when they </a:t>
            </a:r>
            <a:r>
              <a:rPr lang="en-US" sz="1800" dirty="0" smtClean="0">
                <a:solidFill>
                  <a:srgbClr val="000000"/>
                </a:solidFill>
              </a:rPr>
              <a:t>do not agree </a:t>
            </a:r>
            <a:r>
              <a:rPr lang="en-US" sz="1800" dirty="0">
                <a:solidFill>
                  <a:srgbClr val="000000"/>
                </a:solidFill>
              </a:rPr>
              <a:t>with the IPAC </a:t>
            </a:r>
            <a:r>
              <a:rPr lang="en-US" sz="1800" dirty="0" smtClean="0">
                <a:solidFill>
                  <a:srgbClr val="000000"/>
                </a:solidFill>
              </a:rPr>
              <a:t>bill </a:t>
            </a:r>
            <a:r>
              <a:rPr lang="en-US" sz="1800" dirty="0">
                <a:solidFill>
                  <a:srgbClr val="000000"/>
                </a:solidFill>
              </a:rPr>
              <a:t>received from </a:t>
            </a:r>
            <a:r>
              <a:rPr lang="en-US" sz="1800" dirty="0" smtClean="0">
                <a:solidFill>
                  <a:srgbClr val="000000"/>
                </a:solidFill>
              </a:rPr>
              <a:t>GSA</a:t>
            </a:r>
            <a:endParaRPr lang="en-US" sz="1800" dirty="0">
              <a:solidFill>
                <a:srgbClr val="000000"/>
              </a:solidFill>
            </a:endParaRPr>
          </a:p>
          <a:p>
            <a:pPr lvl="1">
              <a:spcBef>
                <a:spcPts val="600"/>
              </a:spcBef>
              <a:spcAft>
                <a:spcPts val="600"/>
              </a:spcAft>
              <a:defRPr/>
            </a:pPr>
            <a:r>
              <a:rPr lang="en-US" sz="1600" dirty="0" smtClean="0">
                <a:solidFill>
                  <a:srgbClr val="000000"/>
                </a:solidFill>
              </a:rPr>
              <a:t>Customer creates </a:t>
            </a:r>
            <a:r>
              <a:rPr lang="en-US" sz="1600" dirty="0">
                <a:solidFill>
                  <a:srgbClr val="000000"/>
                </a:solidFill>
              </a:rPr>
              <a:t>a “Billing Adjustment” in </a:t>
            </a:r>
            <a:r>
              <a:rPr lang="en-US" sz="1600" dirty="0" smtClean="0">
                <a:solidFill>
                  <a:srgbClr val="000000"/>
                </a:solidFill>
              </a:rPr>
              <a:t>IPAC</a:t>
            </a:r>
            <a:endParaRPr lang="en-US" sz="1600" dirty="0">
              <a:solidFill>
                <a:srgbClr val="000000"/>
              </a:solidFill>
            </a:endParaRPr>
          </a:p>
          <a:p>
            <a:pPr lvl="1">
              <a:spcBef>
                <a:spcPts val="600"/>
              </a:spcBef>
              <a:spcAft>
                <a:spcPts val="600"/>
              </a:spcAft>
              <a:defRPr/>
            </a:pPr>
            <a:r>
              <a:rPr lang="en-US" sz="1600" dirty="0" smtClean="0">
                <a:solidFill>
                  <a:srgbClr val="000000"/>
                </a:solidFill>
              </a:rPr>
              <a:t>GSA receives </a:t>
            </a:r>
            <a:r>
              <a:rPr lang="en-US" sz="1600" dirty="0">
                <a:solidFill>
                  <a:srgbClr val="000000"/>
                </a:solidFill>
              </a:rPr>
              <a:t>a “Collection Adjustment</a:t>
            </a:r>
            <a:r>
              <a:rPr lang="en-US" sz="1600" dirty="0" smtClean="0">
                <a:solidFill>
                  <a:srgbClr val="000000"/>
                </a:solidFill>
              </a:rPr>
              <a:t>” from IPAC</a:t>
            </a:r>
            <a:endParaRPr lang="en-US" sz="1600" dirty="0">
              <a:solidFill>
                <a:srgbClr val="000000"/>
              </a:solidFill>
            </a:endParaRPr>
          </a:p>
          <a:p>
            <a:pPr lvl="2">
              <a:spcBef>
                <a:spcPts val="600"/>
              </a:spcBef>
              <a:spcAft>
                <a:spcPts val="600"/>
              </a:spcAft>
              <a:defRPr/>
            </a:pPr>
            <a:r>
              <a:rPr lang="en-US" sz="1600" dirty="0" smtClean="0">
                <a:solidFill>
                  <a:srgbClr val="000000"/>
                </a:solidFill>
              </a:rPr>
              <a:t>Collection Adjustments are received in the Treasury IPAC Accomplishment Report </a:t>
            </a:r>
            <a:r>
              <a:rPr lang="en-US" sz="1600" dirty="0">
                <a:solidFill>
                  <a:srgbClr val="000000"/>
                </a:solidFill>
              </a:rPr>
              <a:t>and processed in Pegasys using IPAC Inbound</a:t>
            </a:r>
            <a:endParaRPr lang="en-US" sz="1600" dirty="0" smtClean="0">
              <a:solidFill>
                <a:srgbClr val="000000"/>
              </a:solidFill>
            </a:endParaRPr>
          </a:p>
          <a:p>
            <a:pPr lvl="2">
              <a:spcBef>
                <a:spcPts val="600"/>
              </a:spcBef>
              <a:spcAft>
                <a:spcPts val="600"/>
              </a:spcAft>
              <a:defRPr/>
            </a:pPr>
            <a:r>
              <a:rPr lang="en-US" sz="1600" dirty="0" smtClean="0">
                <a:solidFill>
                  <a:srgbClr val="000000"/>
                </a:solidFill>
              </a:rPr>
              <a:t>Pegasys </a:t>
            </a:r>
            <a:r>
              <a:rPr lang="en-US" sz="1600" dirty="0">
                <a:solidFill>
                  <a:srgbClr val="000000"/>
                </a:solidFill>
              </a:rPr>
              <a:t>creates the Collection Adjustment as a </a:t>
            </a:r>
            <a:r>
              <a:rPr lang="en-US" sz="1600" b="1" u="sng" dirty="0">
                <a:solidFill>
                  <a:srgbClr val="000000"/>
                </a:solidFill>
              </a:rPr>
              <a:t>Cash Receipt transaction with a Debit Voucher line </a:t>
            </a:r>
            <a:r>
              <a:rPr lang="en-US" sz="1600" b="1" u="sng" dirty="0" smtClean="0">
                <a:solidFill>
                  <a:srgbClr val="000000"/>
                </a:solidFill>
              </a:rPr>
              <a:t>type</a:t>
            </a:r>
          </a:p>
          <a:p>
            <a:pPr lvl="3">
              <a:spcBef>
                <a:spcPts val="600"/>
              </a:spcBef>
              <a:spcAft>
                <a:spcPts val="600"/>
              </a:spcAft>
              <a:defRPr/>
            </a:pPr>
            <a:r>
              <a:rPr lang="en-US" sz="1400" dirty="0">
                <a:solidFill>
                  <a:srgbClr val="000000"/>
                </a:solidFill>
              </a:rPr>
              <a:t>A</a:t>
            </a:r>
            <a:r>
              <a:rPr lang="en-US" sz="1400" dirty="0" smtClean="0">
                <a:solidFill>
                  <a:srgbClr val="000000"/>
                </a:solidFill>
              </a:rPr>
              <a:t> </a:t>
            </a:r>
            <a:r>
              <a:rPr lang="en-US" sz="1400" dirty="0">
                <a:solidFill>
                  <a:srgbClr val="000000"/>
                </a:solidFill>
              </a:rPr>
              <a:t>negative line type </a:t>
            </a:r>
            <a:r>
              <a:rPr lang="en-US" sz="1400" dirty="0" smtClean="0">
                <a:solidFill>
                  <a:srgbClr val="000000"/>
                </a:solidFill>
              </a:rPr>
              <a:t>that records the Chargeback and reopens the associated bill</a:t>
            </a:r>
            <a:endParaRPr lang="en-US" sz="1200" b="1" dirty="0" smtClean="0">
              <a:solidFill>
                <a:srgbClr val="000000"/>
              </a:solidFill>
            </a:endParaRPr>
          </a:p>
          <a:p>
            <a:pPr lvl="2">
              <a:spcBef>
                <a:spcPts val="600"/>
              </a:spcBef>
              <a:spcAft>
                <a:spcPts val="600"/>
              </a:spcAft>
              <a:defRPr/>
            </a:pPr>
            <a:r>
              <a:rPr lang="en-US" sz="1600" dirty="0" smtClean="0">
                <a:solidFill>
                  <a:srgbClr val="000000"/>
                </a:solidFill>
              </a:rPr>
              <a:t>Collection Adjustments can be: Rebilled, Accepted, Written-Off</a:t>
            </a:r>
            <a:endParaRPr lang="en-US" sz="1600" dirty="0">
              <a:solidFill>
                <a:srgbClr val="000000"/>
              </a:solidFill>
            </a:endParaRPr>
          </a:p>
        </p:txBody>
      </p:sp>
      <p:pic>
        <p:nvPicPr>
          <p:cNvPr id="7" name="Picture 3"/>
          <p:cNvPicPr>
            <a:picLocks noChangeAspect="1" noChangeArrowheads="1"/>
          </p:cNvPicPr>
          <p:nvPr/>
        </p:nvPicPr>
        <p:blipFill>
          <a:blip r:embed="rId3" cstate="print"/>
          <a:srcRect/>
          <a:stretch>
            <a:fillRect/>
          </a:stretch>
        </p:blipFill>
        <p:spPr bwMode="auto">
          <a:xfrm>
            <a:off x="362404" y="4698635"/>
            <a:ext cx="8607425" cy="2013363"/>
          </a:xfrm>
          <a:prstGeom prst="rect">
            <a:avLst/>
          </a:prstGeom>
          <a:noFill/>
          <a:ln w="9525">
            <a:noFill/>
            <a:miter lim="800000"/>
            <a:headEnd/>
            <a:tailEnd/>
          </a:ln>
        </p:spPr>
      </p:pic>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143</a:t>
            </a:fld>
            <a:endParaRPr lang="en-US" dirty="0">
              <a:solidFill>
                <a:srgbClr val="000000"/>
              </a:solidFill>
            </a:endParaRPr>
          </a:p>
        </p:txBody>
      </p:sp>
    </p:spTree>
    <p:extLst>
      <p:ext uri="{BB962C8B-B14F-4D97-AF65-F5344CB8AC3E}">
        <p14:creationId xmlns:p14="http://schemas.microsoft.com/office/powerpoint/2010/main" val="121102999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a:xfrm>
            <a:off x="455613" y="152400"/>
            <a:ext cx="8586787" cy="742950"/>
          </a:xfrm>
        </p:spPr>
        <p:txBody>
          <a:bodyPr/>
          <a:lstStyle/>
          <a:p>
            <a:r>
              <a:rPr lang="en-US" sz="2400" dirty="0"/>
              <a:t>IPAC Chargebacks – Collection Adjustments</a:t>
            </a:r>
            <a:endParaRPr lang="en-US" sz="2400" dirty="0" smtClean="0"/>
          </a:p>
        </p:txBody>
      </p:sp>
      <p:sp>
        <p:nvSpPr>
          <p:cNvPr id="8" name="Content Placeholder 2"/>
          <p:cNvSpPr>
            <a:spLocks noGrp="1"/>
          </p:cNvSpPr>
          <p:nvPr>
            <p:ph idx="1"/>
          </p:nvPr>
        </p:nvSpPr>
        <p:spPr>
          <a:xfrm>
            <a:off x="415636" y="1168763"/>
            <a:ext cx="8728364" cy="4525962"/>
          </a:xfrm>
        </p:spPr>
        <p:txBody>
          <a:bodyPr/>
          <a:lstStyle/>
          <a:p>
            <a:pPr>
              <a:spcBef>
                <a:spcPts val="900"/>
              </a:spcBef>
              <a:spcAft>
                <a:spcPts val="900"/>
              </a:spcAft>
            </a:pPr>
            <a:r>
              <a:rPr lang="en-US" sz="1800" dirty="0" smtClean="0"/>
              <a:t>GSA bills </a:t>
            </a:r>
            <a:r>
              <a:rPr lang="en-US" sz="1800" dirty="0" smtClean="0">
                <a:solidFill>
                  <a:srgbClr val="FF0000"/>
                </a:solidFill>
              </a:rPr>
              <a:t>Customer</a:t>
            </a:r>
            <a:r>
              <a:rPr lang="en-US" sz="1800" dirty="0" smtClean="0"/>
              <a:t> Agency for $500 via IPAC</a:t>
            </a:r>
          </a:p>
          <a:p>
            <a:pPr>
              <a:spcBef>
                <a:spcPts val="900"/>
              </a:spcBef>
              <a:spcAft>
                <a:spcPts val="900"/>
              </a:spcAft>
            </a:pPr>
            <a:r>
              <a:rPr lang="en-US" sz="1800" dirty="0" smtClean="0"/>
              <a:t>A Collection is received via IPAC for the full Amount </a:t>
            </a:r>
            <a:r>
              <a:rPr lang="en-US" sz="1800" dirty="0" smtClean="0">
                <a:solidFill>
                  <a:srgbClr val="FF0000"/>
                </a:solidFill>
              </a:rPr>
              <a:t>$500</a:t>
            </a:r>
            <a:endParaRPr lang="en-US" sz="1800" dirty="0" smtClean="0"/>
          </a:p>
          <a:p>
            <a:pPr>
              <a:spcBef>
                <a:spcPts val="900"/>
              </a:spcBef>
              <a:spcAft>
                <a:spcPts val="900"/>
              </a:spcAft>
            </a:pPr>
            <a:r>
              <a:rPr lang="en-US" sz="1800" dirty="0" smtClean="0"/>
              <a:t>The </a:t>
            </a:r>
            <a:r>
              <a:rPr lang="en-US" sz="1800" dirty="0" smtClean="0">
                <a:solidFill>
                  <a:srgbClr val="FF0000"/>
                </a:solidFill>
              </a:rPr>
              <a:t>Customer</a:t>
            </a:r>
            <a:r>
              <a:rPr lang="en-US" sz="1800" dirty="0" smtClean="0"/>
              <a:t> Agency then feels that the full $500 bill was erroneous</a:t>
            </a:r>
          </a:p>
          <a:p>
            <a:pPr>
              <a:spcBef>
                <a:spcPts val="900"/>
              </a:spcBef>
              <a:spcAft>
                <a:spcPts val="900"/>
              </a:spcAft>
            </a:pPr>
            <a:r>
              <a:rPr lang="en-US" sz="1800" dirty="0" smtClean="0"/>
              <a:t>The </a:t>
            </a:r>
            <a:r>
              <a:rPr lang="en-US" sz="1800" dirty="0" smtClean="0">
                <a:solidFill>
                  <a:srgbClr val="FF0000"/>
                </a:solidFill>
              </a:rPr>
              <a:t>Customer</a:t>
            </a:r>
            <a:r>
              <a:rPr lang="en-US" sz="1800" dirty="0" smtClean="0"/>
              <a:t> Agency initiates a Chargeback through IPAC</a:t>
            </a:r>
          </a:p>
          <a:p>
            <a:pPr lvl="1">
              <a:spcBef>
                <a:spcPts val="900"/>
              </a:spcBef>
              <a:spcAft>
                <a:spcPts val="900"/>
              </a:spcAft>
            </a:pPr>
            <a:r>
              <a:rPr lang="en-US" sz="1800" b="1" dirty="0" smtClean="0"/>
              <a:t>GSA receives this Collection Adjustment as a </a:t>
            </a:r>
            <a:r>
              <a:rPr lang="en-US" sz="1800" b="1" dirty="0" smtClean="0">
                <a:solidFill>
                  <a:srgbClr val="FF0000"/>
                </a:solidFill>
              </a:rPr>
              <a:t>Cash Receipt </a:t>
            </a:r>
            <a:r>
              <a:rPr lang="en-US" sz="1800" b="1" dirty="0" smtClean="0"/>
              <a:t>Debit Voucher</a:t>
            </a:r>
          </a:p>
          <a:p>
            <a:pPr lvl="2">
              <a:spcBef>
                <a:spcPts val="900"/>
              </a:spcBef>
              <a:spcAft>
                <a:spcPts val="900"/>
              </a:spcAft>
            </a:pPr>
            <a:r>
              <a:rPr lang="en-US" sz="1800" b="1" dirty="0" smtClean="0"/>
              <a:t>The Debit Voucher line type </a:t>
            </a:r>
            <a:r>
              <a:rPr lang="en-US" sz="1800" b="1" u="sng" dirty="0" smtClean="0"/>
              <a:t>references the original collection</a:t>
            </a:r>
            <a:r>
              <a:rPr lang="en-US" sz="1800" b="1" dirty="0" smtClean="0"/>
              <a:t> (Cash Receipt document)</a:t>
            </a:r>
          </a:p>
          <a:p>
            <a:pPr lvl="2">
              <a:spcBef>
                <a:spcPts val="900"/>
              </a:spcBef>
              <a:spcAft>
                <a:spcPts val="900"/>
              </a:spcAft>
            </a:pPr>
            <a:r>
              <a:rPr lang="en-US" sz="1800" b="1" dirty="0" smtClean="0"/>
              <a:t>The Debit Voucher line type </a:t>
            </a:r>
            <a:r>
              <a:rPr lang="en-US" sz="1800" b="1" u="sng" dirty="0" smtClean="0"/>
              <a:t>reopens the original Billing Document</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144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514731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3122" name="Title 1"/>
          <p:cNvSpPr>
            <a:spLocks noGrp="1"/>
          </p:cNvSpPr>
          <p:nvPr>
            <p:ph type="title"/>
          </p:nvPr>
        </p:nvSpPr>
        <p:spPr>
          <a:xfrm>
            <a:off x="455613" y="91440"/>
            <a:ext cx="8525827" cy="803910"/>
          </a:xfrm>
        </p:spPr>
        <p:txBody>
          <a:bodyPr/>
          <a:lstStyle/>
          <a:p>
            <a:r>
              <a:rPr lang="en-US" dirty="0"/>
              <a:t>IPAC Chargebacks – Collection Adjustments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568960" y="1290320"/>
            <a:ext cx="837342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457200" indent="-457200">
              <a:buFont typeface="+mj-lt"/>
              <a:buAutoNum type="arabicParenR"/>
            </a:pPr>
            <a:r>
              <a:rPr lang="en-US" sz="2000" b="1" dirty="0" smtClean="0"/>
              <a:t>Receives this Collection Adjustment as a </a:t>
            </a:r>
            <a:r>
              <a:rPr lang="en-US" sz="2000" b="1" dirty="0" smtClean="0">
                <a:solidFill>
                  <a:srgbClr val="FF0000"/>
                </a:solidFill>
              </a:rPr>
              <a:t>CR</a:t>
            </a:r>
            <a:r>
              <a:rPr lang="en-US" sz="2000" b="1" dirty="0" smtClean="0"/>
              <a:t> debit voucher</a:t>
            </a:r>
          </a:p>
          <a:p>
            <a:pPr lvl="1"/>
            <a:r>
              <a:rPr lang="en-US" sz="1800" b="1" dirty="0" smtClean="0"/>
              <a:t>The Debit Voucher line type </a:t>
            </a:r>
            <a:r>
              <a:rPr lang="en-US" sz="1800" b="1" u="sng" dirty="0" smtClean="0"/>
              <a:t>references the original Cash Receipt</a:t>
            </a:r>
          </a:p>
          <a:p>
            <a:pPr lvl="1"/>
            <a:r>
              <a:rPr lang="en-US" sz="1800" b="1" dirty="0" smtClean="0"/>
              <a:t>The Debit Voucher line type </a:t>
            </a:r>
            <a:r>
              <a:rPr lang="en-US" sz="1800" b="1" u="sng" dirty="0" smtClean="0"/>
              <a:t>reopens the original Billing Document</a:t>
            </a:r>
          </a:p>
          <a:p>
            <a:pPr marL="457200" indent="-457200">
              <a:buFont typeface="+mj-lt"/>
              <a:buAutoNum type="arabicParenR"/>
            </a:pPr>
            <a:endParaRPr lang="en-US" sz="1000" dirty="0" smtClean="0"/>
          </a:p>
          <a:p>
            <a:pPr marL="457200" indent="-457200">
              <a:buFont typeface="+mj-lt"/>
              <a:buAutoNum type="arabicParenR"/>
            </a:pPr>
            <a:r>
              <a:rPr lang="en-US" sz="2000" dirty="0" smtClean="0"/>
              <a:t>Views Cash Receipt with Debit Voucher line type</a:t>
            </a:r>
          </a:p>
          <a:p>
            <a:pPr lvl="1"/>
            <a:r>
              <a:rPr lang="en-US" sz="1800" dirty="0" smtClean="0"/>
              <a:t>"Amounts" (negative amount for IPAC DV chargeback) on Header</a:t>
            </a:r>
          </a:p>
          <a:p>
            <a:pPr lvl="1"/>
            <a:r>
              <a:rPr lang="en-US" sz="1800" dirty="0" smtClean="0"/>
              <a:t>References original Cash Receipt on Accounting Line</a:t>
            </a:r>
          </a:p>
          <a:p>
            <a:pPr lvl="1"/>
            <a:r>
              <a:rPr lang="en-US" sz="1800" dirty="0" smtClean="0"/>
              <a:t>"Amounts" (negative amount for IPAC DV chargeback) and Debit Voucher "Line Type" on Accounting Line tab</a:t>
            </a:r>
          </a:p>
          <a:p>
            <a:pPr lvl="1"/>
            <a:r>
              <a:rPr lang="en-US" sz="1800" dirty="0" smtClean="0"/>
              <a:t>"IPAC Adjustment Information" on Articles tab</a:t>
            </a:r>
          </a:p>
          <a:p>
            <a:pPr marL="457200" indent="-457200">
              <a:buFont typeface="+mj-lt"/>
              <a:buAutoNum type="arabicParenR"/>
            </a:pPr>
            <a:endParaRPr lang="en-US" sz="1000" dirty="0" smtClean="0"/>
          </a:p>
          <a:p>
            <a:pPr marL="457200" indent="-457200">
              <a:buFont typeface="+mj-lt"/>
              <a:buAutoNum type="arabicParenR"/>
            </a:pPr>
            <a:r>
              <a:rPr lang="en-US" sz="2000" dirty="0" smtClean="0"/>
              <a:t>View Original Bill</a:t>
            </a:r>
          </a:p>
          <a:p>
            <a:pPr lvl="1"/>
            <a:r>
              <a:rPr lang="en-US" sz="1800" dirty="0" smtClean="0"/>
              <a:t>"Chargeback Amounts" on Header &amp; Accounting Line tabs</a:t>
            </a:r>
          </a:p>
          <a:p>
            <a:pPr lvl="1"/>
            <a:r>
              <a:rPr lang="en-US" sz="1800" dirty="0" smtClean="0"/>
              <a:t>"IPAC Status" and "Chargeback" sections on Articles tab</a:t>
            </a:r>
          </a:p>
          <a:p>
            <a:pPr marL="457200" indent="-457200">
              <a:buFont typeface="+mj-lt"/>
              <a:buAutoNum type="arabicParenR"/>
            </a:pPr>
            <a:endParaRPr lang="en-US" sz="1000" dirty="0" smtClean="0"/>
          </a:p>
          <a:p>
            <a:pPr marL="457200" indent="-457200">
              <a:buFont typeface="+mj-lt"/>
              <a:buAutoNum type="arabicParenR"/>
            </a:pPr>
            <a:r>
              <a:rPr lang="en-US" sz="2000" dirty="0" smtClean="0"/>
              <a:t>If Collection Adjustment includes DBE Detail, View DBE detail from the IPAC Transaction record</a:t>
            </a:r>
          </a:p>
          <a:p>
            <a:pPr>
              <a:defRPr/>
            </a:pPr>
            <a:endParaRPr lang="en-US" sz="1800" dirty="0"/>
          </a:p>
          <a:p>
            <a:pPr marL="0" indent="0">
              <a:buFont typeface="Wingdings" pitchFamily="2" charset="2"/>
              <a:buNone/>
              <a:defRPr/>
            </a:pPr>
            <a:endParaRPr lang="en-US" sz="1200" b="1" dirty="0" smtClean="0"/>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145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59995558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483366" y="1066540"/>
            <a:ext cx="8414949" cy="433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Example:</a:t>
            </a:r>
            <a:r>
              <a:rPr lang="en-US" sz="2000" dirty="0" smtClean="0"/>
              <a:t>  IPAC </a:t>
            </a:r>
            <a:r>
              <a:rPr lang="en-US" sz="2000" dirty="0"/>
              <a:t>CR Debit Voucher - </a:t>
            </a:r>
            <a:r>
              <a:rPr lang="en-US" sz="2000" dirty="0" smtClean="0"/>
              <a:t>Header</a:t>
            </a:r>
            <a:endParaRPr lang="en-US" sz="2000" dirty="0"/>
          </a:p>
        </p:txBody>
      </p:sp>
      <p:sp>
        <p:nvSpPr>
          <p:cNvPr id="7" name="Title 1"/>
          <p:cNvSpPr>
            <a:spLocks noGrp="1"/>
          </p:cNvSpPr>
          <p:nvPr>
            <p:ph type="title"/>
          </p:nvPr>
        </p:nvSpPr>
        <p:spPr>
          <a:xfrm>
            <a:off x="455613" y="91440"/>
            <a:ext cx="8525827" cy="803910"/>
          </a:xfrm>
        </p:spPr>
        <p:txBody>
          <a:bodyPr/>
          <a:lstStyle/>
          <a:p>
            <a:r>
              <a:rPr lang="en-US" dirty="0"/>
              <a:t>IPAC Chargebacks – Collection </a:t>
            </a:r>
            <a:r>
              <a:rPr lang="en-US" dirty="0" smtClean="0"/>
              <a:t>Adjustments:</a:t>
            </a:r>
            <a:br>
              <a:rPr lang="en-US" dirty="0" smtClean="0"/>
            </a:br>
            <a:r>
              <a:rPr lang="en-US" dirty="0"/>
              <a:t>Cash Receipt Debit Voucher </a:t>
            </a:r>
            <a:r>
              <a:rPr lang="en-US" dirty="0" smtClean="0"/>
              <a:t>Overview</a:t>
            </a:r>
          </a:p>
        </p:txBody>
      </p:sp>
      <p:sp>
        <p:nvSpPr>
          <p:cNvPr id="9" name="Content Placeholder 2"/>
          <p:cNvSpPr txBox="1">
            <a:spLocks/>
          </p:cNvSpPr>
          <p:nvPr/>
        </p:nvSpPr>
        <p:spPr bwMode="auto">
          <a:xfrm>
            <a:off x="412116" y="1102165"/>
            <a:ext cx="8414949" cy="433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endParaRPr lang="en-US" sz="1800"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146</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42" y="1557197"/>
            <a:ext cx="7059202" cy="4646972"/>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4165101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5613" y="121920"/>
            <a:ext cx="8607107" cy="773430"/>
          </a:xfrm>
        </p:spPr>
        <p:txBody>
          <a:bodyPr/>
          <a:lstStyle/>
          <a:p>
            <a:r>
              <a:rPr lang="en-US" dirty="0"/>
              <a:t>IPAC Chargebacks – Collection </a:t>
            </a:r>
            <a:r>
              <a:rPr lang="en-US" dirty="0" smtClean="0"/>
              <a:t>Adjustments:</a:t>
            </a:r>
            <a:br>
              <a:rPr lang="en-US" dirty="0" smtClean="0"/>
            </a:br>
            <a:r>
              <a:rPr lang="en-US" dirty="0"/>
              <a:t>Cash Receipt Debit Voucher Overview</a:t>
            </a:r>
            <a:endParaRPr lang="en-US" dirty="0" smtClean="0"/>
          </a:p>
        </p:txBody>
      </p:sp>
      <p:sp>
        <p:nvSpPr>
          <p:cNvPr id="16387" name="Rectangle 4"/>
          <p:cNvSpPr>
            <a:spLocks noChangeArrowheads="1"/>
          </p:cNvSpPr>
          <p:nvPr/>
        </p:nvSpPr>
        <p:spPr bwMode="auto">
          <a:xfrm>
            <a:off x="1816087" y="2674587"/>
            <a:ext cx="110131" cy="121009"/>
          </a:xfrm>
          <a:prstGeom prst="rect">
            <a:avLst/>
          </a:prstGeom>
          <a:solidFill>
            <a:schemeClr val="bg1"/>
          </a:solidFill>
          <a:ln w="9525" algn="ctr">
            <a:noFill/>
            <a:miter lim="800000"/>
            <a:headEnd/>
            <a:tailEnd/>
          </a:ln>
        </p:spPr>
        <p:txBody>
          <a:bodyPr wrap="none" anchor="ctr"/>
          <a:lstStyle/>
          <a:p>
            <a:endParaRPr lang="en-US" dirty="0">
              <a:solidFill>
                <a:srgbClr val="000000"/>
              </a:solidFill>
              <a:cs typeface="+mn-cs"/>
            </a:endParaRPr>
          </a:p>
        </p:txBody>
      </p:sp>
      <p:sp>
        <p:nvSpPr>
          <p:cNvPr id="9" name="Content Placeholder 2"/>
          <p:cNvSpPr txBox="1">
            <a:spLocks/>
          </p:cNvSpPr>
          <p:nvPr/>
        </p:nvSpPr>
        <p:spPr bwMode="auto">
          <a:xfrm>
            <a:off x="412115" y="1102164"/>
            <a:ext cx="8414949" cy="433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800" b="1" dirty="0" smtClean="0"/>
              <a:t>Example:  </a:t>
            </a:r>
            <a:r>
              <a:rPr lang="en-US" sz="1800" dirty="0" smtClean="0"/>
              <a:t>IPAC </a:t>
            </a:r>
            <a:r>
              <a:rPr lang="en-US" sz="1800" dirty="0"/>
              <a:t>CR Debit Voucher </a:t>
            </a:r>
            <a:r>
              <a:rPr lang="en-US" sz="1800" dirty="0" smtClean="0"/>
              <a:t>– Accounting Line</a:t>
            </a:r>
            <a:endParaRPr lang="en-US" sz="1800"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147</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33" y="1646737"/>
            <a:ext cx="7439731" cy="4363768"/>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5802640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5613" y="91440"/>
            <a:ext cx="8525827" cy="803910"/>
          </a:xfrm>
        </p:spPr>
        <p:txBody>
          <a:bodyPr/>
          <a:lstStyle/>
          <a:p>
            <a:r>
              <a:rPr lang="en-US" dirty="0"/>
              <a:t>IPAC Chargebacks – Collection </a:t>
            </a:r>
            <a:r>
              <a:rPr lang="en-US" dirty="0" smtClean="0"/>
              <a:t>Adjustments:</a:t>
            </a:r>
            <a:br>
              <a:rPr lang="en-US" dirty="0" smtClean="0"/>
            </a:br>
            <a:r>
              <a:rPr lang="en-US" dirty="0"/>
              <a:t>Cash Receipt Debit Voucher Overview</a:t>
            </a:r>
            <a:endParaRPr lang="en-US" dirty="0" smtClean="0"/>
          </a:p>
        </p:txBody>
      </p:sp>
      <p:sp>
        <p:nvSpPr>
          <p:cNvPr id="7" name="Content Placeholder 2"/>
          <p:cNvSpPr txBox="1">
            <a:spLocks/>
          </p:cNvSpPr>
          <p:nvPr/>
        </p:nvSpPr>
        <p:spPr bwMode="auto">
          <a:xfrm>
            <a:off x="471491" y="1114040"/>
            <a:ext cx="8414949" cy="433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Example:  </a:t>
            </a:r>
            <a:r>
              <a:rPr lang="en-US" sz="2000" dirty="0" smtClean="0"/>
              <a:t>IPAC </a:t>
            </a:r>
            <a:r>
              <a:rPr lang="en-US" sz="2000" dirty="0"/>
              <a:t>CR Debit Voucher </a:t>
            </a:r>
            <a:r>
              <a:rPr lang="en-US" sz="2000" dirty="0" smtClean="0"/>
              <a:t>Article</a:t>
            </a:r>
            <a:endParaRPr lang="en-US" sz="2000" dirty="0"/>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148</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187" y="1547103"/>
            <a:ext cx="6824548" cy="475863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42736954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491" y="1928813"/>
            <a:ext cx="8239125" cy="3762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itle 1"/>
          <p:cNvSpPr>
            <a:spLocks noGrp="1"/>
          </p:cNvSpPr>
          <p:nvPr>
            <p:ph type="title"/>
          </p:nvPr>
        </p:nvSpPr>
        <p:spPr>
          <a:xfrm>
            <a:off x="455613" y="142240"/>
            <a:ext cx="8525827" cy="753110"/>
          </a:xfrm>
        </p:spPr>
        <p:txBody>
          <a:bodyPr/>
          <a:lstStyle/>
          <a:p>
            <a:r>
              <a:rPr lang="en-US" dirty="0"/>
              <a:t>IPAC Chargebacks – Collection </a:t>
            </a:r>
            <a:r>
              <a:rPr lang="en-US" dirty="0" smtClean="0"/>
              <a:t>Adjustments:</a:t>
            </a:r>
            <a:br>
              <a:rPr lang="en-US" dirty="0" smtClean="0"/>
            </a:br>
            <a:r>
              <a:rPr lang="en-US" dirty="0"/>
              <a:t>Cash Receipt Debit Voucher Overview</a:t>
            </a:r>
            <a:endParaRPr lang="en-US" dirty="0" smtClean="0"/>
          </a:p>
        </p:txBody>
      </p:sp>
      <p:sp>
        <p:nvSpPr>
          <p:cNvPr id="19462" name="Rectangle 7"/>
          <p:cNvSpPr>
            <a:spLocks noChangeArrowheads="1"/>
          </p:cNvSpPr>
          <p:nvPr/>
        </p:nvSpPr>
        <p:spPr bwMode="auto">
          <a:xfrm>
            <a:off x="701746" y="4013200"/>
            <a:ext cx="3774561" cy="239452"/>
          </a:xfrm>
          <a:prstGeom prst="rect">
            <a:avLst/>
          </a:prstGeom>
          <a:noFill/>
          <a:ln w="28575" algn="ctr">
            <a:solidFill>
              <a:srgbClr val="FF0000"/>
            </a:solidFill>
            <a:round/>
            <a:headEnd/>
            <a:tailEnd/>
          </a:ln>
        </p:spPr>
        <p:txBody>
          <a:bodyPr wrap="none" anchor="ctr"/>
          <a:lstStyle/>
          <a:p>
            <a:endParaRPr lang="en-US" dirty="0">
              <a:solidFill>
                <a:srgbClr val="000000"/>
              </a:solidFill>
              <a:cs typeface="+mn-cs"/>
            </a:endParaRPr>
          </a:p>
        </p:txBody>
      </p:sp>
      <p:sp>
        <p:nvSpPr>
          <p:cNvPr id="7" name="Content Placeholder 2"/>
          <p:cNvSpPr txBox="1">
            <a:spLocks/>
          </p:cNvSpPr>
          <p:nvPr/>
        </p:nvSpPr>
        <p:spPr bwMode="auto">
          <a:xfrm>
            <a:off x="566491" y="1209040"/>
            <a:ext cx="8414949" cy="433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Example:  </a:t>
            </a:r>
            <a:r>
              <a:rPr lang="en-US" sz="2000" dirty="0" smtClean="0"/>
              <a:t>Updates to BD – Header</a:t>
            </a:r>
            <a:endParaRPr lang="en-US" sz="2000"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149</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4051909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455613" y="109538"/>
            <a:ext cx="8197850" cy="785812"/>
          </a:xfrm>
        </p:spPr>
        <p:txBody>
          <a:bodyPr/>
          <a:lstStyle/>
          <a:p>
            <a:r>
              <a:rPr lang="en-US" dirty="0" smtClean="0"/>
              <a:t>IPAC Billing Document Refresher (cont.)</a:t>
            </a:r>
          </a:p>
        </p:txBody>
      </p:sp>
      <p:sp>
        <p:nvSpPr>
          <p:cNvPr id="95235" name="Content Placeholder 2"/>
          <p:cNvSpPr>
            <a:spLocks noGrp="1"/>
          </p:cNvSpPr>
          <p:nvPr>
            <p:ph idx="1"/>
          </p:nvPr>
        </p:nvSpPr>
        <p:spPr>
          <a:xfrm>
            <a:off x="373063" y="1116012"/>
            <a:ext cx="8770937" cy="4979987"/>
          </a:xfrm>
        </p:spPr>
        <p:txBody>
          <a:bodyPr/>
          <a:lstStyle/>
          <a:p>
            <a:pPr>
              <a:spcBef>
                <a:spcPts val="600"/>
              </a:spcBef>
              <a:spcAft>
                <a:spcPts val="600"/>
              </a:spcAft>
              <a:buNone/>
            </a:pPr>
            <a:r>
              <a:rPr lang="en-US" sz="2400" b="1" dirty="0" smtClean="0"/>
              <a:t>IPAC Billing </a:t>
            </a:r>
            <a:r>
              <a:rPr lang="en-US" sz="2400" b="1" dirty="0"/>
              <a:t>Document </a:t>
            </a:r>
            <a:r>
              <a:rPr lang="en-US" sz="2400" b="1" dirty="0" smtClean="0"/>
              <a:t>Overview:  Header</a:t>
            </a:r>
            <a:endParaRPr lang="en-US" sz="1200" b="1" dirty="0" smtClean="0"/>
          </a:p>
          <a:p>
            <a:pPr>
              <a:spcBef>
                <a:spcPts val="600"/>
              </a:spcBef>
              <a:spcAft>
                <a:spcPts val="600"/>
              </a:spcAft>
            </a:pPr>
            <a:r>
              <a:rPr lang="en-US" sz="1800" dirty="0" smtClean="0"/>
              <a:t>IPAC billing can be performed at the DBR level or the accounting line level, which is determined by </a:t>
            </a:r>
            <a:r>
              <a:rPr lang="en-US" sz="1800" u="sng" dirty="0" smtClean="0"/>
              <a:t>IPAC Article Qty/Unit Price Indicator</a:t>
            </a:r>
            <a:r>
              <a:rPr lang="en-US" sz="1800" dirty="0" smtClean="0"/>
              <a:t>:</a:t>
            </a:r>
            <a:endParaRPr lang="en-US" sz="1000" b="1" u="sng" dirty="0" smtClean="0"/>
          </a:p>
          <a:p>
            <a:pPr lvl="1">
              <a:spcBef>
                <a:spcPts val="600"/>
              </a:spcBef>
              <a:spcAft>
                <a:spcPts val="600"/>
              </a:spcAft>
            </a:pPr>
            <a:r>
              <a:rPr lang="en-US" sz="1800" b="1" u="sng" dirty="0" smtClean="0"/>
              <a:t>Use DBE Detail</a:t>
            </a:r>
            <a:r>
              <a:rPr lang="en-US" sz="1800" dirty="0" smtClean="0"/>
              <a:t> - DBR level billing</a:t>
            </a:r>
          </a:p>
          <a:p>
            <a:pPr lvl="2">
              <a:spcBef>
                <a:spcPts val="600"/>
              </a:spcBef>
              <a:spcAft>
                <a:spcPts val="600"/>
              </a:spcAft>
            </a:pPr>
            <a:r>
              <a:rPr lang="en-US" sz="1600" dirty="0" smtClean="0"/>
              <a:t>Sends information in the IPAC file from a lower level than the Article and Accounting Line (e.g., Telecomm Bill Level Indicator)</a:t>
            </a:r>
          </a:p>
          <a:p>
            <a:pPr lvl="2">
              <a:spcBef>
                <a:spcPts val="600"/>
              </a:spcBef>
              <a:spcAft>
                <a:spcPts val="600"/>
              </a:spcAft>
            </a:pPr>
            <a:r>
              <a:rPr lang="en-US" sz="1600" dirty="0" smtClean="0"/>
              <a:t>Links </a:t>
            </a:r>
            <a:r>
              <a:rPr lang="en-US" sz="1600" dirty="0"/>
              <a:t>the information provided on the Article and DBR associated </a:t>
            </a:r>
            <a:r>
              <a:rPr lang="en-US" sz="1600" dirty="0" smtClean="0"/>
              <a:t>with </a:t>
            </a:r>
            <a:r>
              <a:rPr lang="en-US" sz="1600" dirty="0"/>
              <a:t>the BD </a:t>
            </a:r>
            <a:r>
              <a:rPr lang="en-US" sz="1600" dirty="0" smtClean="0"/>
              <a:t>Accounting Line</a:t>
            </a:r>
          </a:p>
          <a:p>
            <a:pPr lvl="2">
              <a:spcBef>
                <a:spcPts val="600"/>
              </a:spcBef>
              <a:spcAft>
                <a:spcPts val="600"/>
              </a:spcAft>
            </a:pPr>
            <a:r>
              <a:rPr lang="en-US" sz="1600" dirty="0" smtClean="0"/>
              <a:t>Only visible from the IPAC Transaction Query </a:t>
            </a:r>
            <a:endParaRPr lang="en-US" sz="1000" b="1" u="sng" dirty="0" smtClean="0"/>
          </a:p>
          <a:p>
            <a:pPr lvl="1">
              <a:spcBef>
                <a:spcPts val="600"/>
              </a:spcBef>
              <a:spcAft>
                <a:spcPts val="600"/>
              </a:spcAft>
            </a:pPr>
            <a:r>
              <a:rPr lang="en-US" sz="1800" b="1" u="sng" dirty="0" smtClean="0"/>
              <a:t>Use Article Quantity/Unit Price</a:t>
            </a:r>
            <a:r>
              <a:rPr lang="en-US" sz="1800" dirty="0" smtClean="0"/>
              <a:t> – Article (accounting line) level billing</a:t>
            </a:r>
          </a:p>
          <a:p>
            <a:pPr lvl="2">
              <a:spcBef>
                <a:spcPts val="600"/>
              </a:spcBef>
              <a:spcAft>
                <a:spcPts val="600"/>
              </a:spcAft>
            </a:pPr>
            <a:r>
              <a:rPr lang="en-US" sz="1600" dirty="0"/>
              <a:t>S</a:t>
            </a:r>
            <a:r>
              <a:rPr lang="en-US" sz="1600" dirty="0" smtClean="0"/>
              <a:t>end </a:t>
            </a:r>
            <a:r>
              <a:rPr lang="en-US" sz="1600" dirty="0"/>
              <a:t>information in the IPAC file from the Article and accounting line</a:t>
            </a:r>
          </a:p>
          <a:p>
            <a:pPr lvl="2">
              <a:spcBef>
                <a:spcPts val="600"/>
              </a:spcBef>
              <a:spcAft>
                <a:spcPts val="600"/>
              </a:spcAft>
            </a:pPr>
            <a:r>
              <a:rPr lang="en-US" sz="1600" dirty="0" smtClean="0"/>
              <a:t>Transaction information </a:t>
            </a:r>
            <a:r>
              <a:rPr lang="en-US" sz="1600" dirty="0"/>
              <a:t>will be sent </a:t>
            </a:r>
            <a:r>
              <a:rPr lang="en-US" sz="1600" u="sng" dirty="0"/>
              <a:t>for each individual accounting line</a:t>
            </a:r>
            <a:endParaRPr lang="en-US" sz="1600" dirty="0"/>
          </a:p>
          <a:p>
            <a:pPr lvl="1">
              <a:spcBef>
                <a:spcPts val="300"/>
              </a:spcBef>
              <a:spcAft>
                <a:spcPts val="300"/>
              </a:spcAft>
            </a:pPr>
            <a:endParaRPr lang="en-US" sz="1600" dirty="0" smtClean="0"/>
          </a:p>
          <a:p>
            <a:endParaRPr lang="en-US" sz="1600" dirty="0" smtClean="0"/>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15</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55672454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a:xfrm>
            <a:off x="455613" y="142240"/>
            <a:ext cx="8525827" cy="753110"/>
          </a:xfrm>
        </p:spPr>
        <p:txBody>
          <a:bodyPr/>
          <a:lstStyle/>
          <a:p>
            <a:r>
              <a:rPr lang="en-US" dirty="0"/>
              <a:t>IPAC Chargebacks – Collection </a:t>
            </a:r>
            <a:r>
              <a:rPr lang="en-US" dirty="0" smtClean="0"/>
              <a:t>Adjustments:</a:t>
            </a:r>
            <a:br>
              <a:rPr lang="en-US" dirty="0" smtClean="0"/>
            </a:br>
            <a:r>
              <a:rPr lang="en-US" dirty="0"/>
              <a:t>Cash Receipt Debit Voucher Overview</a:t>
            </a:r>
            <a:endParaRPr lang="en-US" dirty="0" smtClean="0"/>
          </a:p>
        </p:txBody>
      </p:sp>
      <p:sp>
        <p:nvSpPr>
          <p:cNvPr id="7" name="Content Placeholder 2"/>
          <p:cNvSpPr txBox="1">
            <a:spLocks/>
          </p:cNvSpPr>
          <p:nvPr/>
        </p:nvSpPr>
        <p:spPr bwMode="auto">
          <a:xfrm>
            <a:off x="566491" y="1209040"/>
            <a:ext cx="8414949" cy="433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Example:  </a:t>
            </a:r>
            <a:r>
              <a:rPr lang="en-US" sz="2000" dirty="0" smtClean="0"/>
              <a:t>Updates to PCAS Agreement (via Agreement Query)</a:t>
            </a:r>
            <a:endParaRPr lang="en-US" sz="2000"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150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587" y="1884839"/>
            <a:ext cx="4134427" cy="1352739"/>
          </a:xfrm>
          <a:prstGeom prst="rect">
            <a:avLst/>
          </a:prstGeom>
          <a:noFill/>
          <a:ln w="9525">
            <a:solidFill>
              <a:schemeClr val="tx1"/>
            </a:solidFill>
            <a:miter lim="800000"/>
            <a:headEnd/>
            <a:tailEnd/>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97" y="4135511"/>
            <a:ext cx="6401694" cy="1038370"/>
          </a:xfrm>
          <a:prstGeom prst="rect">
            <a:avLst/>
          </a:prstGeom>
          <a:noFill/>
          <a:ln w="9525">
            <a:solidFill>
              <a:schemeClr val="tx1"/>
            </a:solidFill>
            <a:miter lim="800000"/>
            <a:headEnd/>
            <a:tailEnd/>
          </a:ln>
        </p:spPr>
      </p:pic>
      <p:sp>
        <p:nvSpPr>
          <p:cNvPr id="10" name="Rectangle 7"/>
          <p:cNvSpPr>
            <a:spLocks noChangeArrowheads="1"/>
          </p:cNvSpPr>
          <p:nvPr/>
        </p:nvSpPr>
        <p:spPr bwMode="auto">
          <a:xfrm>
            <a:off x="1160587" y="2774471"/>
            <a:ext cx="4134427" cy="463107"/>
          </a:xfrm>
          <a:prstGeom prst="rect">
            <a:avLst/>
          </a:prstGeom>
          <a:noFill/>
          <a:ln w="28575" algn="ctr">
            <a:solidFill>
              <a:srgbClr val="FF0000"/>
            </a:solidFill>
            <a:round/>
            <a:headEnd/>
            <a:tailEnd/>
          </a:ln>
        </p:spPr>
        <p:txBody>
          <a:bodyPr wrap="none" anchor="ctr"/>
          <a:lstStyle/>
          <a:p>
            <a:endParaRPr lang="en-US" dirty="0">
              <a:solidFill>
                <a:srgbClr val="000000"/>
              </a:solidFill>
              <a:cs typeface="+mn-cs"/>
            </a:endParaRPr>
          </a:p>
        </p:txBody>
      </p:sp>
      <p:sp>
        <p:nvSpPr>
          <p:cNvPr id="11" name="Rectangle 7"/>
          <p:cNvSpPr>
            <a:spLocks noChangeArrowheads="1"/>
          </p:cNvSpPr>
          <p:nvPr/>
        </p:nvSpPr>
        <p:spPr bwMode="auto">
          <a:xfrm>
            <a:off x="716798" y="4974508"/>
            <a:ext cx="6401694" cy="272313"/>
          </a:xfrm>
          <a:prstGeom prst="rect">
            <a:avLst/>
          </a:prstGeom>
          <a:noFill/>
          <a:ln w="28575" algn="ctr">
            <a:solidFill>
              <a:srgbClr val="FF0000"/>
            </a:solidFill>
            <a:round/>
            <a:headEnd/>
            <a:tailEnd/>
          </a:ln>
        </p:spPr>
        <p:txBody>
          <a:bodyPr wrap="none" anchor="ctr"/>
          <a:lstStyle/>
          <a:p>
            <a:endParaRPr lang="en-US" dirty="0">
              <a:solidFill>
                <a:srgbClr val="000000"/>
              </a:solidFill>
              <a:cs typeface="+mn-cs"/>
            </a:endParaRPr>
          </a:p>
        </p:txBody>
      </p:sp>
    </p:spTree>
    <p:extLst>
      <p:ext uri="{BB962C8B-B14F-4D97-AF65-F5344CB8AC3E}">
        <p14:creationId xmlns:p14="http://schemas.microsoft.com/office/powerpoint/2010/main" val="42449741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Adjustments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439387" y="1147820"/>
            <a:ext cx="8704613"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600"/>
              </a:spcBef>
              <a:spcAft>
                <a:spcPts val="600"/>
              </a:spcAft>
              <a:buFont typeface="Wingdings" pitchFamily="2" charset="2"/>
              <a:buNone/>
            </a:pPr>
            <a:r>
              <a:rPr lang="en-US" sz="2000" b="1" dirty="0">
                <a:solidFill>
                  <a:srgbClr val="000000"/>
                </a:solidFill>
              </a:rPr>
              <a:t>IPAC Inbound </a:t>
            </a:r>
            <a:r>
              <a:rPr lang="en-US" sz="2000" b="1" dirty="0" smtClean="0">
                <a:solidFill>
                  <a:srgbClr val="000000"/>
                </a:solidFill>
              </a:rPr>
              <a:t>Processing</a:t>
            </a:r>
            <a:r>
              <a:rPr lang="en-US" sz="2000" b="1" dirty="0">
                <a:solidFill>
                  <a:srgbClr val="000000"/>
                </a:solidFill>
              </a:rPr>
              <a:t>: Cash Receipt Debit </a:t>
            </a:r>
            <a:r>
              <a:rPr lang="en-US" sz="2000" b="1" dirty="0" smtClean="0">
                <a:solidFill>
                  <a:srgbClr val="000000"/>
                </a:solidFill>
              </a:rPr>
              <a:t>Voucher</a:t>
            </a:r>
          </a:p>
          <a:p>
            <a:pPr>
              <a:spcBef>
                <a:spcPts val="600"/>
              </a:spcBef>
              <a:spcAft>
                <a:spcPts val="600"/>
              </a:spcAft>
            </a:pPr>
            <a:r>
              <a:rPr lang="en-US" sz="2000" b="1" dirty="0">
                <a:solidFill>
                  <a:srgbClr val="000000"/>
                </a:solidFill>
              </a:rPr>
              <a:t>Reference </a:t>
            </a:r>
            <a:r>
              <a:rPr lang="en-US" sz="2000" b="1" dirty="0" smtClean="0">
                <a:solidFill>
                  <a:srgbClr val="000000"/>
                </a:solidFill>
              </a:rPr>
              <a:t>Document Updates</a:t>
            </a:r>
            <a:endParaRPr lang="en-US" sz="2000" dirty="0" smtClean="0">
              <a:solidFill>
                <a:srgbClr val="000000"/>
              </a:solidFill>
            </a:endParaRPr>
          </a:p>
          <a:p>
            <a:pPr>
              <a:spcBef>
                <a:spcPts val="600"/>
              </a:spcBef>
              <a:spcAft>
                <a:spcPts val="600"/>
              </a:spcAft>
              <a:defRPr/>
            </a:pPr>
            <a:r>
              <a:rPr lang="en-US" sz="2000" dirty="0" smtClean="0">
                <a:solidFill>
                  <a:srgbClr val="000000"/>
                </a:solidFill>
              </a:rPr>
              <a:t>Creates/Processes Collection Adjustment Transactions</a:t>
            </a:r>
          </a:p>
          <a:p>
            <a:pPr lvl="1">
              <a:spcBef>
                <a:spcPts val="600"/>
              </a:spcBef>
              <a:spcAft>
                <a:spcPts val="600"/>
              </a:spcAft>
              <a:defRPr/>
            </a:pPr>
            <a:r>
              <a:rPr lang="en-US" sz="1800" dirty="0" smtClean="0"/>
              <a:t>Cash Receipts/Debit Vouchers (CR/DVs) represent reduction of cash</a:t>
            </a:r>
            <a:endParaRPr lang="en-US" sz="1800" dirty="0" smtClean="0">
              <a:solidFill>
                <a:srgbClr val="000000"/>
              </a:solidFill>
            </a:endParaRPr>
          </a:p>
          <a:p>
            <a:pPr>
              <a:spcBef>
                <a:spcPts val="600"/>
              </a:spcBef>
              <a:spcAft>
                <a:spcPts val="600"/>
              </a:spcAft>
              <a:defRPr/>
            </a:pPr>
            <a:r>
              <a:rPr lang="en-US" sz="2000" dirty="0" smtClean="0">
                <a:solidFill>
                  <a:srgbClr val="000000"/>
                </a:solidFill>
              </a:rPr>
              <a:t>Updates </a:t>
            </a:r>
            <a:r>
              <a:rPr lang="en-US" sz="2000" dirty="0">
                <a:solidFill>
                  <a:srgbClr val="000000"/>
                </a:solidFill>
              </a:rPr>
              <a:t>Referenced Documents</a:t>
            </a:r>
          </a:p>
          <a:p>
            <a:pPr lvl="1">
              <a:spcBef>
                <a:spcPts val="600"/>
              </a:spcBef>
              <a:spcAft>
                <a:spcPts val="600"/>
              </a:spcAft>
              <a:defRPr/>
            </a:pPr>
            <a:r>
              <a:rPr lang="en-US" sz="1800" dirty="0">
                <a:solidFill>
                  <a:srgbClr val="000000"/>
                </a:solidFill>
              </a:rPr>
              <a:t>CR/DVs reduce IPAC </a:t>
            </a:r>
            <a:r>
              <a:rPr lang="en-US" sz="1800" dirty="0" smtClean="0">
                <a:solidFill>
                  <a:srgbClr val="000000"/>
                </a:solidFill>
              </a:rPr>
              <a:t>BD collected amount, </a:t>
            </a:r>
            <a:r>
              <a:rPr lang="en-US" sz="1800" dirty="0">
                <a:solidFill>
                  <a:srgbClr val="000000"/>
                </a:solidFill>
              </a:rPr>
              <a:t>increase chargeback amount</a:t>
            </a:r>
          </a:p>
          <a:p>
            <a:pPr lvl="1">
              <a:spcBef>
                <a:spcPts val="600"/>
              </a:spcBef>
              <a:spcAft>
                <a:spcPts val="600"/>
              </a:spcAft>
              <a:defRPr/>
            </a:pPr>
            <a:r>
              <a:rPr lang="en-US" sz="1800" dirty="0">
                <a:solidFill>
                  <a:srgbClr val="000000"/>
                </a:solidFill>
              </a:rPr>
              <a:t>The CR/DV is the Treasury adjustment transaction or the chargeback</a:t>
            </a:r>
          </a:p>
          <a:p>
            <a:pPr lvl="1">
              <a:spcBef>
                <a:spcPts val="600"/>
              </a:spcBef>
              <a:spcAft>
                <a:spcPts val="600"/>
              </a:spcAft>
              <a:defRPr/>
            </a:pPr>
            <a:r>
              <a:rPr lang="en-US" sz="1800" dirty="0">
                <a:solidFill>
                  <a:srgbClr val="000000"/>
                </a:solidFill>
              </a:rPr>
              <a:t>Creates a “Rebill </a:t>
            </a:r>
            <a:r>
              <a:rPr lang="en-US" sz="1800" dirty="0" smtClean="0">
                <a:solidFill>
                  <a:srgbClr val="000000"/>
                </a:solidFill>
              </a:rPr>
              <a:t>Article” </a:t>
            </a:r>
            <a:r>
              <a:rPr lang="en-US" sz="1800" dirty="0">
                <a:solidFill>
                  <a:srgbClr val="000000"/>
                </a:solidFill>
              </a:rPr>
              <a:t>on the associated </a:t>
            </a:r>
            <a:r>
              <a:rPr lang="en-US" sz="1800" dirty="0" smtClean="0">
                <a:solidFill>
                  <a:srgbClr val="000000"/>
                </a:solidFill>
              </a:rPr>
              <a:t>BD</a:t>
            </a:r>
            <a:endParaRPr lang="en-US" sz="1800" dirty="0">
              <a:solidFill>
                <a:srgbClr val="000000"/>
              </a:solidFill>
            </a:endParaRPr>
          </a:p>
          <a:p>
            <a:pPr>
              <a:spcBef>
                <a:spcPts val="600"/>
              </a:spcBef>
              <a:spcAft>
                <a:spcPts val="600"/>
              </a:spcAft>
              <a:defRPr/>
            </a:pPr>
            <a:r>
              <a:rPr lang="en-US" sz="2000" dirty="0">
                <a:solidFill>
                  <a:srgbClr val="000000"/>
                </a:solidFill>
              </a:rPr>
              <a:t>Updates IPAC Status – </a:t>
            </a:r>
            <a:r>
              <a:rPr lang="en-US" sz="2000" dirty="0" smtClean="0">
                <a:solidFill>
                  <a:srgbClr val="000000"/>
                </a:solidFill>
              </a:rPr>
              <a:t>Article </a:t>
            </a:r>
            <a:r>
              <a:rPr lang="en-US" sz="2000" dirty="0">
                <a:solidFill>
                  <a:srgbClr val="000000"/>
                </a:solidFill>
              </a:rPr>
              <a:t>level indicator</a:t>
            </a:r>
          </a:p>
          <a:p>
            <a:pPr lvl="1">
              <a:spcBef>
                <a:spcPts val="600"/>
              </a:spcBef>
              <a:spcAft>
                <a:spcPts val="600"/>
              </a:spcAft>
              <a:defRPr/>
            </a:pPr>
            <a:r>
              <a:rPr lang="en-US" sz="1800" b="1" i="1" dirty="0" smtClean="0">
                <a:solidFill>
                  <a:srgbClr val="000000"/>
                </a:solidFill>
              </a:rPr>
              <a:t>CR/DV Article </a:t>
            </a:r>
            <a:r>
              <a:rPr lang="en-US" sz="1800" b="1" i="1" dirty="0">
                <a:solidFill>
                  <a:srgbClr val="000000"/>
                </a:solidFill>
              </a:rPr>
              <a:t>set to “Received” on CR/DV by </a:t>
            </a:r>
            <a:r>
              <a:rPr lang="en-US" sz="1800" b="1" i="1" dirty="0" smtClean="0">
                <a:solidFill>
                  <a:srgbClr val="000000"/>
                </a:solidFill>
              </a:rPr>
              <a:t>IPAC Inbound</a:t>
            </a:r>
            <a:endParaRPr lang="en-US" sz="1800" dirty="0">
              <a:solidFill>
                <a:srgbClr val="000000"/>
              </a:solidFill>
            </a:endParaRPr>
          </a:p>
          <a:p>
            <a:pPr lvl="1">
              <a:spcBef>
                <a:spcPts val="600"/>
              </a:spcBef>
              <a:spcAft>
                <a:spcPts val="600"/>
              </a:spcAft>
              <a:defRPr/>
            </a:pPr>
            <a:r>
              <a:rPr lang="en-US" sz="1800" b="1" i="1" dirty="0">
                <a:solidFill>
                  <a:srgbClr val="000000"/>
                </a:solidFill>
              </a:rPr>
              <a:t>Rebill </a:t>
            </a:r>
            <a:r>
              <a:rPr lang="en-US" sz="1800" b="1" i="1" dirty="0" smtClean="0">
                <a:solidFill>
                  <a:srgbClr val="000000"/>
                </a:solidFill>
              </a:rPr>
              <a:t>Article </a:t>
            </a:r>
            <a:r>
              <a:rPr lang="en-US" sz="1800" b="1" i="1" dirty="0">
                <a:solidFill>
                  <a:srgbClr val="000000"/>
                </a:solidFill>
              </a:rPr>
              <a:t>set to “Hold Pending Chargeback” on BDs by </a:t>
            </a:r>
            <a:r>
              <a:rPr lang="en-US" sz="1800" b="1" i="1" dirty="0" smtClean="0">
                <a:solidFill>
                  <a:srgbClr val="000000"/>
                </a:solidFill>
              </a:rPr>
              <a:t>IPAC Inbound</a:t>
            </a:r>
            <a:endParaRPr lang="en-US" sz="1800" dirty="0">
              <a:solidFill>
                <a:srgbClr val="000000"/>
              </a:solidFill>
            </a:endParaRPr>
          </a:p>
          <a:p>
            <a:pPr marL="0" indent="0">
              <a:buFont typeface="Wingdings" pitchFamily="2" charset="2"/>
              <a:buNone/>
              <a:defRPr/>
            </a:pPr>
            <a:endParaRPr lang="en-US" sz="1200" b="1" dirty="0" smtClean="0">
              <a:solidFill>
                <a:srgbClr val="00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151</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90166285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p:cNvPicPr>
            <a:picLocks noChangeAspect="1" noChangeArrowheads="1"/>
          </p:cNvPicPr>
          <p:nvPr/>
        </p:nvPicPr>
        <p:blipFill>
          <a:blip r:embed="rId3" cstate="print"/>
          <a:srcRect/>
          <a:stretch>
            <a:fillRect/>
          </a:stretch>
        </p:blipFill>
        <p:spPr bwMode="auto">
          <a:xfrm>
            <a:off x="626051" y="2027526"/>
            <a:ext cx="8339217" cy="2639477"/>
          </a:xfrm>
          <a:prstGeom prst="rect">
            <a:avLst/>
          </a:prstGeom>
          <a:noFill/>
          <a:ln w="9525">
            <a:solidFill>
              <a:schemeClr val="tx1"/>
            </a:solidFill>
            <a:miter lim="800000"/>
            <a:headEnd/>
            <a:tailEnd/>
          </a:ln>
        </p:spPr>
      </p:pic>
      <p:sp>
        <p:nvSpPr>
          <p:cNvPr id="20482" name="Title 1"/>
          <p:cNvSpPr>
            <a:spLocks noGrp="1"/>
          </p:cNvSpPr>
          <p:nvPr>
            <p:ph type="title"/>
          </p:nvPr>
        </p:nvSpPr>
        <p:spPr>
          <a:xfrm>
            <a:off x="455613" y="111760"/>
            <a:ext cx="8607107" cy="783590"/>
          </a:xfrm>
        </p:spPr>
        <p:txBody>
          <a:bodyPr/>
          <a:lstStyle/>
          <a:p>
            <a:r>
              <a:rPr lang="en-US" dirty="0"/>
              <a:t>IPAC Chargebacks – Collection </a:t>
            </a:r>
            <a:r>
              <a:rPr lang="en-US" dirty="0" smtClean="0"/>
              <a:t>Adjustments:</a:t>
            </a:r>
            <a:br>
              <a:rPr lang="en-US" dirty="0" smtClean="0"/>
            </a:br>
            <a:r>
              <a:rPr lang="en-US" dirty="0"/>
              <a:t>Cash Receipt Debit Voucher Overview</a:t>
            </a:r>
            <a:endParaRPr lang="en-US" dirty="0" smtClean="0"/>
          </a:p>
        </p:txBody>
      </p:sp>
      <p:sp>
        <p:nvSpPr>
          <p:cNvPr id="20486" name="Rectangle 5"/>
          <p:cNvSpPr>
            <a:spLocks noChangeArrowheads="1"/>
          </p:cNvSpPr>
          <p:nvPr/>
        </p:nvSpPr>
        <p:spPr bwMode="auto">
          <a:xfrm>
            <a:off x="626051" y="3528300"/>
            <a:ext cx="3494870" cy="548848"/>
          </a:xfrm>
          <a:prstGeom prst="rect">
            <a:avLst/>
          </a:prstGeom>
          <a:noFill/>
          <a:ln w="28575" algn="ctr">
            <a:solidFill>
              <a:srgbClr val="FF0000"/>
            </a:solidFill>
            <a:round/>
            <a:headEnd/>
            <a:tailEnd/>
          </a:ln>
        </p:spPr>
        <p:txBody>
          <a:bodyPr wrap="none" anchor="ctr"/>
          <a:lstStyle/>
          <a:p>
            <a:endParaRPr lang="en-US" dirty="0">
              <a:solidFill>
                <a:srgbClr val="000000"/>
              </a:solidFill>
              <a:cs typeface="+mn-cs"/>
            </a:endParaRPr>
          </a:p>
        </p:txBody>
      </p:sp>
      <p:sp>
        <p:nvSpPr>
          <p:cNvPr id="9" name="Content Placeholder 2"/>
          <p:cNvSpPr txBox="1">
            <a:spLocks/>
          </p:cNvSpPr>
          <p:nvPr/>
        </p:nvSpPr>
        <p:spPr bwMode="auto">
          <a:xfrm>
            <a:off x="566491" y="1209040"/>
            <a:ext cx="8414949" cy="433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Example:  </a:t>
            </a:r>
            <a:r>
              <a:rPr lang="en-US" sz="2000" dirty="0" smtClean="0"/>
              <a:t>Updates to BD – Accounting Line</a:t>
            </a:r>
            <a:endParaRPr lang="en-US" sz="2000"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152</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7887141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noChangeArrowheads="1"/>
          </p:cNvPicPr>
          <p:nvPr/>
        </p:nvPicPr>
        <p:blipFill>
          <a:blip r:embed="rId3" cstate="print"/>
          <a:srcRect/>
          <a:stretch>
            <a:fillRect/>
          </a:stretch>
        </p:blipFill>
        <p:spPr bwMode="auto">
          <a:xfrm>
            <a:off x="511438" y="2381250"/>
            <a:ext cx="8524875" cy="2095500"/>
          </a:xfrm>
          <a:prstGeom prst="rect">
            <a:avLst/>
          </a:prstGeom>
          <a:noFill/>
          <a:ln w="9525">
            <a:solidFill>
              <a:schemeClr val="tx1"/>
            </a:solidFill>
            <a:miter lim="800000"/>
            <a:headEnd/>
            <a:tailEnd/>
          </a:ln>
        </p:spPr>
      </p:pic>
      <p:sp>
        <p:nvSpPr>
          <p:cNvPr id="21506" name="Rectangle 2"/>
          <p:cNvSpPr>
            <a:spLocks noGrp="1" noChangeArrowheads="1"/>
          </p:cNvSpPr>
          <p:nvPr>
            <p:ph type="title"/>
          </p:nvPr>
        </p:nvSpPr>
        <p:spPr>
          <a:xfrm>
            <a:off x="455613" y="132080"/>
            <a:ext cx="8546147" cy="763270"/>
          </a:xfrm>
        </p:spPr>
        <p:txBody>
          <a:bodyPr/>
          <a:lstStyle/>
          <a:p>
            <a:r>
              <a:rPr lang="en-US" dirty="0"/>
              <a:t>IPAC Chargebacks – Collection </a:t>
            </a:r>
            <a:r>
              <a:rPr lang="en-US" dirty="0" smtClean="0"/>
              <a:t>Adjustments</a:t>
            </a:r>
            <a:br>
              <a:rPr lang="en-US" dirty="0" smtClean="0"/>
            </a:br>
            <a:r>
              <a:rPr lang="en-US" dirty="0"/>
              <a:t>Cash Receipt Debit Voucher Overview</a:t>
            </a:r>
            <a:endParaRPr lang="en-US" dirty="0" smtClean="0"/>
          </a:p>
        </p:txBody>
      </p:sp>
      <p:sp>
        <p:nvSpPr>
          <p:cNvPr id="4" name="Content Placeholder 2"/>
          <p:cNvSpPr txBox="1">
            <a:spLocks/>
          </p:cNvSpPr>
          <p:nvPr/>
        </p:nvSpPr>
        <p:spPr bwMode="auto">
          <a:xfrm>
            <a:off x="566491" y="1209040"/>
            <a:ext cx="8414949" cy="433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Example:  </a:t>
            </a:r>
            <a:r>
              <a:rPr lang="en-US" sz="2000" dirty="0" smtClean="0"/>
              <a:t>IPAC BD Rebill Article – Item Collection</a:t>
            </a:r>
            <a:endParaRPr lang="en-US" sz="2000" dirty="0"/>
          </a:p>
        </p:txBody>
      </p:sp>
      <p:sp>
        <p:nvSpPr>
          <p:cNvPr id="7" name="Rectangle 5"/>
          <p:cNvSpPr>
            <a:spLocks noChangeArrowheads="1"/>
          </p:cNvSpPr>
          <p:nvPr/>
        </p:nvSpPr>
        <p:spPr bwMode="auto">
          <a:xfrm>
            <a:off x="549673" y="4123157"/>
            <a:ext cx="8439948" cy="341966"/>
          </a:xfrm>
          <a:prstGeom prst="rect">
            <a:avLst/>
          </a:prstGeom>
          <a:noFill/>
          <a:ln w="28575" algn="ctr">
            <a:solidFill>
              <a:srgbClr val="FF0000"/>
            </a:solidFill>
            <a:round/>
            <a:headEnd/>
            <a:tailEnd/>
          </a:ln>
        </p:spPr>
        <p:txBody>
          <a:bodyPr wrap="none" anchor="ctr"/>
          <a:lstStyle/>
          <a:p>
            <a:endParaRPr lang="en-US" dirty="0">
              <a:solidFill>
                <a:srgbClr val="000000"/>
              </a:solidFill>
              <a:cs typeface="+mn-cs"/>
            </a:endParaRPr>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153</a:t>
            </a:fld>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7054092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42240"/>
            <a:ext cx="8495347" cy="753110"/>
          </a:xfrm>
        </p:spPr>
        <p:txBody>
          <a:bodyPr/>
          <a:lstStyle/>
          <a:p>
            <a:r>
              <a:rPr lang="en-US" dirty="0"/>
              <a:t>IPAC Chargebacks – Collection Adjustments</a:t>
            </a:r>
          </a:p>
        </p:txBody>
      </p:sp>
      <p:sp>
        <p:nvSpPr>
          <p:cNvPr id="3" name="Content Placeholder 2"/>
          <p:cNvSpPr>
            <a:spLocks noGrp="1"/>
          </p:cNvSpPr>
          <p:nvPr>
            <p:ph idx="1"/>
          </p:nvPr>
        </p:nvSpPr>
        <p:spPr>
          <a:xfrm>
            <a:off x="712788" y="1371600"/>
            <a:ext cx="8229600" cy="4683760"/>
          </a:xfrm>
        </p:spPr>
        <p:txBody>
          <a:bodyPr/>
          <a:lstStyle/>
          <a:p>
            <a:pPr marL="0" indent="0">
              <a:buNone/>
            </a:pPr>
            <a:r>
              <a:rPr lang="en-US" sz="2000" b="1" dirty="0"/>
              <a:t>Collection </a:t>
            </a:r>
            <a:r>
              <a:rPr lang="en-US" sz="2000" b="1" dirty="0" smtClean="0"/>
              <a:t>Adjustment Resolutions</a:t>
            </a:r>
            <a:endParaRPr lang="en-US" sz="2000" dirty="0" smtClean="0"/>
          </a:p>
          <a:p>
            <a:pPr marL="457200" indent="-457200">
              <a:buFont typeface="+mj-lt"/>
              <a:buAutoNum type="arabicPeriod"/>
            </a:pPr>
            <a:endParaRPr lang="en-US" sz="2000" dirty="0" smtClean="0"/>
          </a:p>
          <a:p>
            <a:pPr marL="457200" indent="-457200">
              <a:buFont typeface="+mj-lt"/>
              <a:buAutoNum type="arabicPeriod"/>
            </a:pPr>
            <a:r>
              <a:rPr lang="en-US" sz="2000" dirty="0" smtClean="0"/>
              <a:t>GSA receives Collection Adjustment</a:t>
            </a:r>
          </a:p>
          <a:p>
            <a:pPr marL="457200" indent="-457200">
              <a:buFont typeface="+mj-lt"/>
              <a:buAutoNum type="arabicPeriod"/>
            </a:pPr>
            <a:r>
              <a:rPr lang="en-US" sz="2000" dirty="0" smtClean="0"/>
              <a:t>GSA researches Collection Adjustment</a:t>
            </a:r>
          </a:p>
          <a:p>
            <a:pPr marL="744538" lvl="2" indent="-287338"/>
            <a:r>
              <a:rPr lang="en-US" sz="2000" dirty="0" smtClean="0"/>
              <a:t>IPAC Transaction Query</a:t>
            </a:r>
          </a:p>
          <a:p>
            <a:pPr marL="514350" indent="-514350">
              <a:buFont typeface="+mj-lt"/>
              <a:buAutoNum type="arabicPeriod"/>
            </a:pPr>
            <a:r>
              <a:rPr lang="en-US" sz="2000" b="1" dirty="0" smtClean="0"/>
              <a:t>GSA does not agree with the chargeback and determines Collections Adjustment should be rebilled</a:t>
            </a:r>
            <a:endParaRPr lang="en-US" sz="2000" dirty="0" smtClean="0"/>
          </a:p>
          <a:p>
            <a:pPr marL="850900" lvl="1" indent="-514350">
              <a:buNone/>
            </a:pPr>
            <a:r>
              <a:rPr lang="en-US" sz="2000" b="1" dirty="0" smtClean="0"/>
              <a:t>				or…</a:t>
            </a:r>
          </a:p>
          <a:p>
            <a:pPr marL="514350" indent="-514350">
              <a:buNone/>
            </a:pPr>
            <a:r>
              <a:rPr lang="en-US" sz="2000" b="1" dirty="0" smtClean="0"/>
              <a:t>	GSA Agrees with the chargeback and accepts Collection Adjustment</a:t>
            </a:r>
            <a:endParaRPr lang="en-US" sz="2000" dirty="0" smtClean="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154</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550051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Chargebacks – Collection Adjustments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62471" y="1112397"/>
            <a:ext cx="8728364"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a:t>Collection Adjustment </a:t>
            </a:r>
            <a:r>
              <a:rPr lang="en-US" sz="2000" b="1" dirty="0" smtClean="0"/>
              <a:t>Resolutions</a:t>
            </a:r>
            <a:endParaRPr lang="en-US" sz="2000" dirty="0" smtClean="0"/>
          </a:p>
          <a:p>
            <a:pPr lvl="1">
              <a:spcBef>
                <a:spcPts val="600"/>
              </a:spcBef>
              <a:spcAft>
                <a:spcPts val="600"/>
              </a:spcAft>
            </a:pPr>
            <a:r>
              <a:rPr lang="en-US" sz="1600" dirty="0" smtClean="0"/>
              <a:t>Chargebacks </a:t>
            </a:r>
            <a:r>
              <a:rPr lang="en-US" sz="1600" dirty="0"/>
              <a:t>can be:</a:t>
            </a:r>
          </a:p>
          <a:p>
            <a:pPr lvl="2">
              <a:spcBef>
                <a:spcPts val="600"/>
              </a:spcBef>
              <a:spcAft>
                <a:spcPts val="600"/>
              </a:spcAft>
            </a:pPr>
            <a:r>
              <a:rPr lang="en-US" sz="1600" b="1" u="sng" dirty="0"/>
              <a:t>Rebilled</a:t>
            </a:r>
            <a:r>
              <a:rPr lang="en-US" sz="1600" dirty="0"/>
              <a:t> </a:t>
            </a:r>
            <a:r>
              <a:rPr lang="en-US" sz="1600" dirty="0" smtClean="0"/>
              <a:t>- To Rebill, the Rebill Article’s IPAC Status is manually changed </a:t>
            </a:r>
            <a:r>
              <a:rPr lang="en-US" sz="1600" u="sng" dirty="0" smtClean="0"/>
              <a:t>from “Hold- Pending Chargeback” to “Not Submitted”</a:t>
            </a:r>
            <a:endParaRPr lang="en-US" sz="1600" dirty="0"/>
          </a:p>
          <a:p>
            <a:pPr lvl="2">
              <a:spcBef>
                <a:spcPts val="600"/>
              </a:spcBef>
              <a:spcAft>
                <a:spcPts val="600"/>
              </a:spcAft>
            </a:pPr>
            <a:r>
              <a:rPr lang="en-US" sz="1600" b="1" u="sng" dirty="0" smtClean="0"/>
              <a:t>Accepted</a:t>
            </a:r>
            <a:r>
              <a:rPr lang="en-US" sz="1600" dirty="0" smtClean="0"/>
              <a:t> - To accept a chargeback:</a:t>
            </a:r>
          </a:p>
          <a:p>
            <a:pPr lvl="3">
              <a:spcBef>
                <a:spcPts val="600"/>
              </a:spcBef>
              <a:spcAft>
                <a:spcPts val="600"/>
              </a:spcAft>
            </a:pPr>
            <a:r>
              <a:rPr lang="en-US" sz="1600" dirty="0" smtClean="0"/>
              <a:t>No agreement reference – The Rebill Article IPAC Status is manually changed </a:t>
            </a:r>
            <a:r>
              <a:rPr lang="en-US" sz="1600" u="sng" dirty="0" smtClean="0"/>
              <a:t>from “Hold-Pending Chargeback” to “Do Not Send”</a:t>
            </a:r>
            <a:r>
              <a:rPr lang="en-US" sz="1600" dirty="0" smtClean="0"/>
              <a:t>, reducing receivable</a:t>
            </a:r>
          </a:p>
          <a:p>
            <a:pPr lvl="3">
              <a:spcBef>
                <a:spcPts val="600"/>
              </a:spcBef>
              <a:spcAft>
                <a:spcPts val="600"/>
              </a:spcAft>
            </a:pPr>
            <a:r>
              <a:rPr lang="en-US" sz="1600" dirty="0" smtClean="0"/>
              <a:t>Agreement reference – Corrections are performed at the agreement level (for recurring - flat rate), the agreement charge level (for recurring - AG), or the spending level (non-recurring) , which are carried forward to a credit bill</a:t>
            </a:r>
          </a:p>
          <a:p>
            <a:pPr lvl="4">
              <a:spcBef>
                <a:spcPts val="600"/>
              </a:spcBef>
              <a:spcAft>
                <a:spcPts val="600"/>
              </a:spcAft>
            </a:pPr>
            <a:r>
              <a:rPr lang="en-US" sz="1600" dirty="0" smtClean="0"/>
              <a:t>The Rebill Article on the chargeback BD is then manually changed </a:t>
            </a:r>
            <a:r>
              <a:rPr lang="en-US" sz="1600" u="sng" dirty="0" smtClean="0"/>
              <a:t>from “Hold-Pending Chargeback” to “Not Submitted”</a:t>
            </a:r>
            <a:r>
              <a:rPr lang="en-US" sz="1600" dirty="0" smtClean="0"/>
              <a:t> to rebill</a:t>
            </a:r>
            <a:endParaRPr lang="en-US" sz="1600" dirty="0"/>
          </a:p>
          <a:p>
            <a:pPr lvl="2">
              <a:spcBef>
                <a:spcPts val="600"/>
              </a:spcBef>
              <a:spcAft>
                <a:spcPts val="600"/>
              </a:spcAft>
            </a:pPr>
            <a:r>
              <a:rPr lang="en-US" sz="1600" b="1" u="sng" dirty="0" smtClean="0"/>
              <a:t>Written-Off</a:t>
            </a:r>
            <a:r>
              <a:rPr lang="en-US" sz="1600" dirty="0" smtClean="0"/>
              <a:t> - To Write-Off an IPAC chargeback, the IPAC Transaction Query is used to record Write-Off amounts and generate the write-off Cash Receipt transaction</a:t>
            </a:r>
            <a:endParaRPr lang="en-US" sz="1800" b="1" u="sng" dirty="0"/>
          </a:p>
          <a:p>
            <a:pPr lvl="1">
              <a:spcBef>
                <a:spcPts val="0"/>
              </a:spcBef>
              <a:spcAft>
                <a:spcPts val="0"/>
              </a:spcAft>
            </a:pPr>
            <a:endParaRPr lang="en-US" sz="1600" dirty="0" smtClean="0"/>
          </a:p>
          <a:p>
            <a:pPr lvl="1"/>
            <a:endParaRPr lang="en-US" sz="2200" b="1" dirty="0" smtClean="0"/>
          </a:p>
          <a:p>
            <a:endParaRPr lang="en-US" sz="2400" b="1" dirty="0" smtClean="0"/>
          </a:p>
          <a:p>
            <a:endParaRPr lang="en-US" sz="2400" b="1" dirty="0" smtClean="0"/>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155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34097735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Adjustments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50596" y="1062070"/>
            <a:ext cx="8740239" cy="5283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800" b="1" dirty="0"/>
              <a:t>Collection adjustment </a:t>
            </a:r>
            <a:r>
              <a:rPr lang="en-US" sz="1800" b="1" dirty="0" smtClean="0"/>
              <a:t>resolution - Rebill</a:t>
            </a:r>
            <a:r>
              <a:rPr lang="en-US" sz="1800" b="1" dirty="0" smtClean="0">
                <a:solidFill>
                  <a:srgbClr val="000000"/>
                </a:solidFill>
              </a:rPr>
              <a:t>:</a:t>
            </a:r>
            <a:endParaRPr lang="en-US" sz="1800" b="1" dirty="0" smtClean="0"/>
          </a:p>
          <a:p>
            <a:endParaRPr lang="en-US" sz="1800" b="1" dirty="0" smtClean="0"/>
          </a:p>
          <a:p>
            <a:pPr>
              <a:spcBef>
                <a:spcPts val="600"/>
              </a:spcBef>
              <a:spcAft>
                <a:spcPts val="600"/>
              </a:spcAft>
            </a:pPr>
            <a:r>
              <a:rPr lang="en-US" sz="1600" b="1" dirty="0" smtClean="0"/>
              <a:t>Rebill</a:t>
            </a:r>
            <a:r>
              <a:rPr lang="en-US" sz="1600" dirty="0" smtClean="0"/>
              <a:t> if chargeback is determined to be </a:t>
            </a:r>
            <a:r>
              <a:rPr lang="en-US" sz="1600" b="1" u="sng" dirty="0" smtClean="0"/>
              <a:t>invalid</a:t>
            </a:r>
            <a:endParaRPr lang="en-US" sz="1600" u="sng" dirty="0" smtClean="0"/>
          </a:p>
          <a:p>
            <a:pPr lvl="1">
              <a:spcBef>
                <a:spcPts val="600"/>
              </a:spcBef>
              <a:spcAft>
                <a:spcPts val="600"/>
              </a:spcAft>
            </a:pPr>
            <a:r>
              <a:rPr lang="en-US" sz="1600" dirty="0" smtClean="0"/>
              <a:t>Bills </a:t>
            </a:r>
            <a:r>
              <a:rPr lang="en-US" sz="1600" dirty="0"/>
              <a:t>reopened by a chargeback can be rebilled via Treasury’s IPAC </a:t>
            </a:r>
            <a:r>
              <a:rPr lang="en-US" sz="1600" dirty="0" smtClean="0"/>
              <a:t>system</a:t>
            </a:r>
            <a:endParaRPr lang="en-US" sz="1600" dirty="0"/>
          </a:p>
          <a:p>
            <a:pPr lvl="1">
              <a:spcBef>
                <a:spcPts val="600"/>
              </a:spcBef>
              <a:spcAft>
                <a:spcPts val="600"/>
              </a:spcAft>
            </a:pPr>
            <a:r>
              <a:rPr lang="en-US" sz="1600" dirty="0" smtClean="0"/>
              <a:t>Treasury </a:t>
            </a:r>
            <a:r>
              <a:rPr lang="en-US" sz="1600" dirty="0"/>
              <a:t>does not reuse IPAC Reference Numbers</a:t>
            </a:r>
          </a:p>
          <a:p>
            <a:pPr lvl="2">
              <a:spcBef>
                <a:spcPts val="600"/>
              </a:spcBef>
              <a:spcAft>
                <a:spcPts val="600"/>
              </a:spcAft>
            </a:pPr>
            <a:r>
              <a:rPr lang="en-US" sz="1600" dirty="0"/>
              <a:t>In order to rebill an IPAC bill, a new IPAC Reference Number </a:t>
            </a:r>
            <a:r>
              <a:rPr lang="en-US" sz="1600" dirty="0" smtClean="0"/>
              <a:t>must </a:t>
            </a:r>
            <a:r>
              <a:rPr lang="en-US" sz="1600" dirty="0"/>
              <a:t>be used</a:t>
            </a:r>
          </a:p>
          <a:p>
            <a:pPr lvl="2">
              <a:spcBef>
                <a:spcPts val="600"/>
              </a:spcBef>
              <a:spcAft>
                <a:spcPts val="600"/>
              </a:spcAft>
            </a:pPr>
            <a:r>
              <a:rPr lang="en-US" sz="1600" dirty="0" smtClean="0"/>
              <a:t>Pegasys </a:t>
            </a:r>
            <a:r>
              <a:rPr lang="en-US" sz="1600" dirty="0"/>
              <a:t>will automatically create a new Rebill </a:t>
            </a:r>
            <a:r>
              <a:rPr lang="en-US" sz="1600" dirty="0" smtClean="0"/>
              <a:t>Article </a:t>
            </a:r>
            <a:r>
              <a:rPr lang="en-US" sz="1600" dirty="0"/>
              <a:t>to use </a:t>
            </a:r>
            <a:r>
              <a:rPr lang="en-US" sz="1600" dirty="0" smtClean="0"/>
              <a:t>for rebilling </a:t>
            </a:r>
            <a:r>
              <a:rPr lang="en-US" sz="1600" dirty="0"/>
              <a:t>with a new IPAC Reference Number</a:t>
            </a:r>
          </a:p>
          <a:p>
            <a:pPr lvl="3">
              <a:spcBef>
                <a:spcPts val="600"/>
              </a:spcBef>
              <a:spcAft>
                <a:spcPts val="600"/>
              </a:spcAft>
            </a:pPr>
            <a:r>
              <a:rPr lang="en-US" sz="1600" dirty="0"/>
              <a:t>The “Rebill” </a:t>
            </a:r>
            <a:r>
              <a:rPr lang="en-US" sz="1600" dirty="0" smtClean="0"/>
              <a:t>Article </a:t>
            </a:r>
            <a:r>
              <a:rPr lang="en-US" sz="1600" dirty="0"/>
              <a:t>is system generated </a:t>
            </a:r>
            <a:r>
              <a:rPr lang="en-US" sz="1600" dirty="0" smtClean="0"/>
              <a:t>only</a:t>
            </a:r>
          </a:p>
          <a:p>
            <a:pPr lvl="4">
              <a:spcBef>
                <a:spcPts val="600"/>
              </a:spcBef>
              <a:spcAft>
                <a:spcPts val="600"/>
              </a:spcAft>
            </a:pPr>
            <a:r>
              <a:rPr lang="en-US" sz="1600" dirty="0" smtClean="0"/>
              <a:t>Note: Original Pegasys statement number must be added in Articles and Services field after the customer line of accounting</a:t>
            </a:r>
            <a:endParaRPr lang="en-US" sz="1600" dirty="0"/>
          </a:p>
          <a:p>
            <a:pPr lvl="1">
              <a:spcBef>
                <a:spcPts val="600"/>
              </a:spcBef>
              <a:spcAft>
                <a:spcPts val="600"/>
              </a:spcAft>
            </a:pPr>
            <a:r>
              <a:rPr lang="en-US" sz="1600" dirty="0" smtClean="0"/>
              <a:t>BDs </a:t>
            </a:r>
            <a:r>
              <a:rPr lang="en-US" sz="1600" dirty="0"/>
              <a:t>that are ready to be re-billed will be picked up by </a:t>
            </a:r>
            <a:r>
              <a:rPr lang="en-US" sz="1600" dirty="0" smtClean="0"/>
              <a:t>IPAC Outbound</a:t>
            </a:r>
            <a:endParaRPr lang="en-US" sz="1600" dirty="0"/>
          </a:p>
          <a:p>
            <a:pPr lvl="2">
              <a:spcBef>
                <a:spcPts val="600"/>
              </a:spcBef>
              <a:spcAft>
                <a:spcPts val="600"/>
              </a:spcAft>
            </a:pPr>
            <a:r>
              <a:rPr lang="en-US" sz="1600" dirty="0"/>
              <a:t>The Bill must have an IPAC Status of “Not Submitted</a:t>
            </a:r>
            <a:r>
              <a:rPr lang="en-US" sz="1600" dirty="0" smtClean="0"/>
              <a:t>”</a:t>
            </a:r>
          </a:p>
          <a:p>
            <a:pPr marL="920750" lvl="2" indent="-228600">
              <a:spcBef>
                <a:spcPts val="300"/>
              </a:spcBef>
              <a:spcAft>
                <a:spcPts val="300"/>
              </a:spcAft>
              <a:buFont typeface="+mj-lt"/>
              <a:buAutoNum type="alphaLcPeriod"/>
            </a:pPr>
            <a:endParaRPr lang="en-US" sz="1000" dirty="0" smtClean="0"/>
          </a:p>
          <a:p>
            <a:pPr marL="920750" lvl="2" indent="-228600">
              <a:spcBef>
                <a:spcPts val="300"/>
              </a:spcBef>
              <a:spcAft>
                <a:spcPts val="300"/>
              </a:spcAft>
            </a:pPr>
            <a:endParaRPr lang="en-US" sz="1000" b="1" dirty="0" smtClean="0"/>
          </a:p>
          <a:p>
            <a:pPr>
              <a:spcBef>
                <a:spcPts val="300"/>
              </a:spcBef>
              <a:spcAft>
                <a:spcPts val="300"/>
              </a:spcAft>
            </a:pPr>
            <a:endParaRPr lang="en-US" sz="1600" dirty="0">
              <a:solidFill>
                <a:srgbClr val="000000"/>
              </a:solidFill>
            </a:endParaRPr>
          </a:p>
          <a:p>
            <a:pPr marL="0" indent="0">
              <a:buFont typeface="Wingdings" pitchFamily="2" charset="2"/>
              <a:buNone/>
              <a:defRPr/>
            </a:pPr>
            <a:endParaRPr lang="en-US" sz="1800" b="1" dirty="0" smtClean="0">
              <a:solidFill>
                <a:srgbClr val="00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156</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88057912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Adjustments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50596" y="1062070"/>
            <a:ext cx="8740239" cy="5283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800" b="1" dirty="0"/>
              <a:t>Collection adjustment </a:t>
            </a:r>
            <a:r>
              <a:rPr lang="en-US" sz="1800" b="1" dirty="0" smtClean="0"/>
              <a:t>resolution – Rebill</a:t>
            </a:r>
            <a:r>
              <a:rPr lang="en-US" sz="1800" b="1" dirty="0" smtClean="0">
                <a:solidFill>
                  <a:srgbClr val="000000"/>
                </a:solidFill>
              </a:rPr>
              <a:t>:</a:t>
            </a:r>
            <a:endParaRPr lang="en-US" sz="1800" b="1" dirty="0" smtClean="0"/>
          </a:p>
          <a:p>
            <a:endParaRPr lang="en-US" sz="1800" b="1" dirty="0" smtClean="0"/>
          </a:p>
          <a:p>
            <a:pPr>
              <a:spcBef>
                <a:spcPts val="600"/>
              </a:spcBef>
              <a:spcAft>
                <a:spcPts val="600"/>
              </a:spcAft>
            </a:pPr>
            <a:r>
              <a:rPr lang="en-US" sz="1600" dirty="0" smtClean="0"/>
              <a:t>Partial Rebill Scenarios:</a:t>
            </a:r>
            <a:endParaRPr lang="en-US" sz="800" b="1" u="sng" dirty="0" smtClean="0"/>
          </a:p>
          <a:p>
            <a:pPr marL="574675" lvl="1" indent="-228600">
              <a:spcBef>
                <a:spcPts val="600"/>
              </a:spcBef>
              <a:spcAft>
                <a:spcPts val="600"/>
              </a:spcAft>
              <a:buFont typeface="+mj-lt"/>
              <a:buAutoNum type="arabicPeriod"/>
            </a:pPr>
            <a:r>
              <a:rPr lang="en-US" sz="1600" b="1" u="sng" dirty="0" smtClean="0"/>
              <a:t>Multiple Accounting Lines</a:t>
            </a:r>
            <a:r>
              <a:rPr lang="en-US" sz="1600" dirty="0" smtClean="0"/>
              <a:t> - When a chargeback is received for multiple accounting lines, GSA may choose to rebill select accounting lines</a:t>
            </a:r>
          </a:p>
          <a:p>
            <a:pPr marL="920750" lvl="2" indent="-228600">
              <a:spcBef>
                <a:spcPts val="600"/>
              </a:spcBef>
              <a:spcAft>
                <a:spcPts val="600"/>
              </a:spcAft>
            </a:pPr>
            <a:r>
              <a:rPr lang="en-US" sz="1600" dirty="0" smtClean="0"/>
              <a:t>Note: If GSA later decides to rebill the remaining charged back lines, an SR should be entered to update the DRN (IPAC Reference Number) so the transaction is not skipped</a:t>
            </a:r>
          </a:p>
          <a:p>
            <a:pPr marL="574675" lvl="1" indent="-228600">
              <a:spcBef>
                <a:spcPts val="600"/>
              </a:spcBef>
              <a:spcAft>
                <a:spcPts val="600"/>
              </a:spcAft>
              <a:buFont typeface="+mj-lt"/>
              <a:buAutoNum type="arabicPeriod"/>
            </a:pPr>
            <a:endParaRPr lang="en-US" sz="800" b="1" u="sng" dirty="0" smtClean="0"/>
          </a:p>
          <a:p>
            <a:pPr marL="574675" lvl="1" indent="-228600">
              <a:spcBef>
                <a:spcPts val="600"/>
              </a:spcBef>
              <a:spcAft>
                <a:spcPts val="600"/>
              </a:spcAft>
              <a:buFont typeface="+mj-lt"/>
              <a:buAutoNum type="arabicPeriod"/>
            </a:pPr>
            <a:r>
              <a:rPr lang="en-US" sz="1600" b="1" u="sng" dirty="0" smtClean="0"/>
              <a:t>Single Accounting Line</a:t>
            </a:r>
            <a:r>
              <a:rPr lang="en-US" sz="1600" dirty="0" smtClean="0"/>
              <a:t> – If GSA decides to rebill a portion of a single accounting line that was charged back, the following 2 options are available:</a:t>
            </a:r>
          </a:p>
          <a:p>
            <a:pPr marL="920750" lvl="2" indent="-228600">
              <a:spcBef>
                <a:spcPts val="600"/>
              </a:spcBef>
              <a:spcAft>
                <a:spcPts val="600"/>
              </a:spcAft>
              <a:buFont typeface="+mj-lt"/>
              <a:buAutoNum type="alphaLcPeriod"/>
            </a:pPr>
            <a:r>
              <a:rPr lang="en-US" sz="1600" dirty="0" smtClean="0"/>
              <a:t>Perform rebill for full amount of chargeback and subsequently issue credit refund for the amount of the chargeback GSA has accepted</a:t>
            </a:r>
          </a:p>
          <a:p>
            <a:pPr marL="920750" lvl="2" indent="-228600">
              <a:spcBef>
                <a:spcPts val="600"/>
              </a:spcBef>
              <a:spcAft>
                <a:spcPts val="600"/>
              </a:spcAft>
              <a:buFont typeface="+mj-lt"/>
              <a:buAutoNum type="alphaLcPeriod"/>
            </a:pPr>
            <a:r>
              <a:rPr lang="en-US" sz="1600" dirty="0" smtClean="0"/>
              <a:t>Accept the full amount of the customer chargeback and subsequently generate a new BD to rebill a portion of the chargeback</a:t>
            </a:r>
          </a:p>
          <a:p>
            <a:pPr marL="920750" lvl="2" indent="-228600">
              <a:spcBef>
                <a:spcPts val="300"/>
              </a:spcBef>
              <a:spcAft>
                <a:spcPts val="300"/>
              </a:spcAft>
              <a:buFont typeface="+mj-lt"/>
              <a:buAutoNum type="alphaLcPeriod"/>
            </a:pPr>
            <a:endParaRPr lang="en-US" sz="1000" dirty="0" smtClean="0"/>
          </a:p>
          <a:p>
            <a:pPr marL="920750" lvl="2" indent="-228600">
              <a:spcBef>
                <a:spcPts val="300"/>
              </a:spcBef>
              <a:spcAft>
                <a:spcPts val="300"/>
              </a:spcAft>
            </a:pPr>
            <a:endParaRPr lang="en-US" sz="1000" b="1" dirty="0" smtClean="0"/>
          </a:p>
          <a:p>
            <a:pPr>
              <a:spcBef>
                <a:spcPts val="300"/>
              </a:spcBef>
              <a:spcAft>
                <a:spcPts val="300"/>
              </a:spcAft>
            </a:pPr>
            <a:endParaRPr lang="en-US" sz="1600" dirty="0">
              <a:solidFill>
                <a:srgbClr val="000000"/>
              </a:solidFill>
            </a:endParaRPr>
          </a:p>
          <a:p>
            <a:pPr marL="0" indent="0">
              <a:buFont typeface="Wingdings" pitchFamily="2" charset="2"/>
              <a:buNone/>
              <a:defRPr/>
            </a:pPr>
            <a:endParaRPr lang="en-US" sz="1800" b="1" dirty="0" smtClean="0">
              <a:solidFill>
                <a:srgbClr val="00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157</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73962178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Adjustments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568960" y="1209040"/>
            <a:ext cx="8373428" cy="53238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defRPr/>
            </a:pPr>
            <a:r>
              <a:rPr lang="en-US" sz="2400" b="1" dirty="0" smtClean="0">
                <a:solidFill>
                  <a:srgbClr val="000000"/>
                </a:solidFill>
              </a:rPr>
              <a:t>Example:</a:t>
            </a:r>
            <a:endParaRPr lang="en-US" sz="2400" b="1" dirty="0">
              <a:solidFill>
                <a:srgbClr val="000000"/>
              </a:solidFill>
            </a:endParaRPr>
          </a:p>
          <a:p>
            <a:pPr marL="0" indent="0">
              <a:buFont typeface="Wingdings" pitchFamily="2" charset="2"/>
              <a:buNone/>
              <a:defRPr/>
            </a:pPr>
            <a:endParaRPr lang="en-US" sz="600" b="1" dirty="0">
              <a:solidFill>
                <a:srgbClr val="000000"/>
              </a:solidFill>
            </a:endParaRPr>
          </a:p>
          <a:p>
            <a:endParaRPr lang="en-US" sz="600" dirty="0" smtClean="0">
              <a:solidFill>
                <a:srgbClr val="000000"/>
              </a:solidFill>
            </a:endParaRPr>
          </a:p>
          <a:p>
            <a:r>
              <a:rPr lang="en-US" sz="2000" dirty="0"/>
              <a:t>GSA bills </a:t>
            </a:r>
            <a:r>
              <a:rPr lang="en-US" sz="2000" dirty="0">
                <a:solidFill>
                  <a:srgbClr val="FF0000"/>
                </a:solidFill>
              </a:rPr>
              <a:t>Customer</a:t>
            </a:r>
            <a:r>
              <a:rPr lang="en-US" sz="2000" dirty="0"/>
              <a:t> Agency for $100 via IPAC</a:t>
            </a:r>
          </a:p>
          <a:p>
            <a:endParaRPr lang="en-US" sz="1000" dirty="0"/>
          </a:p>
          <a:p>
            <a:r>
              <a:rPr lang="en-US" sz="2000" dirty="0"/>
              <a:t>A Collection is received via IPAC for the full Amount </a:t>
            </a:r>
            <a:r>
              <a:rPr lang="en-US" sz="2000" dirty="0">
                <a:solidFill>
                  <a:srgbClr val="FF0000"/>
                </a:solidFill>
              </a:rPr>
              <a:t>$100</a:t>
            </a:r>
          </a:p>
          <a:p>
            <a:endParaRPr lang="en-US" sz="1000" dirty="0"/>
          </a:p>
          <a:p>
            <a:r>
              <a:rPr lang="en-US" sz="2000" dirty="0"/>
              <a:t>The </a:t>
            </a:r>
            <a:r>
              <a:rPr lang="en-US" sz="2000" dirty="0">
                <a:solidFill>
                  <a:srgbClr val="FF0000"/>
                </a:solidFill>
              </a:rPr>
              <a:t>Customer</a:t>
            </a:r>
            <a:r>
              <a:rPr lang="en-US" sz="2000" dirty="0"/>
              <a:t> Agency then feels that $25 of the bill was erroneous</a:t>
            </a:r>
          </a:p>
          <a:p>
            <a:endParaRPr lang="en-US" sz="1000" dirty="0"/>
          </a:p>
          <a:p>
            <a:r>
              <a:rPr lang="en-US" sz="2000" dirty="0"/>
              <a:t>The </a:t>
            </a:r>
            <a:r>
              <a:rPr lang="en-US" sz="2000" dirty="0">
                <a:solidFill>
                  <a:srgbClr val="FF0000"/>
                </a:solidFill>
              </a:rPr>
              <a:t>Customer</a:t>
            </a:r>
            <a:r>
              <a:rPr lang="en-US" sz="2000" dirty="0"/>
              <a:t> Agency initiates a Chargeback through IPAC</a:t>
            </a:r>
          </a:p>
          <a:p>
            <a:endParaRPr lang="en-US" sz="1000" dirty="0"/>
          </a:p>
          <a:p>
            <a:r>
              <a:rPr lang="en-US" sz="2000" dirty="0"/>
              <a:t>GSA receives this Collection Adjustment as a </a:t>
            </a:r>
            <a:r>
              <a:rPr lang="en-US" sz="2000" dirty="0">
                <a:solidFill>
                  <a:srgbClr val="FF0000"/>
                </a:solidFill>
              </a:rPr>
              <a:t>CR</a:t>
            </a:r>
            <a:r>
              <a:rPr lang="en-US" sz="2000" dirty="0"/>
              <a:t> debit voucher</a:t>
            </a:r>
          </a:p>
          <a:p>
            <a:pPr lvl="1"/>
            <a:r>
              <a:rPr lang="en-US" sz="2000" dirty="0"/>
              <a:t>The Debit Voucher references the original Cash Receipt</a:t>
            </a:r>
          </a:p>
          <a:p>
            <a:pPr lvl="1"/>
            <a:r>
              <a:rPr lang="en-US" sz="2000" dirty="0"/>
              <a:t>The Debit Voucher reopens the original Bill</a:t>
            </a:r>
          </a:p>
          <a:p>
            <a:pPr lvl="1"/>
            <a:endParaRPr lang="en-US" sz="1200" dirty="0"/>
          </a:p>
          <a:p>
            <a:r>
              <a:rPr lang="en-US" sz="2200" b="1" dirty="0"/>
              <a:t>GSA researches Collection Adjustment</a:t>
            </a:r>
          </a:p>
          <a:p>
            <a:pPr lvl="1"/>
            <a:r>
              <a:rPr lang="en-US" sz="2000" b="1" dirty="0"/>
              <a:t>IPAC Transaction Query</a:t>
            </a:r>
          </a:p>
          <a:p>
            <a:pPr marL="0" indent="0">
              <a:buFont typeface="Wingdings" pitchFamily="2" charset="2"/>
              <a:buNone/>
              <a:defRPr/>
            </a:pPr>
            <a:endParaRPr lang="en-US" sz="1200" b="1" dirty="0" smtClean="0">
              <a:solidFill>
                <a:srgbClr val="00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158</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0068041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21920"/>
            <a:ext cx="8566467" cy="773430"/>
          </a:xfrm>
        </p:spPr>
        <p:txBody>
          <a:bodyPr/>
          <a:lstStyle/>
          <a:p>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dirty="0"/>
              <a:t>IPAC Chargebacks – Collection Adjustments</a:t>
            </a:r>
          </a:p>
        </p:txBody>
      </p:sp>
      <p:sp>
        <p:nvSpPr>
          <p:cNvPr id="3" name="Content Placeholder 2"/>
          <p:cNvSpPr>
            <a:spLocks noGrp="1"/>
          </p:cNvSpPr>
          <p:nvPr>
            <p:ph idx="1"/>
          </p:nvPr>
        </p:nvSpPr>
        <p:spPr>
          <a:xfrm>
            <a:off x="712788" y="1389406"/>
            <a:ext cx="8229600" cy="5005944"/>
          </a:xfrm>
        </p:spPr>
        <p:txBody>
          <a:bodyPr/>
          <a:lstStyle/>
          <a:p>
            <a:pPr marL="457200" indent="-457200">
              <a:spcBef>
                <a:spcPts val="300"/>
              </a:spcBef>
              <a:spcAft>
                <a:spcPts val="300"/>
              </a:spcAft>
              <a:buFont typeface="+mj-lt"/>
              <a:buAutoNum type="arabicPeriod"/>
            </a:pPr>
            <a:r>
              <a:rPr lang="en-US" sz="2000" b="1" dirty="0" smtClean="0"/>
              <a:t>GSA researches Collection Adjustment</a:t>
            </a:r>
          </a:p>
          <a:p>
            <a:pPr lvl="1">
              <a:spcBef>
                <a:spcPts val="300"/>
              </a:spcBef>
              <a:spcAft>
                <a:spcPts val="300"/>
              </a:spcAft>
            </a:pPr>
            <a:r>
              <a:rPr lang="en-US" sz="2000" b="1" dirty="0" smtClean="0"/>
              <a:t>IPAC Transaction Query</a:t>
            </a:r>
          </a:p>
          <a:p>
            <a:pPr marL="457200" indent="-457200">
              <a:buFont typeface="+mj-lt"/>
              <a:buAutoNum type="arabicPeriod"/>
            </a:pPr>
            <a:endParaRPr lang="en-US" sz="1000" dirty="0" smtClean="0"/>
          </a:p>
          <a:p>
            <a:pPr marL="457200" indent="-457200">
              <a:spcBef>
                <a:spcPts val="300"/>
              </a:spcBef>
              <a:spcAft>
                <a:spcPts val="300"/>
              </a:spcAft>
              <a:buFont typeface="+mj-lt"/>
              <a:buAutoNum type="arabicPeriod"/>
            </a:pPr>
            <a:r>
              <a:rPr lang="en-US" sz="2000" dirty="0" smtClean="0"/>
              <a:t>Go to IPAC Transaction Query</a:t>
            </a:r>
          </a:p>
          <a:p>
            <a:pPr lvl="1">
              <a:spcBef>
                <a:spcPts val="300"/>
              </a:spcBef>
              <a:spcAft>
                <a:spcPts val="300"/>
              </a:spcAft>
            </a:pPr>
            <a:r>
              <a:rPr lang="en-US" sz="2000" dirty="0" smtClean="0"/>
              <a:t>Enter "Document Category" of BD - Billing Document</a:t>
            </a:r>
          </a:p>
          <a:p>
            <a:pPr lvl="1">
              <a:spcBef>
                <a:spcPts val="300"/>
              </a:spcBef>
              <a:spcAft>
                <a:spcPts val="300"/>
              </a:spcAft>
            </a:pPr>
            <a:r>
              <a:rPr lang="en-US" sz="2000" dirty="0" smtClean="0"/>
              <a:t>Enter Document Type and Business Line</a:t>
            </a:r>
          </a:p>
          <a:p>
            <a:pPr lvl="1">
              <a:spcBef>
                <a:spcPts val="300"/>
              </a:spcBef>
              <a:spcAft>
                <a:spcPts val="300"/>
              </a:spcAft>
            </a:pPr>
            <a:r>
              <a:rPr lang="en-US" sz="2000" dirty="0" smtClean="0"/>
              <a:t>Enter "IPAC Status" of </a:t>
            </a:r>
            <a:r>
              <a:rPr lang="en-US" sz="2000" u="sng" dirty="0" smtClean="0"/>
              <a:t>Hold – Pending Chargeback</a:t>
            </a:r>
          </a:p>
          <a:p>
            <a:pPr lvl="1">
              <a:spcBef>
                <a:spcPts val="300"/>
              </a:spcBef>
              <a:spcAft>
                <a:spcPts val="300"/>
              </a:spcAft>
            </a:pPr>
            <a:r>
              <a:rPr lang="en-US" sz="2000" dirty="0" smtClean="0"/>
              <a:t>Additional Search Criteria</a:t>
            </a:r>
          </a:p>
          <a:p>
            <a:pPr marL="457200" indent="-457200">
              <a:buFont typeface="+mj-lt"/>
              <a:buAutoNum type="arabicPeriod"/>
            </a:pPr>
            <a:endParaRPr lang="en-US" sz="1000" dirty="0" smtClean="0"/>
          </a:p>
          <a:p>
            <a:pPr marL="457200" indent="-457200">
              <a:spcBef>
                <a:spcPts val="300"/>
              </a:spcBef>
              <a:spcAft>
                <a:spcPts val="300"/>
              </a:spcAft>
              <a:buFont typeface="+mj-lt"/>
              <a:buAutoNum type="arabicPeriod"/>
            </a:pPr>
            <a:r>
              <a:rPr lang="en-US" sz="2000" dirty="0" smtClean="0"/>
              <a:t>Research information on Cash Receipt</a:t>
            </a:r>
          </a:p>
          <a:p>
            <a:pPr lvl="1">
              <a:spcBef>
                <a:spcPts val="300"/>
              </a:spcBef>
              <a:spcAft>
                <a:spcPts val="300"/>
              </a:spcAft>
            </a:pPr>
            <a:r>
              <a:rPr lang="en-US" sz="2000" dirty="0" smtClean="0"/>
              <a:t>Vendor, etc.</a:t>
            </a:r>
          </a:p>
          <a:p>
            <a:pPr marL="457200" indent="-457200">
              <a:buFont typeface="+mj-lt"/>
              <a:buAutoNum type="arabicPeriod"/>
            </a:pPr>
            <a:endParaRPr lang="en-US" sz="1000" dirty="0" smtClean="0"/>
          </a:p>
          <a:p>
            <a:pPr marL="457200" indent="-457200">
              <a:spcBef>
                <a:spcPts val="300"/>
              </a:spcBef>
              <a:spcAft>
                <a:spcPts val="300"/>
              </a:spcAft>
              <a:buFont typeface="+mj-lt"/>
              <a:buAutoNum type="arabicPeriod"/>
            </a:pPr>
            <a:r>
              <a:rPr lang="en-US" sz="2000" dirty="0" smtClean="0"/>
              <a:t>Research associated Billing Document and other relevant information</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endParaRPr lang="en-US"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159</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073766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455613" y="95250"/>
            <a:ext cx="8497887" cy="800100"/>
          </a:xfrm>
        </p:spPr>
        <p:txBody>
          <a:bodyPr/>
          <a:lstStyle/>
          <a:p>
            <a:r>
              <a:rPr lang="en-US" dirty="0"/>
              <a:t>IPAC Billing Document </a:t>
            </a:r>
            <a:r>
              <a:rPr lang="en-US" dirty="0" smtClean="0"/>
              <a:t>Refresher (cont.)</a:t>
            </a:r>
          </a:p>
        </p:txBody>
      </p:sp>
      <p:graphicFrame>
        <p:nvGraphicFramePr>
          <p:cNvPr id="2" name="Table 1"/>
          <p:cNvGraphicFramePr>
            <a:graphicFrameLocks noGrp="1"/>
          </p:cNvGraphicFramePr>
          <p:nvPr>
            <p:extLst>
              <p:ext uri="{D42A27DB-BD31-4B8C-83A1-F6EECF244321}">
                <p14:modId xmlns:p14="http://schemas.microsoft.com/office/powerpoint/2010/main" val="433423997"/>
              </p:ext>
            </p:extLst>
          </p:nvPr>
        </p:nvGraphicFramePr>
        <p:xfrm>
          <a:off x="954631" y="2606078"/>
          <a:ext cx="6945362" cy="3962400"/>
        </p:xfrm>
        <a:graphic>
          <a:graphicData uri="http://schemas.openxmlformats.org/drawingml/2006/table">
            <a:tbl>
              <a:tblPr firstRow="1" bandRow="1">
                <a:tableStyleId>{5C22544A-7EE6-4342-B048-85BDC9FD1C3A}</a:tableStyleId>
              </a:tblPr>
              <a:tblGrid>
                <a:gridCol w="3755593"/>
                <a:gridCol w="3189769"/>
              </a:tblGrid>
              <a:tr h="370840">
                <a:tc>
                  <a:txBody>
                    <a:bodyPr/>
                    <a:lstStyle/>
                    <a:p>
                      <a:pPr algn="ctr"/>
                      <a:r>
                        <a:rPr lang="en-US" sz="1600" dirty="0" smtClean="0">
                          <a:solidFill>
                            <a:schemeClr val="tx1"/>
                          </a:solidFill>
                        </a:rPr>
                        <a:t>Use DBE</a:t>
                      </a:r>
                      <a:r>
                        <a:rPr lang="en-US" sz="1600" baseline="0" dirty="0" smtClean="0">
                          <a:solidFill>
                            <a:schemeClr val="tx1"/>
                          </a:solidFill>
                        </a:rPr>
                        <a:t> Detail</a:t>
                      </a:r>
                      <a:endParaRPr lang="en-US" sz="1600" dirty="0">
                        <a:solidFill>
                          <a:schemeClr val="tx1"/>
                        </a:solidFill>
                      </a:endParaRPr>
                    </a:p>
                  </a:txBody>
                  <a:tcPr/>
                </a:tc>
                <a:tc>
                  <a:txBody>
                    <a:bodyPr/>
                    <a:lstStyle/>
                    <a:p>
                      <a:pPr algn="ctr"/>
                      <a:r>
                        <a:rPr lang="en-US" sz="1600" dirty="0" smtClean="0">
                          <a:solidFill>
                            <a:schemeClr val="tx1"/>
                          </a:solidFill>
                        </a:rPr>
                        <a:t>Use</a:t>
                      </a:r>
                      <a:r>
                        <a:rPr lang="en-US" sz="1600" baseline="0" dirty="0" smtClean="0">
                          <a:solidFill>
                            <a:schemeClr val="tx1"/>
                          </a:solidFill>
                        </a:rPr>
                        <a:t> Article Qty/Unit Price</a:t>
                      </a:r>
                      <a:endParaRPr lang="en-US" sz="1600" dirty="0">
                        <a:solidFill>
                          <a:schemeClr val="tx1"/>
                        </a:solidFill>
                      </a:endParaRPr>
                    </a:p>
                  </a:txBody>
                  <a:tcPr/>
                </a:tc>
              </a:tr>
              <a:tr h="370840">
                <a:tc>
                  <a:txBody>
                    <a:bodyPr/>
                    <a:lstStyle/>
                    <a:p>
                      <a:r>
                        <a:rPr lang="en-US" sz="1600" dirty="0" smtClean="0"/>
                        <a:t>National Assisted Acquisition Services-FEDSIM</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R6</a:t>
                      </a:r>
                      <a:r>
                        <a:rPr lang="en-US" sz="1600" baseline="0" dirty="0" smtClean="0"/>
                        <a:t> Manual Business Line</a:t>
                      </a:r>
                      <a:endParaRPr lang="en-US" sz="1600" dirty="0" smtClean="0"/>
                    </a:p>
                  </a:txBody>
                  <a:tcPr/>
                </a:tc>
              </a:tr>
              <a:tr h="370840">
                <a:tc>
                  <a:txBody>
                    <a:bodyPr/>
                    <a:lstStyle/>
                    <a:p>
                      <a:r>
                        <a:rPr lang="en-US" sz="1600" dirty="0" smtClean="0"/>
                        <a:t>Regional Assisted Acquisition Services</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External Services</a:t>
                      </a:r>
                    </a:p>
                  </a:txBody>
                  <a:tcPr/>
                </a:tc>
              </a:tr>
              <a:tr h="370840">
                <a:tc>
                  <a:txBody>
                    <a:bodyPr/>
                    <a:lstStyle/>
                    <a:p>
                      <a:r>
                        <a:rPr lang="en-US" sz="1600" dirty="0" smtClean="0"/>
                        <a:t>Integrated Workplace Acquisition Center (IWAC)</a:t>
                      </a:r>
                      <a:endParaRPr lang="en-US" sz="1600" dirty="0"/>
                    </a:p>
                  </a:txBody>
                  <a:tcPr/>
                </a:tc>
                <a:tc>
                  <a:txBody>
                    <a:bodyPr/>
                    <a:lstStyle/>
                    <a:p>
                      <a:endParaRPr lang="en-US" sz="1600" dirty="0"/>
                    </a:p>
                  </a:txBody>
                  <a:tcPr/>
                </a:tc>
              </a:tr>
              <a:tr h="370840">
                <a:tc>
                  <a:txBody>
                    <a:bodyPr/>
                    <a:lstStyle/>
                    <a:p>
                      <a:r>
                        <a:rPr lang="en-US" sz="1600" dirty="0" smtClean="0"/>
                        <a:t>Regional Network Services-Expanded Services</a:t>
                      </a:r>
                      <a:endParaRPr lang="en-US" sz="1600" dirty="0"/>
                    </a:p>
                  </a:txBody>
                  <a:tcPr/>
                </a:tc>
                <a:tc>
                  <a:txBody>
                    <a:bodyPr/>
                    <a:lstStyle/>
                    <a:p>
                      <a:endParaRPr lang="en-US" sz="1600" dirty="0"/>
                    </a:p>
                  </a:txBody>
                  <a:tcPr/>
                </a:tc>
              </a:tr>
              <a:tr h="370840">
                <a:tc>
                  <a:txBody>
                    <a:bodyPr/>
                    <a:lstStyle/>
                    <a:p>
                      <a:r>
                        <a:rPr lang="en-US" sz="1600" dirty="0" smtClean="0"/>
                        <a:t>HSPD-12</a:t>
                      </a:r>
                      <a:endParaRPr lang="en-US" sz="1600" dirty="0"/>
                    </a:p>
                  </a:txBody>
                  <a:tcPr/>
                </a:tc>
                <a:tc>
                  <a:txBody>
                    <a:bodyPr/>
                    <a:lstStyle/>
                    <a:p>
                      <a:endParaRPr lang="en-US" sz="1600" dirty="0"/>
                    </a:p>
                  </a:txBody>
                  <a:tcPr/>
                </a:tc>
              </a:tr>
              <a:tr h="370840">
                <a:tc>
                  <a:txBody>
                    <a:bodyPr/>
                    <a:lstStyle/>
                    <a:p>
                      <a:r>
                        <a:rPr lang="en-US" sz="1600" dirty="0" smtClean="0"/>
                        <a:t>National IT Commodity Program</a:t>
                      </a:r>
                      <a:endParaRPr lang="en-US" sz="1600" dirty="0"/>
                    </a:p>
                  </a:txBody>
                  <a:tcPr/>
                </a:tc>
                <a:tc>
                  <a:txBody>
                    <a:bodyPr/>
                    <a:lstStyle/>
                    <a:p>
                      <a:endParaRPr lang="en-US" sz="1600" dirty="0"/>
                    </a:p>
                  </a:txBody>
                  <a:tcPr/>
                </a:tc>
              </a:tr>
              <a:tr h="370840">
                <a:tc>
                  <a:txBody>
                    <a:bodyPr/>
                    <a:lstStyle/>
                    <a:p>
                      <a:r>
                        <a:rPr lang="en-US" sz="1600" dirty="0" smtClean="0"/>
                        <a:t>Regional Network Services-Telecom</a:t>
                      </a:r>
                      <a:endParaRPr lang="en-US" sz="1600" dirty="0"/>
                    </a:p>
                  </a:txBody>
                  <a:tcPr/>
                </a:tc>
                <a:tc>
                  <a:txBody>
                    <a:bodyPr/>
                    <a:lstStyle/>
                    <a:p>
                      <a:endParaRPr lang="en-US" sz="1600" dirty="0"/>
                    </a:p>
                  </a:txBody>
                  <a:tcPr/>
                </a:tc>
              </a:tr>
              <a:tr h="370840">
                <a:tc>
                  <a:txBody>
                    <a:bodyPr/>
                    <a:lstStyle/>
                    <a:p>
                      <a:r>
                        <a:rPr lang="en-US" sz="1600" dirty="0" smtClean="0"/>
                        <a:t>Wide Area Network</a:t>
                      </a:r>
                      <a:endParaRPr lang="en-US" sz="1600" dirty="0"/>
                    </a:p>
                  </a:txBody>
                  <a:tcPr/>
                </a:tc>
                <a:tc>
                  <a:txBody>
                    <a:bodyPr/>
                    <a:lstStyle/>
                    <a:p>
                      <a:endParaRPr lang="en-US" sz="1600" dirty="0"/>
                    </a:p>
                  </a:txBody>
                  <a:tcPr/>
                </a:tc>
              </a:tr>
            </a:tbl>
          </a:graphicData>
        </a:graphic>
      </p:graphicFrame>
      <p:sp>
        <p:nvSpPr>
          <p:cNvPr id="9" name="Content Placeholder 5"/>
          <p:cNvSpPr>
            <a:spLocks noGrp="1"/>
          </p:cNvSpPr>
          <p:nvPr>
            <p:ph idx="1"/>
          </p:nvPr>
        </p:nvSpPr>
        <p:spPr>
          <a:xfrm>
            <a:off x="553300" y="1182836"/>
            <a:ext cx="8229600" cy="1156328"/>
          </a:xfrm>
        </p:spPr>
        <p:txBody>
          <a:bodyPr/>
          <a:lstStyle/>
          <a:p>
            <a:pPr marL="0" indent="0">
              <a:spcBef>
                <a:spcPts val="600"/>
              </a:spcBef>
              <a:spcAft>
                <a:spcPts val="600"/>
              </a:spcAft>
              <a:buNone/>
            </a:pPr>
            <a:r>
              <a:rPr lang="en-US" sz="2400" b="1" dirty="0" smtClean="0"/>
              <a:t>IPAC Billing Document Overview: Header</a:t>
            </a:r>
            <a:endParaRPr lang="en-US" sz="1800" dirty="0" smtClean="0"/>
          </a:p>
          <a:p>
            <a:pPr>
              <a:spcBef>
                <a:spcPts val="600"/>
              </a:spcBef>
              <a:spcAft>
                <a:spcPts val="600"/>
              </a:spcAft>
            </a:pPr>
            <a:r>
              <a:rPr lang="en-US" sz="1800" dirty="0" smtClean="0"/>
              <a:t>IPAC Article Qty/Unit Price Indicator defaults for Phase 3 Business Lines using Document Type extensibility</a:t>
            </a:r>
          </a:p>
          <a:p>
            <a:endParaRPr lang="en-US" sz="1800" dirty="0" smtClean="0"/>
          </a:p>
        </p:txBody>
      </p:sp>
      <p:sp>
        <p:nvSpPr>
          <p:cNvPr id="4" name="TextBox 3"/>
          <p:cNvSpPr txBox="1"/>
          <p:nvPr/>
        </p:nvSpPr>
        <p:spPr>
          <a:xfrm>
            <a:off x="1903223" y="2268645"/>
            <a:ext cx="4682244" cy="338554"/>
          </a:xfrm>
          <a:prstGeom prst="rect">
            <a:avLst/>
          </a:prstGeom>
          <a:noFill/>
        </p:spPr>
        <p:txBody>
          <a:bodyPr wrap="none" rtlCol="0">
            <a:spAutoFit/>
          </a:bodyPr>
          <a:lstStyle/>
          <a:p>
            <a:r>
              <a:rPr lang="en-US" sz="1600" b="1" dirty="0" smtClean="0"/>
              <a:t>Defaulted IPAC Article Qty/Unit Price Indicator</a:t>
            </a:r>
            <a:endParaRPr lang="en-US" sz="1600" b="1" dirty="0"/>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16</a:t>
            </a:fld>
            <a:endParaRPr lang="en-US" dirty="0">
              <a:solidFill>
                <a:srgbClr val="000000"/>
              </a:solidFill>
            </a:endParaRPr>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1023088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11760"/>
            <a:ext cx="8566467" cy="783590"/>
          </a:xfrm>
        </p:spPr>
        <p:txBody>
          <a:bodyPr/>
          <a:lstStyle/>
          <a:p>
            <a:r>
              <a:rPr lang="en-US" dirty="0"/>
              <a:t>IPAC Chargebacks – Collection Adjustments</a:t>
            </a:r>
          </a:p>
        </p:txBody>
      </p:sp>
      <p:pic>
        <p:nvPicPr>
          <p:cNvPr id="41986" name="Picture 2"/>
          <p:cNvPicPr>
            <a:picLocks noChangeAspect="1" noChangeArrowheads="1"/>
          </p:cNvPicPr>
          <p:nvPr/>
        </p:nvPicPr>
        <p:blipFill>
          <a:blip r:embed="rId3" cstate="print"/>
          <a:srcRect/>
          <a:stretch>
            <a:fillRect/>
          </a:stretch>
        </p:blipFill>
        <p:spPr bwMode="auto">
          <a:xfrm>
            <a:off x="749812" y="3312093"/>
            <a:ext cx="7858125" cy="2733675"/>
          </a:xfrm>
          <a:prstGeom prst="rect">
            <a:avLst/>
          </a:prstGeom>
          <a:noFill/>
          <a:ln w="9525">
            <a:solidFill>
              <a:schemeClr val="tx1"/>
            </a:solidFill>
            <a:miter lim="800000"/>
            <a:headEnd/>
            <a:tailEnd/>
          </a:ln>
        </p:spPr>
      </p:pic>
      <p:sp>
        <p:nvSpPr>
          <p:cNvPr id="9" name="TextBox 8"/>
          <p:cNvSpPr txBox="1"/>
          <p:nvPr/>
        </p:nvSpPr>
        <p:spPr>
          <a:xfrm>
            <a:off x="534390" y="1116281"/>
            <a:ext cx="7718961" cy="369332"/>
          </a:xfrm>
          <a:prstGeom prst="rect">
            <a:avLst/>
          </a:prstGeom>
          <a:noFill/>
        </p:spPr>
        <p:txBody>
          <a:bodyPr wrap="square" rtlCol="0">
            <a:spAutoFit/>
          </a:bodyPr>
          <a:lstStyle/>
          <a:p>
            <a:r>
              <a:rPr lang="en-US" dirty="0" smtClean="0"/>
              <a:t>IPAC Transaction Query: Chargeback-Related Search Criteria</a:t>
            </a:r>
            <a:endParaRPr lang="en-US" dirty="0"/>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160</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812" y="1598269"/>
            <a:ext cx="7956386" cy="1583691"/>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9932804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42240"/>
            <a:ext cx="8546147" cy="753110"/>
          </a:xfrm>
        </p:spPr>
        <p:txBody>
          <a:bodyPr/>
          <a:lstStyle/>
          <a:p>
            <a:r>
              <a:rPr lang="en-US" dirty="0"/>
              <a:t>IPAC Chargebacks – Collection Adjustments</a:t>
            </a:r>
          </a:p>
        </p:txBody>
      </p:sp>
      <p:sp>
        <p:nvSpPr>
          <p:cNvPr id="3" name="Content Placeholder 2"/>
          <p:cNvSpPr>
            <a:spLocks noGrp="1"/>
          </p:cNvSpPr>
          <p:nvPr>
            <p:ph idx="1"/>
          </p:nvPr>
        </p:nvSpPr>
        <p:spPr>
          <a:xfrm>
            <a:off x="712788" y="1140031"/>
            <a:ext cx="8136572" cy="5352209"/>
          </a:xfrm>
        </p:spPr>
        <p:txBody>
          <a:bodyPr/>
          <a:lstStyle/>
          <a:p>
            <a:pPr marL="0" indent="0">
              <a:buNone/>
            </a:pPr>
            <a:r>
              <a:rPr lang="en-US" sz="2400" b="1" dirty="0" smtClean="0"/>
              <a:t>Example:</a:t>
            </a:r>
          </a:p>
          <a:p>
            <a:endParaRPr lang="en-US" sz="600" dirty="0" smtClean="0"/>
          </a:p>
          <a:p>
            <a:r>
              <a:rPr lang="en-US" sz="2000" dirty="0" smtClean="0"/>
              <a:t>GSA bills </a:t>
            </a:r>
            <a:r>
              <a:rPr lang="en-US" sz="2000" dirty="0" smtClean="0">
                <a:solidFill>
                  <a:srgbClr val="FF0000"/>
                </a:solidFill>
              </a:rPr>
              <a:t>Customer</a:t>
            </a:r>
            <a:r>
              <a:rPr lang="en-US" sz="2000" dirty="0" smtClean="0"/>
              <a:t> Agency for $100 via IPAC</a:t>
            </a:r>
          </a:p>
          <a:p>
            <a:endParaRPr lang="en-US" sz="600" dirty="0" smtClean="0"/>
          </a:p>
          <a:p>
            <a:r>
              <a:rPr lang="en-US" sz="2000" dirty="0" smtClean="0"/>
              <a:t>A Collection is received via IPAC for the full Amount </a:t>
            </a:r>
            <a:r>
              <a:rPr lang="en-US" sz="2000" dirty="0" smtClean="0">
                <a:solidFill>
                  <a:srgbClr val="FF0000"/>
                </a:solidFill>
              </a:rPr>
              <a:t>$100</a:t>
            </a:r>
          </a:p>
          <a:p>
            <a:endParaRPr lang="en-US" sz="600" dirty="0" smtClean="0"/>
          </a:p>
          <a:p>
            <a:r>
              <a:rPr lang="en-US" sz="2000" dirty="0" smtClean="0"/>
              <a:t>The </a:t>
            </a:r>
            <a:r>
              <a:rPr lang="en-US" sz="2000" dirty="0" smtClean="0">
                <a:solidFill>
                  <a:srgbClr val="FF0000"/>
                </a:solidFill>
              </a:rPr>
              <a:t>Customer</a:t>
            </a:r>
            <a:r>
              <a:rPr lang="en-US" sz="2000" dirty="0" smtClean="0"/>
              <a:t> Agency then feels that $25 of the bill was erroneous</a:t>
            </a:r>
          </a:p>
          <a:p>
            <a:endParaRPr lang="en-US" sz="600" dirty="0" smtClean="0"/>
          </a:p>
          <a:p>
            <a:r>
              <a:rPr lang="en-US" sz="2000" dirty="0" smtClean="0"/>
              <a:t>The </a:t>
            </a:r>
            <a:r>
              <a:rPr lang="en-US" sz="2000" dirty="0" smtClean="0">
                <a:solidFill>
                  <a:srgbClr val="FF0000"/>
                </a:solidFill>
              </a:rPr>
              <a:t>Customer</a:t>
            </a:r>
            <a:r>
              <a:rPr lang="en-US" sz="2000" dirty="0" smtClean="0"/>
              <a:t> Agency initiates a Chargeback through IPAC</a:t>
            </a:r>
          </a:p>
          <a:p>
            <a:endParaRPr lang="en-US" sz="600" dirty="0" smtClean="0"/>
          </a:p>
          <a:p>
            <a:r>
              <a:rPr lang="en-US" sz="2000" dirty="0" smtClean="0"/>
              <a:t>GSA receives this Collection Adjustment as a </a:t>
            </a:r>
            <a:r>
              <a:rPr lang="en-US" sz="2000" dirty="0" smtClean="0">
                <a:solidFill>
                  <a:srgbClr val="FF0000"/>
                </a:solidFill>
              </a:rPr>
              <a:t>CR</a:t>
            </a:r>
            <a:r>
              <a:rPr lang="en-US" sz="2000" dirty="0" smtClean="0"/>
              <a:t> debit voucher</a:t>
            </a:r>
          </a:p>
          <a:p>
            <a:endParaRPr lang="en-US" sz="600" dirty="0" smtClean="0"/>
          </a:p>
          <a:p>
            <a:pPr lvl="1"/>
            <a:r>
              <a:rPr lang="en-US" sz="2000" dirty="0" smtClean="0"/>
              <a:t>The Debit Voucher references the original Cash Receipt</a:t>
            </a:r>
          </a:p>
          <a:p>
            <a:pPr lvl="1"/>
            <a:r>
              <a:rPr lang="en-US" sz="2000" dirty="0" smtClean="0"/>
              <a:t>The Debit Voucher reopens the original Bill</a:t>
            </a:r>
          </a:p>
          <a:p>
            <a:endParaRPr lang="en-US" sz="600" dirty="0" smtClean="0"/>
          </a:p>
          <a:p>
            <a:r>
              <a:rPr lang="en-US" sz="2000" dirty="0" smtClean="0"/>
              <a:t>GSA researches Collection Adjustment</a:t>
            </a:r>
          </a:p>
          <a:p>
            <a:pPr>
              <a:buNone/>
            </a:pPr>
            <a:endParaRPr lang="en-US" sz="1200" dirty="0" smtClean="0"/>
          </a:p>
          <a:p>
            <a:r>
              <a:rPr lang="en-US" sz="2200" b="1" dirty="0" smtClean="0"/>
              <a:t>GSA does not agree (denies chargeback), and determines Collections Adjustment should be rebilled</a:t>
            </a:r>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161</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8253826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1600"/>
            <a:ext cx="8546147" cy="793750"/>
          </a:xfrm>
        </p:spPr>
        <p:txBody>
          <a:bodyPr/>
          <a:lstStyle/>
          <a:p>
            <a:r>
              <a:rPr lang="en-US" sz="2400" dirty="0"/>
              <a:t>IPAC Chargebacks – Collection Adjustments</a:t>
            </a:r>
          </a:p>
        </p:txBody>
      </p:sp>
      <p:sp>
        <p:nvSpPr>
          <p:cNvPr id="3" name="Content Placeholder 2"/>
          <p:cNvSpPr>
            <a:spLocks noGrp="1"/>
          </p:cNvSpPr>
          <p:nvPr>
            <p:ph idx="1"/>
          </p:nvPr>
        </p:nvSpPr>
        <p:spPr>
          <a:xfrm>
            <a:off x="712788" y="1211283"/>
            <a:ext cx="8229600" cy="4922817"/>
          </a:xfrm>
        </p:spPr>
        <p:txBody>
          <a:bodyPr/>
          <a:lstStyle/>
          <a:p>
            <a:pPr>
              <a:spcBef>
                <a:spcPts val="600"/>
              </a:spcBef>
              <a:spcAft>
                <a:spcPts val="600"/>
              </a:spcAft>
            </a:pPr>
            <a:r>
              <a:rPr lang="en-US" sz="2000" b="1" dirty="0" smtClean="0"/>
              <a:t>GSA denies chargeback, and determines Collection Adjustment should be rebilled</a:t>
            </a:r>
          </a:p>
          <a:p>
            <a:pPr marL="457200" indent="-457200">
              <a:spcBef>
                <a:spcPts val="600"/>
              </a:spcBef>
              <a:spcAft>
                <a:spcPts val="600"/>
              </a:spcAft>
              <a:buFont typeface="+mj-lt"/>
              <a:buAutoNum type="arabicParenR"/>
            </a:pPr>
            <a:r>
              <a:rPr lang="en-US" sz="2000" dirty="0" smtClean="0"/>
              <a:t>Go to IPAC Transaction Query, view record</a:t>
            </a:r>
          </a:p>
          <a:p>
            <a:pPr marL="457200" indent="-457200">
              <a:spcBef>
                <a:spcPts val="600"/>
              </a:spcBef>
              <a:spcAft>
                <a:spcPts val="600"/>
              </a:spcAft>
              <a:buFont typeface="+mj-lt"/>
              <a:buAutoNum type="arabicParenR"/>
            </a:pPr>
            <a:r>
              <a:rPr lang="en-US" sz="2000" dirty="0" smtClean="0"/>
              <a:t>Amend original Billing Document that was charged back</a:t>
            </a:r>
          </a:p>
          <a:p>
            <a:pPr marL="457200" indent="-457200">
              <a:spcBef>
                <a:spcPts val="600"/>
              </a:spcBef>
              <a:spcAft>
                <a:spcPts val="600"/>
              </a:spcAft>
              <a:buFont typeface="+mj-lt"/>
              <a:buAutoNum type="arabicParenR"/>
            </a:pPr>
            <a:r>
              <a:rPr lang="en-US" sz="2000" dirty="0" smtClean="0"/>
              <a:t>Click on "Articles" tab</a:t>
            </a:r>
            <a:r>
              <a:rPr lang="en-US" sz="2000" strike="sngStrike" dirty="0" smtClean="0"/>
              <a:t> </a:t>
            </a:r>
          </a:p>
          <a:p>
            <a:pPr lvl="1">
              <a:spcBef>
                <a:spcPts val="600"/>
              </a:spcBef>
              <a:spcAft>
                <a:spcPts val="600"/>
              </a:spcAft>
            </a:pPr>
            <a:r>
              <a:rPr lang="en-US" sz="2000" dirty="0" smtClean="0"/>
              <a:t>Enter "Reason Code"</a:t>
            </a:r>
          </a:p>
          <a:p>
            <a:pPr lvl="1">
              <a:spcBef>
                <a:spcPts val="600"/>
              </a:spcBef>
              <a:spcAft>
                <a:spcPts val="600"/>
              </a:spcAft>
            </a:pPr>
            <a:r>
              <a:rPr lang="en-US" sz="2000" dirty="0" smtClean="0"/>
              <a:t>Set "IPAC Status" to Not Submitted</a:t>
            </a:r>
          </a:p>
          <a:p>
            <a:pPr lvl="1">
              <a:spcBef>
                <a:spcPts val="600"/>
              </a:spcBef>
              <a:spcAft>
                <a:spcPts val="600"/>
              </a:spcAft>
            </a:pPr>
            <a:r>
              <a:rPr lang="en-US" sz="2000" dirty="0" smtClean="0"/>
              <a:t>Add original Pegasys statement number in Articles and Services field after the customer line of accounting</a:t>
            </a:r>
          </a:p>
          <a:p>
            <a:pPr marL="457200" indent="-457200">
              <a:spcBef>
                <a:spcPts val="600"/>
              </a:spcBef>
              <a:spcAft>
                <a:spcPts val="600"/>
              </a:spcAft>
              <a:buFont typeface="+mj-lt"/>
              <a:buAutoNum type="arabicParenR"/>
            </a:pPr>
            <a:r>
              <a:rPr lang="en-US" sz="2000" dirty="0" smtClean="0"/>
              <a:t>Once processed, IPAC Outbound will pick up the BD (due to the rebill Article) and send to Treasury for confirmation</a:t>
            </a:r>
            <a:endParaRPr lang="en-US" sz="2000"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162</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42594562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55613" y="142240"/>
            <a:ext cx="8531977" cy="753110"/>
          </a:xfrm>
        </p:spPr>
        <p:txBody>
          <a:bodyPr/>
          <a:lstStyle/>
          <a:p>
            <a:r>
              <a:rPr lang="en-US" dirty="0"/>
              <a:t>IPAC Chargebacks – Collection </a:t>
            </a:r>
            <a:r>
              <a:rPr lang="en-US" dirty="0" smtClean="0"/>
              <a:t>Adjustments</a:t>
            </a:r>
            <a:br>
              <a:rPr lang="en-US" dirty="0" smtClean="0"/>
            </a:br>
            <a:r>
              <a:rPr lang="en-US" dirty="0" smtClean="0"/>
              <a:t>Rebilling Diagram</a:t>
            </a:r>
          </a:p>
        </p:txBody>
      </p:sp>
      <p:pic>
        <p:nvPicPr>
          <p:cNvPr id="1026" name="Picture 2"/>
          <p:cNvPicPr>
            <a:picLocks noChangeAspect="1" noChangeArrowheads="1"/>
          </p:cNvPicPr>
          <p:nvPr/>
        </p:nvPicPr>
        <p:blipFill>
          <a:blip r:embed="rId3" cstate="print"/>
          <a:srcRect/>
          <a:stretch>
            <a:fillRect/>
          </a:stretch>
        </p:blipFill>
        <p:spPr bwMode="auto">
          <a:xfrm>
            <a:off x="403761" y="1670883"/>
            <a:ext cx="8690704" cy="4241537"/>
          </a:xfrm>
          <a:prstGeom prst="rect">
            <a:avLst/>
          </a:prstGeom>
          <a:noFill/>
          <a:ln w="9525">
            <a:noFill/>
            <a:miter lim="800000"/>
            <a:headEnd/>
            <a:tailEnd/>
          </a:ln>
        </p:spPr>
      </p:pic>
      <p:sp>
        <p:nvSpPr>
          <p:cNvPr id="4" name="TextBox 3"/>
          <p:cNvSpPr txBox="1"/>
          <p:nvPr/>
        </p:nvSpPr>
        <p:spPr>
          <a:xfrm>
            <a:off x="5571744" y="1560576"/>
            <a:ext cx="1889760" cy="276999"/>
          </a:xfrm>
          <a:prstGeom prst="rect">
            <a:avLst/>
          </a:prstGeom>
          <a:noFill/>
        </p:spPr>
        <p:txBody>
          <a:bodyPr wrap="square" rtlCol="0">
            <a:spAutoFit/>
          </a:bodyPr>
          <a:lstStyle/>
          <a:p>
            <a:r>
              <a:rPr lang="en-US" sz="1200" dirty="0" smtClean="0">
                <a:solidFill>
                  <a:srgbClr val="000000"/>
                </a:solidFill>
                <a:cs typeface="+mn-cs"/>
              </a:rPr>
              <a:t>Customer Action</a:t>
            </a:r>
            <a:endParaRPr lang="en-US" sz="1200" dirty="0">
              <a:solidFill>
                <a:srgbClr val="000000"/>
              </a:solidFill>
              <a:cs typeface="+mn-cs"/>
            </a:endParaRPr>
          </a:p>
        </p:txBody>
      </p:sp>
      <p:sp>
        <p:nvSpPr>
          <p:cNvPr id="6" name="Rectangular Callout 5"/>
          <p:cNvSpPr/>
          <p:nvPr/>
        </p:nvSpPr>
        <p:spPr bwMode="auto">
          <a:xfrm>
            <a:off x="2806995" y="4104167"/>
            <a:ext cx="1796903" cy="871870"/>
          </a:xfrm>
          <a:prstGeom prst="wedgeRectCallout">
            <a:avLst>
              <a:gd name="adj1" fmla="val -13889"/>
              <a:gd name="adj2" fmla="val -121646"/>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Original Pegasys</a:t>
            </a:r>
            <a:r>
              <a:rPr kumimoji="0" lang="en-US" sz="1000" b="0" i="0" u="none" strike="noStrike" cap="none" normalizeH="0" dirty="0" smtClean="0">
                <a:ln>
                  <a:noFill/>
                </a:ln>
                <a:solidFill>
                  <a:schemeClr val="tx1"/>
                </a:solidFill>
                <a:effectLst/>
                <a:latin typeface="Arial" charset="0"/>
              </a:rPr>
              <a:t> statement #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dirty="0" smtClean="0">
                <a:ln>
                  <a:noFill/>
                </a:ln>
                <a:solidFill>
                  <a:schemeClr val="tx1"/>
                </a:solidFill>
                <a:effectLst/>
                <a:latin typeface="Arial" charset="0"/>
              </a:rPr>
              <a:t>12345678 recorded in rebill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dirty="0" smtClean="0">
                <a:ln>
                  <a:noFill/>
                </a:ln>
                <a:solidFill>
                  <a:schemeClr val="tx1"/>
                </a:solidFill>
                <a:effectLst/>
                <a:latin typeface="Arial" charset="0"/>
              </a:rPr>
              <a:t>Articles and Services</a:t>
            </a:r>
            <a:endParaRPr kumimoji="0" lang="en-US" sz="1000" b="0" i="0" u="none" strike="noStrike" cap="none" normalizeH="0" baseline="0" dirty="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163</a:t>
            </a:fld>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2531255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Exercise</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652452" y="1539122"/>
            <a:ext cx="8271828" cy="589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2400" b="1" dirty="0" smtClean="0">
                <a:solidFill>
                  <a:srgbClr val="000000"/>
                </a:solidFill>
              </a:rPr>
              <a:t>Exercise 1:  </a:t>
            </a:r>
            <a:r>
              <a:rPr lang="en-US" sz="2400" dirty="0" smtClean="0">
                <a:solidFill>
                  <a:srgbClr val="000000"/>
                </a:solidFill>
              </a:rPr>
              <a:t>Rebill Invalid Collection Adjustment</a:t>
            </a:r>
            <a:endParaRPr lang="en-US" sz="2400"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164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11528094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Adjustments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93405" y="1116419"/>
            <a:ext cx="8750595" cy="53351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600"/>
              </a:spcBef>
              <a:spcAft>
                <a:spcPts val="600"/>
              </a:spcAft>
              <a:buFont typeface="Wingdings" pitchFamily="2" charset="2"/>
              <a:buNone/>
            </a:pPr>
            <a:r>
              <a:rPr lang="en-US" sz="2000" b="1" dirty="0">
                <a:solidFill>
                  <a:srgbClr val="000000"/>
                </a:solidFill>
              </a:rPr>
              <a:t>Collection adjustment </a:t>
            </a:r>
            <a:r>
              <a:rPr lang="en-US" sz="2000" b="1" dirty="0" smtClean="0">
                <a:solidFill>
                  <a:srgbClr val="000000"/>
                </a:solidFill>
              </a:rPr>
              <a:t>resolutions - Accept:</a:t>
            </a:r>
          </a:p>
          <a:p>
            <a:pPr>
              <a:spcBef>
                <a:spcPts val="600"/>
              </a:spcBef>
              <a:spcAft>
                <a:spcPts val="600"/>
              </a:spcAft>
            </a:pPr>
            <a:r>
              <a:rPr lang="en-US" sz="1600" b="1" dirty="0" smtClean="0">
                <a:solidFill>
                  <a:srgbClr val="000000"/>
                </a:solidFill>
              </a:rPr>
              <a:t>Accept</a:t>
            </a:r>
            <a:r>
              <a:rPr lang="en-US" sz="1600" dirty="0" smtClean="0">
                <a:solidFill>
                  <a:srgbClr val="000000"/>
                </a:solidFill>
              </a:rPr>
              <a:t> if chargeback is determined to be </a:t>
            </a:r>
            <a:r>
              <a:rPr lang="en-US" sz="1600" b="1" dirty="0" smtClean="0">
                <a:solidFill>
                  <a:srgbClr val="000000"/>
                </a:solidFill>
              </a:rPr>
              <a:t>valid</a:t>
            </a:r>
          </a:p>
          <a:p>
            <a:pPr lvl="1">
              <a:spcBef>
                <a:spcPts val="600"/>
              </a:spcBef>
              <a:spcAft>
                <a:spcPts val="600"/>
              </a:spcAft>
            </a:pPr>
            <a:r>
              <a:rPr lang="en-US" sz="1600" dirty="0" smtClean="0"/>
              <a:t>If </a:t>
            </a:r>
            <a:r>
              <a:rPr lang="en-US" sz="1600" dirty="0"/>
              <a:t>GSA researches the chargeback and determines it is valid, GSA can </a:t>
            </a:r>
            <a:r>
              <a:rPr lang="en-US" sz="1600" b="1" dirty="0"/>
              <a:t>Accept</a:t>
            </a:r>
            <a:r>
              <a:rPr lang="en-US" sz="1600" dirty="0"/>
              <a:t> the </a:t>
            </a:r>
            <a:r>
              <a:rPr lang="en-US" sz="1600" dirty="0" smtClean="0"/>
              <a:t>chargeback</a:t>
            </a:r>
          </a:p>
          <a:p>
            <a:pPr lvl="1">
              <a:spcBef>
                <a:spcPts val="600"/>
              </a:spcBef>
              <a:spcAft>
                <a:spcPts val="600"/>
              </a:spcAft>
            </a:pPr>
            <a:r>
              <a:rPr lang="en-US" sz="1600" dirty="0" smtClean="0"/>
              <a:t>When the chargeback </a:t>
            </a:r>
            <a:r>
              <a:rPr lang="en-US" sz="1600" b="1" u="sng" dirty="0" smtClean="0"/>
              <a:t>is not associated with an agreement</a:t>
            </a:r>
            <a:r>
              <a:rPr lang="en-US" sz="1600" dirty="0" smtClean="0"/>
              <a:t>:</a:t>
            </a:r>
          </a:p>
          <a:p>
            <a:pPr lvl="2">
              <a:spcBef>
                <a:spcPts val="600"/>
              </a:spcBef>
              <a:spcAft>
                <a:spcPts val="600"/>
              </a:spcAft>
            </a:pPr>
            <a:r>
              <a:rPr lang="en-US" sz="1600" dirty="0" smtClean="0"/>
              <a:t>From the details of the chargeback in the IPAC Transaction Query:</a:t>
            </a:r>
          </a:p>
          <a:p>
            <a:pPr marL="1319213" lvl="3" indent="-280988">
              <a:spcBef>
                <a:spcPts val="600"/>
              </a:spcBef>
              <a:spcAft>
                <a:spcPts val="600"/>
              </a:spcAft>
              <a:buFont typeface="+mj-lt"/>
              <a:buAutoNum type="arabicParenR"/>
            </a:pPr>
            <a:r>
              <a:rPr lang="en-US" sz="1600" dirty="0" smtClean="0"/>
              <a:t>Amend BD with </a:t>
            </a:r>
            <a:r>
              <a:rPr lang="en-US" sz="1600" u="sng" dirty="0" smtClean="0"/>
              <a:t>Hold - Pending Chargeback Status</a:t>
            </a:r>
          </a:p>
          <a:p>
            <a:pPr marL="1319213" lvl="3" indent="-280988">
              <a:spcBef>
                <a:spcPts val="600"/>
              </a:spcBef>
              <a:spcAft>
                <a:spcPts val="600"/>
              </a:spcAft>
              <a:buFont typeface="+mj-lt"/>
              <a:buAutoNum type="arabicParenR"/>
            </a:pPr>
            <a:r>
              <a:rPr lang="en-US" sz="1600" dirty="0" smtClean="0"/>
              <a:t>Change Status to </a:t>
            </a:r>
            <a:r>
              <a:rPr lang="en-US" sz="1600" u="sng" dirty="0" smtClean="0"/>
              <a:t>Do Not Send</a:t>
            </a:r>
          </a:p>
          <a:p>
            <a:pPr marL="1319213" lvl="3" indent="-280988">
              <a:spcBef>
                <a:spcPts val="600"/>
              </a:spcBef>
              <a:spcAft>
                <a:spcPts val="600"/>
              </a:spcAft>
              <a:buFont typeface="+mj-lt"/>
              <a:buAutoNum type="arabicParenR"/>
            </a:pPr>
            <a:r>
              <a:rPr lang="en-US" sz="1600" dirty="0" smtClean="0"/>
              <a:t>Enter </a:t>
            </a:r>
            <a:r>
              <a:rPr lang="en-US" sz="1600" u="sng" dirty="0" smtClean="0"/>
              <a:t>Reason Code on Article</a:t>
            </a:r>
          </a:p>
          <a:p>
            <a:pPr marL="973138" lvl="2" indent="-280988">
              <a:spcBef>
                <a:spcPts val="600"/>
              </a:spcBef>
              <a:spcAft>
                <a:spcPts val="600"/>
              </a:spcAft>
            </a:pPr>
            <a:r>
              <a:rPr lang="en-US" sz="1600" dirty="0" smtClean="0"/>
              <a:t>Accepting the chargeback reduces the outstanding receivable on the BD</a:t>
            </a:r>
          </a:p>
          <a:p>
            <a:pPr lvl="1">
              <a:spcBef>
                <a:spcPts val="600"/>
              </a:spcBef>
              <a:spcAft>
                <a:spcPts val="600"/>
              </a:spcAft>
              <a:buNone/>
            </a:pPr>
            <a:endParaRPr lang="en-US" sz="1800" u="sng" dirty="0"/>
          </a:p>
          <a:p>
            <a:pPr>
              <a:spcBef>
                <a:spcPts val="600"/>
              </a:spcBef>
              <a:spcAft>
                <a:spcPts val="600"/>
              </a:spcAft>
            </a:pPr>
            <a:endParaRPr lang="en-US" sz="1800" dirty="0" smtClean="0">
              <a:solidFill>
                <a:srgbClr val="000000"/>
              </a:solidFill>
            </a:endParaRPr>
          </a:p>
          <a:p>
            <a:pPr lvl="1">
              <a:defRPr/>
            </a:pPr>
            <a:endParaRPr lang="en-US" sz="1600" dirty="0" smtClean="0">
              <a:solidFill>
                <a:srgbClr val="000000"/>
              </a:solidFill>
            </a:endParaRPr>
          </a:p>
          <a:p>
            <a:pPr marL="0" indent="0">
              <a:buFont typeface="Wingdings" pitchFamily="2" charset="2"/>
              <a:buNone/>
              <a:defRPr/>
            </a:pPr>
            <a:endParaRPr lang="en-US" sz="1200" b="1" dirty="0" smtClean="0">
              <a:solidFill>
                <a:srgbClr val="00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165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93707570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t>
            </a:r>
            <a:r>
              <a:rPr lang="en-US" dirty="0" smtClean="0"/>
              <a:t>Adjustments</a:t>
            </a:r>
            <a:br>
              <a:rPr lang="en-US" dirty="0" smtClean="0"/>
            </a:br>
            <a:r>
              <a:rPr lang="en-US" dirty="0" smtClean="0"/>
              <a:t>No Agreement Association</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568960" y="1209040"/>
            <a:ext cx="8373428" cy="5516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smtClean="0"/>
              <a:t>Example: </a:t>
            </a:r>
            <a:r>
              <a:rPr lang="en-US" sz="2000" dirty="0" smtClean="0"/>
              <a:t>When the chargeback </a:t>
            </a:r>
            <a:r>
              <a:rPr lang="en-US" sz="2000" b="1" u="sng" dirty="0" smtClean="0"/>
              <a:t>is not associated with an agreement</a:t>
            </a:r>
            <a:endParaRPr lang="en-US" sz="2000" b="1" dirty="0" smtClean="0"/>
          </a:p>
          <a:p>
            <a:pPr marL="0" indent="0">
              <a:buNone/>
            </a:pPr>
            <a:endParaRPr lang="en-US" sz="600" b="1" dirty="0" smtClean="0"/>
          </a:p>
          <a:p>
            <a:r>
              <a:rPr lang="en-US" sz="2000" dirty="0" smtClean="0"/>
              <a:t>GSA </a:t>
            </a:r>
            <a:r>
              <a:rPr lang="en-US" sz="2000" dirty="0"/>
              <a:t>bills </a:t>
            </a:r>
            <a:r>
              <a:rPr lang="en-US" sz="2000" dirty="0">
                <a:solidFill>
                  <a:srgbClr val="FF0000"/>
                </a:solidFill>
              </a:rPr>
              <a:t>Customer</a:t>
            </a:r>
            <a:r>
              <a:rPr lang="en-US" sz="2000" dirty="0"/>
              <a:t> Agency for $100 via IPAC</a:t>
            </a:r>
          </a:p>
          <a:p>
            <a:endParaRPr lang="en-US" sz="600" dirty="0"/>
          </a:p>
          <a:p>
            <a:r>
              <a:rPr lang="en-US" sz="2000" dirty="0"/>
              <a:t>A Collection is received via IPAC for the full Amount </a:t>
            </a:r>
            <a:r>
              <a:rPr lang="en-US" sz="2000" dirty="0">
                <a:solidFill>
                  <a:srgbClr val="FF0000"/>
                </a:solidFill>
              </a:rPr>
              <a:t>$100</a:t>
            </a:r>
          </a:p>
          <a:p>
            <a:endParaRPr lang="en-US" sz="600" dirty="0"/>
          </a:p>
          <a:p>
            <a:r>
              <a:rPr lang="en-US" sz="2000" dirty="0"/>
              <a:t>The </a:t>
            </a:r>
            <a:r>
              <a:rPr lang="en-US" sz="2000" dirty="0">
                <a:solidFill>
                  <a:srgbClr val="FF0000"/>
                </a:solidFill>
              </a:rPr>
              <a:t>Customer</a:t>
            </a:r>
            <a:r>
              <a:rPr lang="en-US" sz="2000" dirty="0"/>
              <a:t> Agency then feels that $25 of the bill was erroneous</a:t>
            </a:r>
          </a:p>
          <a:p>
            <a:endParaRPr lang="en-US" sz="600" dirty="0"/>
          </a:p>
          <a:p>
            <a:r>
              <a:rPr lang="en-US" sz="2000" dirty="0"/>
              <a:t>The </a:t>
            </a:r>
            <a:r>
              <a:rPr lang="en-US" sz="2000" dirty="0">
                <a:solidFill>
                  <a:srgbClr val="FF0000"/>
                </a:solidFill>
              </a:rPr>
              <a:t>Customer</a:t>
            </a:r>
            <a:r>
              <a:rPr lang="en-US" sz="2000" dirty="0"/>
              <a:t> Agency initiates a Chargeback through IPAC</a:t>
            </a:r>
          </a:p>
          <a:p>
            <a:endParaRPr lang="en-US" sz="600" dirty="0"/>
          </a:p>
          <a:p>
            <a:r>
              <a:rPr lang="en-US" sz="2000" dirty="0"/>
              <a:t>GSA receives this Collection Adjustment as a </a:t>
            </a:r>
            <a:r>
              <a:rPr lang="en-US" sz="2000" dirty="0">
                <a:solidFill>
                  <a:srgbClr val="FF0000"/>
                </a:solidFill>
              </a:rPr>
              <a:t>CR</a:t>
            </a:r>
            <a:r>
              <a:rPr lang="en-US" sz="2000" dirty="0"/>
              <a:t> debit voucher</a:t>
            </a:r>
          </a:p>
          <a:p>
            <a:pPr lvl="1"/>
            <a:r>
              <a:rPr lang="en-US" sz="2000" dirty="0"/>
              <a:t>The Debit Voucher reference the original Cash Receipt</a:t>
            </a:r>
          </a:p>
          <a:p>
            <a:pPr lvl="1"/>
            <a:r>
              <a:rPr lang="en-US" sz="2000" dirty="0"/>
              <a:t>The Debit Voucher reopens the original Bill</a:t>
            </a:r>
          </a:p>
          <a:p>
            <a:endParaRPr lang="en-US" sz="600" dirty="0"/>
          </a:p>
          <a:p>
            <a:r>
              <a:rPr lang="en-US" sz="2000" dirty="0"/>
              <a:t>GSA researches Collection Adjustment</a:t>
            </a:r>
          </a:p>
          <a:p>
            <a:pPr lvl="1"/>
            <a:r>
              <a:rPr lang="en-US" sz="2000" dirty="0"/>
              <a:t>IPAC Transaction Query</a:t>
            </a:r>
          </a:p>
          <a:p>
            <a:pPr lvl="1"/>
            <a:endParaRPr lang="en-US" sz="600" dirty="0"/>
          </a:p>
          <a:p>
            <a:r>
              <a:rPr lang="en-US" sz="2000" b="1" dirty="0"/>
              <a:t>GSA agrees with Collection Adjustment, and Accepts Chargeback</a:t>
            </a:r>
            <a:endParaRPr lang="en-US" sz="2200" dirty="0"/>
          </a:p>
          <a:p>
            <a:pPr lvl="1">
              <a:defRPr/>
            </a:pPr>
            <a:endParaRPr lang="en-US" sz="2000" dirty="0">
              <a:solidFill>
                <a:srgbClr val="FF0000"/>
              </a:solidFill>
            </a:endParaRPr>
          </a:p>
          <a:p>
            <a:pPr lvl="1">
              <a:defRPr/>
            </a:pPr>
            <a:endParaRPr lang="en-US" sz="1600" dirty="0">
              <a:solidFill>
                <a:srgbClr val="000000"/>
              </a:solidFill>
            </a:endParaRPr>
          </a:p>
          <a:p>
            <a:pPr marL="0" indent="0">
              <a:buFont typeface="Wingdings" pitchFamily="2" charset="2"/>
              <a:buNone/>
              <a:defRPr/>
            </a:pPr>
            <a:endParaRPr lang="en-US" sz="1200" b="1" dirty="0" smtClean="0">
              <a:solidFill>
                <a:srgbClr val="00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166</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90490163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t>
            </a:r>
            <a:r>
              <a:rPr lang="en-US" dirty="0" smtClean="0"/>
              <a:t>Adjustments</a:t>
            </a:r>
            <a:br>
              <a:rPr lang="en-US" dirty="0" smtClean="0"/>
            </a:br>
            <a:r>
              <a:rPr lang="en-US" dirty="0" smtClean="0"/>
              <a:t>No Agreement Association</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568960" y="1290320"/>
            <a:ext cx="837342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a:t>GSA agrees with Collection Adjustment, and Accepts Chargeback</a:t>
            </a:r>
          </a:p>
          <a:p>
            <a:pPr marL="457200" indent="-457200">
              <a:buFont typeface="+mj-lt"/>
              <a:buAutoNum type="arabicParenR"/>
            </a:pPr>
            <a:endParaRPr lang="en-US" sz="1000" dirty="0"/>
          </a:p>
          <a:p>
            <a:pPr marL="457200" indent="-457200">
              <a:buFont typeface="+mj-lt"/>
              <a:buAutoNum type="arabicParenR"/>
            </a:pPr>
            <a:r>
              <a:rPr lang="en-US" sz="2000" dirty="0"/>
              <a:t>Go to IPAC Transaction Query, view record</a:t>
            </a:r>
          </a:p>
          <a:p>
            <a:pPr marL="457200" indent="-457200">
              <a:buFont typeface="+mj-lt"/>
              <a:buAutoNum type="arabicParenR"/>
            </a:pPr>
            <a:endParaRPr lang="en-US" sz="1000" dirty="0"/>
          </a:p>
          <a:p>
            <a:pPr marL="457200" indent="-457200">
              <a:buFont typeface="+mj-lt"/>
              <a:buAutoNum type="arabicParenR"/>
            </a:pPr>
            <a:r>
              <a:rPr lang="en-US" sz="2000" dirty="0"/>
              <a:t>Amend/Correct Chargeback</a:t>
            </a:r>
          </a:p>
          <a:p>
            <a:pPr marL="457200" indent="-457200">
              <a:buFont typeface="+mj-lt"/>
              <a:buAutoNum type="arabicParenR"/>
            </a:pPr>
            <a:endParaRPr lang="en-US" sz="1000" dirty="0"/>
          </a:p>
          <a:p>
            <a:pPr marL="457200" indent="-457200">
              <a:buFont typeface="+mj-lt"/>
              <a:buAutoNum type="arabicParenR"/>
            </a:pPr>
            <a:r>
              <a:rPr lang="en-US" sz="2000" dirty="0"/>
              <a:t>Click on </a:t>
            </a:r>
            <a:r>
              <a:rPr lang="en-US" sz="2000" dirty="0" smtClean="0"/>
              <a:t>"Articles" </a:t>
            </a:r>
            <a:r>
              <a:rPr lang="en-US" sz="2000" dirty="0"/>
              <a:t>tab</a:t>
            </a:r>
            <a:endParaRPr lang="en-US" sz="2000" b="1" dirty="0"/>
          </a:p>
          <a:p>
            <a:pPr lvl="1"/>
            <a:r>
              <a:rPr lang="en-US" sz="2000" dirty="0"/>
              <a:t>Change </a:t>
            </a:r>
            <a:r>
              <a:rPr lang="en-US" sz="2000" dirty="0" smtClean="0"/>
              <a:t>"IPAC Status" </a:t>
            </a:r>
            <a:r>
              <a:rPr lang="en-US" sz="2000" dirty="0"/>
              <a:t>to “Do Not Send”</a:t>
            </a:r>
          </a:p>
          <a:p>
            <a:pPr lvl="1"/>
            <a:r>
              <a:rPr lang="en-US" sz="2000" dirty="0"/>
              <a:t>Enter Reason Code</a:t>
            </a:r>
          </a:p>
          <a:p>
            <a:pPr marL="457200" indent="-457200">
              <a:buFont typeface="+mj-lt"/>
              <a:buAutoNum type="arabicParenR"/>
            </a:pPr>
            <a:endParaRPr lang="en-US" sz="1000" dirty="0"/>
          </a:p>
          <a:p>
            <a:pPr marL="457200" indent="-457200">
              <a:buFont typeface="+mj-lt"/>
              <a:buAutoNum type="arabicParenR"/>
            </a:pPr>
            <a:r>
              <a:rPr lang="en-US" sz="2000" dirty="0"/>
              <a:t>Submit document</a:t>
            </a:r>
          </a:p>
          <a:p>
            <a:pPr marL="457200" indent="-457200">
              <a:buFont typeface="+mj-lt"/>
              <a:buAutoNum type="arabicParenR"/>
            </a:pPr>
            <a:endParaRPr lang="en-US" sz="1000" dirty="0"/>
          </a:p>
          <a:p>
            <a:pPr marL="457200" indent="-457200">
              <a:buFont typeface="+mj-lt"/>
              <a:buAutoNum type="arabicParenR"/>
            </a:pPr>
            <a:r>
              <a:rPr lang="en-US" sz="2000" dirty="0"/>
              <a:t>Open document in View mode</a:t>
            </a:r>
          </a:p>
          <a:p>
            <a:pPr lvl="1"/>
            <a:r>
              <a:rPr lang="en-US" sz="2000" u="sng" dirty="0"/>
              <a:t>Verify </a:t>
            </a:r>
            <a:r>
              <a:rPr lang="en-US" sz="2000" u="sng" dirty="0" smtClean="0"/>
              <a:t>"System </a:t>
            </a:r>
            <a:r>
              <a:rPr lang="en-US" sz="2000" u="sng" dirty="0"/>
              <a:t>Generated Bill Reduction </a:t>
            </a:r>
            <a:r>
              <a:rPr lang="en-US" sz="2000" u="sng" dirty="0" smtClean="0"/>
              <a:t>Amount" </a:t>
            </a:r>
            <a:r>
              <a:rPr lang="en-US" sz="2000" u="sng" dirty="0"/>
              <a:t>on Header</a:t>
            </a:r>
          </a:p>
          <a:p>
            <a:pPr lvl="1"/>
            <a:r>
              <a:rPr lang="en-US" sz="2000" u="sng" dirty="0"/>
              <a:t>Verify </a:t>
            </a:r>
            <a:r>
              <a:rPr lang="en-US" sz="2000" u="sng" dirty="0" smtClean="0"/>
              <a:t>"Bill Total" </a:t>
            </a:r>
            <a:r>
              <a:rPr lang="en-US" sz="2000" u="sng" dirty="0"/>
              <a:t>and </a:t>
            </a:r>
            <a:r>
              <a:rPr lang="en-US" sz="2000" u="sng" dirty="0" smtClean="0"/>
              <a:t>"System </a:t>
            </a:r>
            <a:r>
              <a:rPr lang="en-US" sz="2000" u="sng" dirty="0"/>
              <a:t>Generated Bill </a:t>
            </a:r>
            <a:r>
              <a:rPr lang="en-US" sz="2000" u="sng" dirty="0" smtClean="0"/>
              <a:t>Amount" </a:t>
            </a:r>
            <a:r>
              <a:rPr lang="en-US" sz="2000" u="sng" dirty="0"/>
              <a:t>on Header</a:t>
            </a:r>
            <a:endParaRPr lang="en-US" sz="1800" b="1" u="sng"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167</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49785019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5613" y="345213"/>
            <a:ext cx="8586787" cy="773430"/>
          </a:xfrm>
        </p:spPr>
        <p:txBody>
          <a:bodyPr/>
          <a:lstStyle/>
          <a:p>
            <a:r>
              <a:rPr lang="en-US" sz="2400" dirty="0"/>
              <a:t>IPAC Chargebacks – Collection Adjustments</a:t>
            </a:r>
            <a:br>
              <a:rPr lang="en-US" sz="2400" dirty="0"/>
            </a:br>
            <a:r>
              <a:rPr lang="en-US" sz="2400" dirty="0"/>
              <a:t>IPAC </a:t>
            </a:r>
            <a:r>
              <a:rPr lang="en-US" sz="2400" dirty="0" smtClean="0"/>
              <a:t>Transaction Query: Accepting Chargebacks</a:t>
            </a:r>
            <a:br>
              <a:rPr lang="en-US" sz="2400" dirty="0" smtClean="0"/>
            </a:br>
            <a:r>
              <a:rPr lang="en-US" sz="2400" dirty="0" smtClean="0"/>
              <a:t>No Agreement Association</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168</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28" y="1353032"/>
            <a:ext cx="8591944" cy="2180696"/>
          </a:xfrm>
          <a:prstGeom prst="rect">
            <a:avLst/>
          </a:prstGeom>
          <a:noFill/>
          <a:ln w="9525">
            <a:solidFill>
              <a:schemeClr val="tx1"/>
            </a:solidFill>
            <a:miter lim="800000"/>
            <a:headEnd/>
            <a:tailEnd/>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7882" y="3971878"/>
            <a:ext cx="2943636" cy="2248214"/>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2386567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3" cstate="print"/>
          <a:srcRect/>
          <a:stretch>
            <a:fillRect/>
          </a:stretch>
        </p:blipFill>
        <p:spPr bwMode="auto">
          <a:xfrm>
            <a:off x="807522" y="1180464"/>
            <a:ext cx="8043677" cy="5593285"/>
          </a:xfrm>
          <a:prstGeom prst="rect">
            <a:avLst/>
          </a:prstGeom>
          <a:noFill/>
          <a:ln w="9525">
            <a:solidFill>
              <a:schemeClr val="tx1"/>
            </a:solidFill>
            <a:miter lim="800000"/>
            <a:headEnd/>
            <a:tailEnd/>
          </a:ln>
        </p:spPr>
      </p:pic>
      <p:sp>
        <p:nvSpPr>
          <p:cNvPr id="35842" name="Title 1"/>
          <p:cNvSpPr>
            <a:spLocks noGrp="1"/>
          </p:cNvSpPr>
          <p:nvPr>
            <p:ph type="title"/>
          </p:nvPr>
        </p:nvSpPr>
        <p:spPr>
          <a:xfrm>
            <a:off x="455613" y="335053"/>
            <a:ext cx="8566467" cy="783590"/>
          </a:xfrm>
        </p:spPr>
        <p:txBody>
          <a:bodyPr/>
          <a:lstStyle/>
          <a:p>
            <a:r>
              <a:rPr lang="en-US" sz="2400" dirty="0"/>
              <a:t>IPAC Chargebacks – Collection Adjustments</a:t>
            </a:r>
            <a:br>
              <a:rPr lang="en-US" sz="2400" dirty="0"/>
            </a:br>
            <a:r>
              <a:rPr lang="en-US" sz="2400" dirty="0"/>
              <a:t>Accepting </a:t>
            </a:r>
            <a:r>
              <a:rPr lang="en-US" sz="2400" dirty="0" smtClean="0"/>
              <a:t>IPAC Chargeback</a:t>
            </a:r>
            <a:br>
              <a:rPr lang="en-US" sz="2400" dirty="0" smtClean="0"/>
            </a:br>
            <a:r>
              <a:rPr lang="en-US" sz="2400" dirty="0" smtClean="0"/>
              <a:t>No Agreement Association</a:t>
            </a:r>
          </a:p>
        </p:txBody>
      </p:sp>
      <p:sp>
        <p:nvSpPr>
          <p:cNvPr id="7" name="Rectangle 6"/>
          <p:cNvSpPr>
            <a:spLocks noChangeArrowheads="1"/>
          </p:cNvSpPr>
          <p:nvPr/>
        </p:nvSpPr>
        <p:spPr bwMode="auto">
          <a:xfrm>
            <a:off x="760483" y="3808207"/>
            <a:ext cx="3943574" cy="370918"/>
          </a:xfrm>
          <a:prstGeom prst="rect">
            <a:avLst/>
          </a:prstGeom>
          <a:noFill/>
          <a:ln w="28575" algn="ctr">
            <a:solidFill>
              <a:srgbClr val="FF0000"/>
            </a:solidFill>
            <a:round/>
            <a:headEnd/>
            <a:tailEnd/>
          </a:ln>
        </p:spPr>
        <p:txBody>
          <a:bodyPr wrap="none" anchor="ctr"/>
          <a:lstStyle/>
          <a:p>
            <a:endParaRPr lang="en-US"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169</a:t>
            </a:fld>
            <a:endParaRPr lang="en-US" dirty="0">
              <a:solidFill>
                <a:srgbClr val="000000"/>
              </a:solidFill>
            </a:endParaRPr>
          </a:p>
        </p:txBody>
      </p:sp>
    </p:spTree>
    <p:extLst>
      <p:ext uri="{BB962C8B-B14F-4D97-AF65-F5344CB8AC3E}">
        <p14:creationId xmlns:p14="http://schemas.microsoft.com/office/powerpoint/2010/main" val="2702029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339045" y="-188686"/>
            <a:ext cx="8545512" cy="793750"/>
          </a:xfrm>
        </p:spPr>
        <p:txBody>
          <a:bodyPr/>
          <a:lstStyle/>
          <a:p>
            <a:r>
              <a:rPr lang="en-US" dirty="0"/>
              <a:t>IPAC Billing Document </a:t>
            </a:r>
            <a:r>
              <a:rPr lang="en-US" dirty="0" smtClean="0"/>
              <a:t>Refresher (cont.)</a:t>
            </a:r>
          </a:p>
        </p:txBody>
      </p:sp>
      <p:sp>
        <p:nvSpPr>
          <p:cNvPr id="100357" name="Content Placeholder 5"/>
          <p:cNvSpPr>
            <a:spLocks noGrp="1"/>
          </p:cNvSpPr>
          <p:nvPr>
            <p:ph idx="1"/>
          </p:nvPr>
        </p:nvSpPr>
        <p:spPr>
          <a:xfrm>
            <a:off x="711200" y="1270000"/>
            <a:ext cx="8432800" cy="4864100"/>
          </a:xfrm>
        </p:spPr>
        <p:txBody>
          <a:bodyPr/>
          <a:lstStyle/>
          <a:p>
            <a:pPr marL="0" indent="0">
              <a:spcBef>
                <a:spcPts val="600"/>
              </a:spcBef>
              <a:spcAft>
                <a:spcPts val="600"/>
              </a:spcAft>
              <a:buNone/>
            </a:pPr>
            <a:r>
              <a:rPr lang="en-US" sz="2400" b="1" dirty="0" smtClean="0"/>
              <a:t>IPAC Billing </a:t>
            </a:r>
            <a:r>
              <a:rPr lang="en-US" sz="2400" b="1" dirty="0"/>
              <a:t>Document Overview</a:t>
            </a:r>
            <a:r>
              <a:rPr lang="en-US" sz="2400" b="1" dirty="0" smtClean="0"/>
              <a:t>: Articles</a:t>
            </a:r>
            <a:endParaRPr lang="en-US" sz="1000" dirty="0" smtClean="0"/>
          </a:p>
          <a:p>
            <a:pPr>
              <a:spcBef>
                <a:spcPts val="600"/>
              </a:spcBef>
              <a:spcAft>
                <a:spcPts val="600"/>
              </a:spcAft>
            </a:pPr>
            <a:r>
              <a:rPr lang="en-US" sz="1800" dirty="0" smtClean="0"/>
              <a:t>IPAC Billing Documents contain "Articles" </a:t>
            </a:r>
            <a:endParaRPr lang="en-US" sz="1000" dirty="0" smtClean="0"/>
          </a:p>
          <a:p>
            <a:pPr lvl="1">
              <a:spcBef>
                <a:spcPts val="600"/>
              </a:spcBef>
              <a:spcAft>
                <a:spcPts val="600"/>
              </a:spcAft>
            </a:pPr>
            <a:r>
              <a:rPr lang="en-US" sz="1800" dirty="0" smtClean="0"/>
              <a:t>Articles capture: </a:t>
            </a:r>
          </a:p>
          <a:p>
            <a:pPr marL="1025525" lvl="2" indent="-342900">
              <a:spcBef>
                <a:spcPts val="600"/>
              </a:spcBef>
              <a:spcAft>
                <a:spcPts val="600"/>
              </a:spcAft>
              <a:buFont typeface="+mj-lt"/>
              <a:buAutoNum type="arabicPeriod"/>
            </a:pPr>
            <a:r>
              <a:rPr lang="en-US" sz="1800" dirty="0" smtClean="0"/>
              <a:t>Information to be included in the IPAC file:</a:t>
            </a:r>
          </a:p>
          <a:p>
            <a:pPr marL="1371600" lvl="3" indent="-342900">
              <a:spcBef>
                <a:spcPts val="600"/>
              </a:spcBef>
              <a:spcAft>
                <a:spcPts val="600"/>
              </a:spcAft>
            </a:pPr>
            <a:r>
              <a:rPr lang="en-US" sz="1600" dirty="0" smtClean="0"/>
              <a:t>Commodity/Unit information</a:t>
            </a:r>
          </a:p>
          <a:p>
            <a:pPr marL="1371600" lvl="3" indent="-342900">
              <a:spcBef>
                <a:spcPts val="600"/>
              </a:spcBef>
              <a:spcAft>
                <a:spcPts val="600"/>
              </a:spcAft>
            </a:pPr>
            <a:r>
              <a:rPr lang="en-US" sz="1600" dirty="0" smtClean="0"/>
              <a:t>Quantity</a:t>
            </a:r>
          </a:p>
          <a:p>
            <a:pPr marL="1371600" lvl="3" indent="-342900">
              <a:spcBef>
                <a:spcPts val="600"/>
              </a:spcBef>
              <a:spcAft>
                <a:spcPts val="600"/>
              </a:spcAft>
            </a:pPr>
            <a:r>
              <a:rPr lang="en-US" sz="1600" dirty="0" smtClean="0"/>
              <a:t>Unit Price Amount</a:t>
            </a:r>
          </a:p>
          <a:p>
            <a:pPr marL="1025525" lvl="2" indent="-342900">
              <a:spcBef>
                <a:spcPts val="600"/>
              </a:spcBef>
              <a:spcAft>
                <a:spcPts val="600"/>
              </a:spcAft>
              <a:buFont typeface="+mj-lt"/>
              <a:buAutoNum type="arabicPeriod"/>
            </a:pPr>
            <a:r>
              <a:rPr lang="en-US" sz="1800" dirty="0" smtClean="0"/>
              <a:t>IPAC Status</a:t>
            </a:r>
          </a:p>
          <a:p>
            <a:pPr marL="1371600" lvl="3" indent="-342900">
              <a:spcBef>
                <a:spcPts val="600"/>
              </a:spcBef>
              <a:spcAft>
                <a:spcPts val="600"/>
              </a:spcAft>
            </a:pPr>
            <a:r>
              <a:rPr lang="en-US" sz="1600" dirty="0" smtClean="0"/>
              <a:t>Used to determine the state of the IPAC transaction within the IPAC lifecycle, e.g., Not Submitted, In Transit, Confirmed, etc.</a:t>
            </a:r>
            <a:endParaRPr lang="en-US" sz="1000" dirty="0" smtClean="0"/>
          </a:p>
          <a:p>
            <a:pPr lvl="1">
              <a:spcBef>
                <a:spcPts val="600"/>
              </a:spcBef>
              <a:spcAft>
                <a:spcPts val="600"/>
              </a:spcAft>
            </a:pPr>
            <a:r>
              <a:rPr lang="en-US" sz="1800" dirty="0" smtClean="0"/>
              <a:t>Both Articles and Detail Billing Records are linked to the Accounting line, but there is no direct link between Articles and Detail Billing Records</a:t>
            </a:r>
            <a:endParaRPr lang="en-US" sz="2000" dirty="0" smtClean="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17</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8192069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368135" y="310768"/>
            <a:ext cx="8775865" cy="74517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2600" b="1">
                <a:solidFill>
                  <a:schemeClr val="bg1"/>
                </a:solidFill>
                <a:latin typeface="+mj-lt"/>
                <a:ea typeface="+mj-ea"/>
                <a:cs typeface="+mj-cs"/>
              </a:defRPr>
            </a:lvl1pPr>
            <a:lvl2pPr eaLnBrk="0" hangingPunct="0">
              <a:defRPr sz="2600" b="1">
                <a:solidFill>
                  <a:schemeClr val="bg1"/>
                </a:solidFill>
              </a:defRPr>
            </a:lvl2pPr>
            <a:lvl3pPr eaLnBrk="0" hangingPunct="0">
              <a:defRPr sz="2600" b="1">
                <a:solidFill>
                  <a:schemeClr val="bg1"/>
                </a:solidFill>
              </a:defRPr>
            </a:lvl3pPr>
            <a:lvl4pPr eaLnBrk="0" hangingPunct="0">
              <a:defRPr sz="2600" b="1">
                <a:solidFill>
                  <a:schemeClr val="bg1"/>
                </a:solidFill>
              </a:defRPr>
            </a:lvl4pPr>
            <a:lvl5pPr eaLnBrk="0" hangingPunct="0">
              <a:defRPr sz="2600" b="1">
                <a:solidFill>
                  <a:schemeClr val="bg1"/>
                </a:solidFill>
              </a:defRPr>
            </a:lvl5pPr>
            <a:lvl6pPr marL="457200" fontAlgn="base">
              <a:spcBef>
                <a:spcPct val="0"/>
              </a:spcBef>
              <a:spcAft>
                <a:spcPct val="0"/>
              </a:spcAft>
              <a:defRPr sz="2600" b="1">
                <a:solidFill>
                  <a:schemeClr val="bg1"/>
                </a:solidFill>
              </a:defRPr>
            </a:lvl6pPr>
            <a:lvl7pPr marL="914400" fontAlgn="base">
              <a:spcBef>
                <a:spcPct val="0"/>
              </a:spcBef>
              <a:spcAft>
                <a:spcPct val="0"/>
              </a:spcAft>
              <a:defRPr sz="2600" b="1">
                <a:solidFill>
                  <a:schemeClr val="bg1"/>
                </a:solidFill>
              </a:defRPr>
            </a:lvl7pPr>
            <a:lvl8pPr marL="1371600" fontAlgn="base">
              <a:spcBef>
                <a:spcPct val="0"/>
              </a:spcBef>
              <a:spcAft>
                <a:spcPct val="0"/>
              </a:spcAft>
              <a:defRPr sz="2600" b="1">
                <a:solidFill>
                  <a:schemeClr val="bg1"/>
                </a:solidFill>
              </a:defRPr>
            </a:lvl8pPr>
            <a:lvl9pPr marL="1828800" fontAlgn="base">
              <a:spcBef>
                <a:spcPct val="0"/>
              </a:spcBef>
              <a:spcAft>
                <a:spcPct val="0"/>
              </a:spcAft>
              <a:defRPr sz="2600" b="1">
                <a:solidFill>
                  <a:schemeClr val="bg1"/>
                </a:solidFill>
              </a:defRPr>
            </a:lvl9pPr>
          </a:lstStyle>
          <a:p>
            <a:r>
              <a:rPr lang="en-US" sz="2200" dirty="0"/>
              <a:t>IPAC Chargebacks – Collection Adjustments</a:t>
            </a:r>
          </a:p>
          <a:p>
            <a:r>
              <a:rPr lang="en-US" sz="2200" dirty="0"/>
              <a:t>Accepting IPAC Chargeback- </a:t>
            </a:r>
            <a:r>
              <a:rPr lang="en-US" sz="2200" dirty="0" smtClean="0"/>
              <a:t>BD Header </a:t>
            </a:r>
            <a:r>
              <a:rPr lang="en-US" sz="2200" dirty="0"/>
              <a:t>Amounts in View </a:t>
            </a:r>
            <a:r>
              <a:rPr lang="en-US" sz="2200" dirty="0" smtClean="0"/>
              <a:t>Mode</a:t>
            </a:r>
          </a:p>
          <a:p>
            <a:r>
              <a:rPr lang="en-US" sz="2200" dirty="0" smtClean="0"/>
              <a:t>No Agreement Association</a:t>
            </a:r>
            <a:endParaRPr lang="en-US" sz="2200" dirty="0"/>
          </a:p>
        </p:txBody>
      </p:sp>
      <p:pic>
        <p:nvPicPr>
          <p:cNvPr id="13314" name="Picture 2"/>
          <p:cNvPicPr>
            <a:picLocks noChangeAspect="1" noChangeArrowheads="1"/>
          </p:cNvPicPr>
          <p:nvPr/>
        </p:nvPicPr>
        <p:blipFill>
          <a:blip r:embed="rId3" cstate="print"/>
          <a:srcRect/>
          <a:stretch>
            <a:fillRect/>
          </a:stretch>
        </p:blipFill>
        <p:spPr bwMode="auto">
          <a:xfrm>
            <a:off x="1818783" y="2391024"/>
            <a:ext cx="5586654" cy="2596614"/>
          </a:xfrm>
          <a:prstGeom prst="rect">
            <a:avLst/>
          </a:prstGeom>
          <a:noFill/>
          <a:ln w="9525">
            <a:solidFill>
              <a:schemeClr val="tx1"/>
            </a:solidFill>
            <a:miter lim="800000"/>
            <a:headEnd/>
            <a:tailEnd/>
          </a:ln>
        </p:spPr>
      </p:pic>
      <p:sp>
        <p:nvSpPr>
          <p:cNvPr id="9" name="Rectangle 8"/>
          <p:cNvSpPr>
            <a:spLocks noChangeArrowheads="1"/>
          </p:cNvSpPr>
          <p:nvPr/>
        </p:nvSpPr>
        <p:spPr bwMode="auto">
          <a:xfrm>
            <a:off x="1825304" y="3623294"/>
            <a:ext cx="5331559" cy="913081"/>
          </a:xfrm>
          <a:prstGeom prst="rect">
            <a:avLst/>
          </a:prstGeom>
          <a:noFill/>
          <a:ln w="28575" algn="ctr">
            <a:solidFill>
              <a:srgbClr val="FF0000"/>
            </a:solidFill>
            <a:round/>
            <a:headEnd/>
            <a:tailEnd/>
          </a:ln>
        </p:spPr>
        <p:txBody>
          <a:bodyPr wrap="none" anchor="ctr"/>
          <a:lstStyle/>
          <a:p>
            <a:endParaRPr lang="en-US"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170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45600981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8914" name="Title 1"/>
          <p:cNvSpPr>
            <a:spLocks noGrp="1"/>
          </p:cNvSpPr>
          <p:nvPr>
            <p:ph type="title"/>
          </p:nvPr>
        </p:nvSpPr>
        <p:spPr>
          <a:xfrm>
            <a:off x="118750" y="335526"/>
            <a:ext cx="9144000" cy="793750"/>
          </a:xfrm>
        </p:spPr>
        <p:txBody>
          <a:bodyPr/>
          <a:lstStyle/>
          <a:p>
            <a:r>
              <a:rPr lang="en-US" dirty="0"/>
              <a:t>IPAC Chargebacks – Collection Adjustments</a:t>
            </a:r>
            <a:br>
              <a:rPr lang="en-US" dirty="0"/>
            </a:br>
            <a:r>
              <a:rPr lang="en-US" sz="2400" dirty="0"/>
              <a:t>Accepting </a:t>
            </a:r>
            <a:r>
              <a:rPr lang="en-US" sz="2400" dirty="0" smtClean="0"/>
              <a:t>IPAC Chargeback- BD Line Amounts in View Mode</a:t>
            </a:r>
            <a:br>
              <a:rPr lang="en-US" sz="2400" dirty="0" smtClean="0"/>
            </a:br>
            <a:r>
              <a:rPr lang="en-US" sz="2400" dirty="0" smtClean="0"/>
              <a:t>No Agreement Association</a:t>
            </a:r>
          </a:p>
        </p:txBody>
      </p:sp>
      <p:pic>
        <p:nvPicPr>
          <p:cNvPr id="6" name="Picture 1"/>
          <p:cNvPicPr>
            <a:picLocks noChangeAspect="1" noChangeArrowheads="1"/>
          </p:cNvPicPr>
          <p:nvPr/>
        </p:nvPicPr>
        <p:blipFill>
          <a:blip r:embed="rId3" cstate="print"/>
          <a:srcRect/>
          <a:stretch>
            <a:fillRect/>
          </a:stretch>
        </p:blipFill>
        <p:spPr bwMode="auto">
          <a:xfrm>
            <a:off x="500820" y="1221418"/>
            <a:ext cx="7814832" cy="5195378"/>
          </a:xfrm>
          <a:prstGeom prst="rect">
            <a:avLst/>
          </a:prstGeom>
          <a:noFill/>
          <a:ln w="9525">
            <a:solidFill>
              <a:schemeClr val="tx1"/>
            </a:solidFill>
            <a:miter lim="800000"/>
            <a:headEnd/>
            <a:tailEnd/>
          </a:ln>
        </p:spPr>
      </p:pic>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171</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7051159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Adjustments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93405" y="1116419"/>
            <a:ext cx="8750595" cy="53351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600"/>
              </a:spcBef>
              <a:spcAft>
                <a:spcPts val="600"/>
              </a:spcAft>
              <a:buFont typeface="Wingdings" pitchFamily="2" charset="2"/>
              <a:buNone/>
            </a:pPr>
            <a:r>
              <a:rPr lang="en-US" sz="2000" b="1" dirty="0">
                <a:solidFill>
                  <a:srgbClr val="000000"/>
                </a:solidFill>
              </a:rPr>
              <a:t>Collection adjustment </a:t>
            </a:r>
            <a:r>
              <a:rPr lang="en-US" sz="2000" b="1" dirty="0" smtClean="0">
                <a:solidFill>
                  <a:srgbClr val="000000"/>
                </a:solidFill>
              </a:rPr>
              <a:t>resolutions - Accept:</a:t>
            </a:r>
          </a:p>
          <a:p>
            <a:pPr>
              <a:spcBef>
                <a:spcPts val="600"/>
              </a:spcBef>
              <a:spcAft>
                <a:spcPts val="600"/>
              </a:spcAft>
            </a:pPr>
            <a:r>
              <a:rPr lang="en-US" sz="1600" b="1" dirty="0" smtClean="0">
                <a:solidFill>
                  <a:srgbClr val="000000"/>
                </a:solidFill>
              </a:rPr>
              <a:t>Accept</a:t>
            </a:r>
            <a:r>
              <a:rPr lang="en-US" sz="1600" dirty="0" smtClean="0">
                <a:solidFill>
                  <a:srgbClr val="000000"/>
                </a:solidFill>
              </a:rPr>
              <a:t> if chargeback is determined to be </a:t>
            </a:r>
            <a:r>
              <a:rPr lang="en-US" sz="1600" b="1" dirty="0" smtClean="0">
                <a:solidFill>
                  <a:srgbClr val="000000"/>
                </a:solidFill>
              </a:rPr>
              <a:t>valid</a:t>
            </a:r>
          </a:p>
          <a:p>
            <a:pPr marL="627063" lvl="1" indent="-280988">
              <a:spcBef>
                <a:spcPts val="600"/>
              </a:spcBef>
              <a:spcAft>
                <a:spcPts val="600"/>
              </a:spcAft>
            </a:pPr>
            <a:r>
              <a:rPr lang="en-US" sz="1600" dirty="0" smtClean="0"/>
              <a:t>When the chargeback </a:t>
            </a:r>
            <a:r>
              <a:rPr lang="en-US" sz="1600" b="1" u="sng" dirty="0" smtClean="0"/>
              <a:t>is associated with an agreement – recurring flat rate</a:t>
            </a:r>
            <a:r>
              <a:rPr lang="en-US" sz="1600" b="1" dirty="0" smtClean="0"/>
              <a:t>:</a:t>
            </a:r>
          </a:p>
          <a:p>
            <a:pPr marL="627063" lvl="1" indent="-280988">
              <a:spcBef>
                <a:spcPts val="600"/>
              </a:spcBef>
              <a:spcAft>
                <a:spcPts val="600"/>
              </a:spcAft>
            </a:pPr>
            <a:r>
              <a:rPr lang="en-US" sz="1600" dirty="0" smtClean="0"/>
              <a:t>Example: </a:t>
            </a:r>
          </a:p>
          <a:p>
            <a:pPr marL="973138" lvl="2" indent="-280988">
              <a:spcBef>
                <a:spcPts val="600"/>
              </a:spcBef>
              <a:spcAft>
                <a:spcPts val="600"/>
              </a:spcAft>
            </a:pPr>
            <a:r>
              <a:rPr lang="en-US" sz="1400" dirty="0" smtClean="0"/>
              <a:t>$12k authorized amount billed monthly over 1 year</a:t>
            </a:r>
          </a:p>
          <a:p>
            <a:pPr marL="973138" lvl="2" indent="-280988">
              <a:spcBef>
                <a:spcPts val="600"/>
              </a:spcBef>
              <a:spcAft>
                <a:spcPts val="600"/>
              </a:spcAft>
            </a:pPr>
            <a:r>
              <a:rPr lang="en-US" sz="1400" dirty="0" smtClean="0"/>
              <a:t>Customer charges back in month 6 due to change in terms to $9k agreement</a:t>
            </a:r>
          </a:p>
          <a:p>
            <a:pPr marL="627063" lvl="1" indent="-280988">
              <a:spcBef>
                <a:spcPts val="600"/>
              </a:spcBef>
              <a:spcAft>
                <a:spcPts val="600"/>
              </a:spcAft>
            </a:pPr>
            <a:r>
              <a:rPr lang="en-US" sz="1600" dirty="0" smtClean="0"/>
              <a:t>If customer </a:t>
            </a:r>
            <a:r>
              <a:rPr lang="en-US" sz="1600" b="1" u="sng" dirty="0" smtClean="0"/>
              <a:t>does not want refund for previous months’ over-billing</a:t>
            </a:r>
            <a:r>
              <a:rPr lang="en-US" sz="1600" dirty="0" smtClean="0"/>
              <a:t>:</a:t>
            </a:r>
          </a:p>
          <a:p>
            <a:pPr marL="973138" lvl="2" indent="-280988">
              <a:spcBef>
                <a:spcPts val="600"/>
              </a:spcBef>
              <a:spcAft>
                <a:spcPts val="600"/>
              </a:spcAft>
              <a:buFont typeface="+mj-lt"/>
              <a:buAutoNum type="arabicPeriod"/>
            </a:pPr>
            <a:r>
              <a:rPr lang="en-US" sz="1400" dirty="0" smtClean="0"/>
              <a:t>Rebill full chargeback amount = $1k</a:t>
            </a:r>
          </a:p>
          <a:p>
            <a:pPr marL="973138" lvl="2" indent="-280988">
              <a:spcBef>
                <a:spcPts val="600"/>
              </a:spcBef>
              <a:spcAft>
                <a:spcPts val="600"/>
              </a:spcAft>
              <a:buFont typeface="+mj-lt"/>
              <a:buAutoNum type="arabicPeriod"/>
            </a:pPr>
            <a:r>
              <a:rPr lang="en-US" sz="1400" dirty="0" smtClean="0"/>
              <a:t>Perform modification to agreement, resulting in reduced billing amounts for remainder of agreement)</a:t>
            </a:r>
          </a:p>
          <a:p>
            <a:pPr marL="1319213" lvl="3" indent="-280988">
              <a:spcBef>
                <a:spcPts val="600"/>
              </a:spcBef>
              <a:spcAft>
                <a:spcPts val="600"/>
              </a:spcAft>
            </a:pPr>
            <a:r>
              <a:rPr lang="en-US" sz="1400" dirty="0" smtClean="0"/>
              <a:t>New Pegasys agreement authorized amount = $9k</a:t>
            </a:r>
          </a:p>
          <a:p>
            <a:pPr marL="1319213" lvl="3" indent="-280988">
              <a:spcBef>
                <a:spcPts val="600"/>
              </a:spcBef>
              <a:spcAft>
                <a:spcPts val="600"/>
              </a:spcAft>
            </a:pPr>
            <a:r>
              <a:rPr lang="en-US" sz="1400" dirty="0" smtClean="0"/>
              <a:t>New Pegasys agreement monthly bill amount = $500/month </a:t>
            </a:r>
          </a:p>
          <a:p>
            <a:pPr marL="1598613" lvl="4" indent="-280988">
              <a:spcBef>
                <a:spcPts val="600"/>
              </a:spcBef>
              <a:spcAft>
                <a:spcPts val="600"/>
              </a:spcAft>
            </a:pPr>
            <a:r>
              <a:rPr lang="en-US" sz="1400" dirty="0" smtClean="0"/>
              <a:t>Determine the amount remaining to be paid: $9k – ($1K * 6) = $3k</a:t>
            </a:r>
          </a:p>
          <a:p>
            <a:pPr marL="1598613" lvl="4" indent="-280988">
              <a:spcBef>
                <a:spcPts val="600"/>
              </a:spcBef>
              <a:spcAft>
                <a:spcPts val="600"/>
              </a:spcAft>
            </a:pPr>
            <a:r>
              <a:rPr lang="en-US" sz="1400" dirty="0" smtClean="0"/>
              <a:t>Determine monthly amount for remaining months: $3k / 6 months = $500</a:t>
            </a:r>
          </a:p>
          <a:p>
            <a:pPr lvl="1">
              <a:spcBef>
                <a:spcPts val="600"/>
              </a:spcBef>
              <a:spcAft>
                <a:spcPts val="600"/>
              </a:spcAft>
            </a:pPr>
            <a:endParaRPr lang="en-US" sz="1800" u="sng" dirty="0"/>
          </a:p>
          <a:p>
            <a:pPr>
              <a:spcBef>
                <a:spcPts val="600"/>
              </a:spcBef>
              <a:spcAft>
                <a:spcPts val="600"/>
              </a:spcAft>
            </a:pPr>
            <a:endParaRPr lang="en-US" sz="1800" dirty="0" smtClean="0">
              <a:solidFill>
                <a:srgbClr val="000000"/>
              </a:solidFill>
            </a:endParaRPr>
          </a:p>
          <a:p>
            <a:pPr lvl="1">
              <a:defRPr/>
            </a:pPr>
            <a:endParaRPr lang="en-US" sz="1600" dirty="0" smtClean="0">
              <a:solidFill>
                <a:srgbClr val="000000"/>
              </a:solidFill>
            </a:endParaRPr>
          </a:p>
          <a:p>
            <a:pPr marL="0" indent="0">
              <a:buFont typeface="Wingdings" pitchFamily="2" charset="2"/>
              <a:buNone/>
              <a:defRPr/>
            </a:pPr>
            <a:endParaRPr lang="en-US" sz="1200" b="1" dirty="0" smtClean="0">
              <a:solidFill>
                <a:srgbClr val="00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172</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19618292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Adjustments</a:t>
            </a:r>
            <a:endParaRPr lang="en-US" dirty="0" smtClean="0"/>
          </a:p>
        </p:txBody>
      </p:sp>
      <p:sp>
        <p:nvSpPr>
          <p:cNvPr id="133123" name="Content Placeholder 2"/>
          <p:cNvSpPr>
            <a:spLocks noGrp="1"/>
          </p:cNvSpPr>
          <p:nvPr>
            <p:ph idx="1"/>
          </p:nvPr>
        </p:nvSpPr>
        <p:spPr>
          <a:xfrm>
            <a:off x="528320" y="1290320"/>
            <a:ext cx="861568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18976" y="1063254"/>
            <a:ext cx="8793126" cy="53351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600"/>
              </a:spcBef>
              <a:spcAft>
                <a:spcPts val="600"/>
              </a:spcAft>
              <a:buFont typeface="Wingdings" pitchFamily="2" charset="2"/>
              <a:buNone/>
            </a:pPr>
            <a:r>
              <a:rPr lang="en-US" sz="2000" b="1" dirty="0">
                <a:solidFill>
                  <a:srgbClr val="000000"/>
                </a:solidFill>
              </a:rPr>
              <a:t>Collection adjustment </a:t>
            </a:r>
            <a:r>
              <a:rPr lang="en-US" sz="2000" b="1" dirty="0" smtClean="0">
                <a:solidFill>
                  <a:srgbClr val="000000"/>
                </a:solidFill>
              </a:rPr>
              <a:t>resolutions - Accept:</a:t>
            </a:r>
          </a:p>
          <a:p>
            <a:pPr>
              <a:spcBef>
                <a:spcPts val="300"/>
              </a:spcBef>
              <a:spcAft>
                <a:spcPts val="300"/>
              </a:spcAft>
            </a:pPr>
            <a:r>
              <a:rPr lang="en-US" sz="1600" b="1" dirty="0" smtClean="0">
                <a:solidFill>
                  <a:srgbClr val="000000"/>
                </a:solidFill>
              </a:rPr>
              <a:t>Accept</a:t>
            </a:r>
            <a:r>
              <a:rPr lang="en-US" sz="1600" dirty="0" smtClean="0">
                <a:solidFill>
                  <a:srgbClr val="000000"/>
                </a:solidFill>
              </a:rPr>
              <a:t> if chargeback is determined to be </a:t>
            </a:r>
            <a:r>
              <a:rPr lang="en-US" sz="1600" b="1" dirty="0" smtClean="0">
                <a:solidFill>
                  <a:srgbClr val="000000"/>
                </a:solidFill>
              </a:rPr>
              <a:t>valid</a:t>
            </a:r>
          </a:p>
          <a:p>
            <a:pPr marL="627063" lvl="1" indent="-280988">
              <a:spcBef>
                <a:spcPts val="300"/>
              </a:spcBef>
              <a:spcAft>
                <a:spcPts val="300"/>
              </a:spcAft>
            </a:pPr>
            <a:r>
              <a:rPr lang="en-US" sz="1600" dirty="0" smtClean="0"/>
              <a:t>When the chargeback </a:t>
            </a:r>
            <a:r>
              <a:rPr lang="en-US" sz="1600" b="1" u="sng" dirty="0" smtClean="0"/>
              <a:t>is associated with an agreement – recurring flat rate</a:t>
            </a:r>
            <a:r>
              <a:rPr lang="en-US" sz="1600" b="1" dirty="0" smtClean="0"/>
              <a:t>:</a:t>
            </a:r>
          </a:p>
          <a:p>
            <a:pPr marL="627063" lvl="1" indent="-280988">
              <a:spcBef>
                <a:spcPts val="300"/>
              </a:spcBef>
              <a:spcAft>
                <a:spcPts val="300"/>
              </a:spcAft>
            </a:pPr>
            <a:r>
              <a:rPr lang="en-US" sz="1600" dirty="0" smtClean="0"/>
              <a:t>Example: </a:t>
            </a:r>
          </a:p>
          <a:p>
            <a:pPr marL="973138" lvl="2" indent="-280988">
              <a:spcBef>
                <a:spcPts val="300"/>
              </a:spcBef>
              <a:spcAft>
                <a:spcPts val="300"/>
              </a:spcAft>
            </a:pPr>
            <a:r>
              <a:rPr lang="en-US" sz="1400" dirty="0" smtClean="0"/>
              <a:t>$12k authorized amount billed monthly over a 1 year period</a:t>
            </a:r>
          </a:p>
          <a:p>
            <a:pPr marL="973138" lvl="2" indent="-280988">
              <a:spcBef>
                <a:spcPts val="300"/>
              </a:spcBef>
              <a:spcAft>
                <a:spcPts val="300"/>
              </a:spcAft>
            </a:pPr>
            <a:r>
              <a:rPr lang="en-US" sz="1400" dirty="0" smtClean="0"/>
              <a:t>Customer charges back in month 6 due to change in terms to $9k agreement</a:t>
            </a:r>
          </a:p>
          <a:p>
            <a:pPr marL="627063" lvl="1" indent="-280988">
              <a:spcBef>
                <a:spcPts val="300"/>
              </a:spcBef>
              <a:spcAft>
                <a:spcPts val="300"/>
              </a:spcAft>
            </a:pPr>
            <a:r>
              <a:rPr lang="en-US" sz="1600" dirty="0" smtClean="0"/>
              <a:t>If customer </a:t>
            </a:r>
            <a:r>
              <a:rPr lang="en-US" sz="1600" b="1" u="sng" dirty="0" smtClean="0"/>
              <a:t>does want refund for previous months’ over-billing</a:t>
            </a:r>
            <a:r>
              <a:rPr lang="en-US" sz="1600" dirty="0" smtClean="0"/>
              <a:t>:</a:t>
            </a:r>
          </a:p>
          <a:p>
            <a:pPr marL="973138" lvl="2" indent="-280988">
              <a:spcBef>
                <a:spcPts val="300"/>
              </a:spcBef>
              <a:spcAft>
                <a:spcPts val="300"/>
              </a:spcAft>
              <a:buFont typeface="+mj-lt"/>
              <a:buAutoNum type="arabicPeriod"/>
            </a:pPr>
            <a:r>
              <a:rPr lang="en-US" sz="1400" dirty="0" smtClean="0"/>
              <a:t>Manually create IPAC credit bill for over-billing amount (refunded by ARCRDAPP/IPACOUT)</a:t>
            </a:r>
          </a:p>
          <a:p>
            <a:pPr marL="1319213" lvl="3" indent="-280988">
              <a:spcBef>
                <a:spcPts val="300"/>
              </a:spcBef>
              <a:spcAft>
                <a:spcPts val="300"/>
              </a:spcAft>
            </a:pPr>
            <a:r>
              <a:rPr lang="en-US" sz="1400" dirty="0" smtClean="0"/>
              <a:t>($1k * 6 months) – (($9k / 12 months) * 6 months) = $1500</a:t>
            </a:r>
          </a:p>
          <a:p>
            <a:pPr marL="973138" lvl="2" indent="-280988">
              <a:spcBef>
                <a:spcPts val="300"/>
              </a:spcBef>
              <a:spcAft>
                <a:spcPts val="300"/>
              </a:spcAft>
              <a:buFont typeface="+mj-lt"/>
              <a:buAutoNum type="arabicPeriod"/>
            </a:pPr>
            <a:r>
              <a:rPr lang="en-US" sz="1400" dirty="0" smtClean="0"/>
              <a:t>Rebill full chargeback amount = $1k</a:t>
            </a:r>
          </a:p>
          <a:p>
            <a:pPr marL="973138" lvl="2" indent="-280988">
              <a:spcBef>
                <a:spcPts val="300"/>
              </a:spcBef>
              <a:spcAft>
                <a:spcPts val="300"/>
              </a:spcAft>
              <a:buFont typeface="+mj-lt"/>
              <a:buAutoNum type="arabicPeriod"/>
            </a:pPr>
            <a:r>
              <a:rPr lang="en-US" sz="1400" dirty="0" smtClean="0"/>
              <a:t>Perform modification to agreement, resulting in reduced billing amounts for remainder of agreement)</a:t>
            </a:r>
          </a:p>
          <a:p>
            <a:pPr marL="1319213" lvl="3" indent="-280988">
              <a:spcBef>
                <a:spcPts val="300"/>
              </a:spcBef>
              <a:spcAft>
                <a:spcPts val="300"/>
              </a:spcAft>
            </a:pPr>
            <a:r>
              <a:rPr lang="en-US" sz="1400" dirty="0" smtClean="0"/>
              <a:t>New Pegasys agreement authorized amount = $9k</a:t>
            </a:r>
          </a:p>
          <a:p>
            <a:pPr marL="1035050" lvl="2" indent="-342900">
              <a:spcBef>
                <a:spcPts val="300"/>
              </a:spcBef>
              <a:spcAft>
                <a:spcPts val="300"/>
              </a:spcAft>
              <a:buFont typeface="+mj-lt"/>
              <a:buAutoNum type="arabicPeriod"/>
            </a:pPr>
            <a:r>
              <a:rPr lang="en-US" sz="1400" dirty="0" smtClean="0"/>
              <a:t>Update agreement Bill Amount field with new monthly bill amount (accounting for the refund) = $750/month</a:t>
            </a:r>
          </a:p>
          <a:p>
            <a:pPr marL="1381125" lvl="3" indent="-342900">
              <a:spcBef>
                <a:spcPts val="300"/>
              </a:spcBef>
              <a:spcAft>
                <a:spcPts val="300"/>
              </a:spcAft>
            </a:pPr>
            <a:r>
              <a:rPr lang="en-US" sz="1400" dirty="0"/>
              <a:t>[</a:t>
            </a:r>
            <a:r>
              <a:rPr lang="en-US" sz="1400" dirty="0" smtClean="0"/>
              <a:t>($9k new agreement amount) – ($6k original collection) + ($1500 refund)] / 6 remaining months = $750/mo</a:t>
            </a:r>
          </a:p>
          <a:p>
            <a:pPr lvl="1">
              <a:spcBef>
                <a:spcPts val="600"/>
              </a:spcBef>
              <a:spcAft>
                <a:spcPts val="600"/>
              </a:spcAft>
            </a:pPr>
            <a:endParaRPr lang="en-US" sz="1800" u="sng" dirty="0"/>
          </a:p>
          <a:p>
            <a:pPr>
              <a:spcBef>
                <a:spcPts val="600"/>
              </a:spcBef>
              <a:spcAft>
                <a:spcPts val="600"/>
              </a:spcAft>
            </a:pPr>
            <a:endParaRPr lang="en-US" sz="1800" dirty="0" smtClean="0">
              <a:solidFill>
                <a:srgbClr val="000000"/>
              </a:solidFill>
            </a:endParaRPr>
          </a:p>
          <a:p>
            <a:pPr lvl="1">
              <a:defRPr/>
            </a:pPr>
            <a:endParaRPr lang="en-US" sz="1600" dirty="0" smtClean="0">
              <a:solidFill>
                <a:srgbClr val="000000"/>
              </a:solidFill>
            </a:endParaRPr>
          </a:p>
          <a:p>
            <a:pPr marL="0" indent="0">
              <a:buFont typeface="Wingdings" pitchFamily="2" charset="2"/>
              <a:buNone/>
              <a:defRPr/>
            </a:pPr>
            <a:endParaRPr lang="en-US" sz="1200" b="1" dirty="0" smtClean="0">
              <a:solidFill>
                <a:srgbClr val="00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173</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63266515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Adjustments</a:t>
            </a:r>
            <a:endParaRPr lang="en-US" dirty="0" smtClean="0"/>
          </a:p>
        </p:txBody>
      </p:sp>
      <p:sp>
        <p:nvSpPr>
          <p:cNvPr id="133123" name="Content Placeholder 2"/>
          <p:cNvSpPr>
            <a:spLocks noGrp="1"/>
          </p:cNvSpPr>
          <p:nvPr>
            <p:ph idx="1"/>
          </p:nvPr>
        </p:nvSpPr>
        <p:spPr>
          <a:xfrm>
            <a:off x="528320" y="1290320"/>
            <a:ext cx="861568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18976" y="1063254"/>
            <a:ext cx="8793126" cy="53351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600"/>
              </a:spcBef>
              <a:spcAft>
                <a:spcPts val="600"/>
              </a:spcAft>
              <a:buFont typeface="Wingdings" pitchFamily="2" charset="2"/>
              <a:buNone/>
            </a:pPr>
            <a:r>
              <a:rPr lang="en-US" sz="2000" b="1" dirty="0">
                <a:solidFill>
                  <a:srgbClr val="000000"/>
                </a:solidFill>
              </a:rPr>
              <a:t>Collection adjustment </a:t>
            </a:r>
            <a:r>
              <a:rPr lang="en-US" sz="2000" b="1" dirty="0" smtClean="0">
                <a:solidFill>
                  <a:srgbClr val="000000"/>
                </a:solidFill>
              </a:rPr>
              <a:t>resolutions - Accept:</a:t>
            </a:r>
          </a:p>
          <a:p>
            <a:pPr>
              <a:spcBef>
                <a:spcPts val="600"/>
              </a:spcBef>
              <a:spcAft>
                <a:spcPts val="600"/>
              </a:spcAft>
            </a:pPr>
            <a:r>
              <a:rPr lang="en-US" sz="1600" b="1" dirty="0" smtClean="0">
                <a:solidFill>
                  <a:srgbClr val="000000"/>
                </a:solidFill>
              </a:rPr>
              <a:t>Accept</a:t>
            </a:r>
            <a:r>
              <a:rPr lang="en-US" sz="1600" dirty="0" smtClean="0">
                <a:solidFill>
                  <a:srgbClr val="000000"/>
                </a:solidFill>
              </a:rPr>
              <a:t> if chargeback is determined to be </a:t>
            </a:r>
            <a:r>
              <a:rPr lang="en-US" sz="1600" b="1" dirty="0" smtClean="0">
                <a:solidFill>
                  <a:srgbClr val="000000"/>
                </a:solidFill>
              </a:rPr>
              <a:t>valid</a:t>
            </a:r>
          </a:p>
          <a:p>
            <a:pPr marL="627063" lvl="1" indent="-280988">
              <a:spcBef>
                <a:spcPts val="600"/>
              </a:spcBef>
              <a:spcAft>
                <a:spcPts val="600"/>
              </a:spcAft>
            </a:pPr>
            <a:r>
              <a:rPr lang="en-US" sz="1600" dirty="0" smtClean="0"/>
              <a:t>When the chargeback </a:t>
            </a:r>
            <a:r>
              <a:rPr lang="en-US" sz="1600" b="1" u="sng" dirty="0" smtClean="0"/>
              <a:t>is associated with an agreement – non-recurring or recurring (bill based on agreement charges)</a:t>
            </a:r>
            <a:endParaRPr lang="en-US" sz="1600" b="1" dirty="0" smtClean="0"/>
          </a:p>
          <a:p>
            <a:pPr marL="627063" lvl="1" indent="-280988">
              <a:spcBef>
                <a:spcPts val="600"/>
              </a:spcBef>
              <a:spcAft>
                <a:spcPts val="600"/>
              </a:spcAft>
            </a:pPr>
            <a:r>
              <a:rPr lang="en-US" sz="1600" dirty="0" smtClean="0"/>
              <a:t>If invalid spending/agreement charges have been recorded, either referencing the wrong agreement or for the incorrect amount:</a:t>
            </a:r>
          </a:p>
          <a:p>
            <a:pPr marL="1035050" lvl="2" indent="-342900">
              <a:spcBef>
                <a:spcPts val="600"/>
              </a:spcBef>
              <a:spcAft>
                <a:spcPts val="600"/>
              </a:spcAft>
              <a:buFont typeface="+mj-lt"/>
              <a:buAutoNum type="arabicPeriod"/>
            </a:pPr>
            <a:r>
              <a:rPr lang="en-US" sz="1600" dirty="0" smtClean="0"/>
              <a:t>Update the applicable spending/agreement charges based on scenario</a:t>
            </a:r>
          </a:p>
          <a:p>
            <a:pPr marL="1381125" lvl="3" indent="-342900">
              <a:spcBef>
                <a:spcPts val="600"/>
              </a:spcBef>
              <a:spcAft>
                <a:spcPts val="600"/>
              </a:spcAft>
            </a:pPr>
            <a:r>
              <a:rPr lang="en-US" sz="1600" dirty="0" smtClean="0"/>
              <a:t>Wrong agreement – Update spending/AGs to reference correct agreement</a:t>
            </a:r>
          </a:p>
          <a:p>
            <a:pPr marL="1381125" lvl="3" indent="-342900">
              <a:spcBef>
                <a:spcPts val="600"/>
              </a:spcBef>
              <a:spcAft>
                <a:spcPts val="600"/>
              </a:spcAft>
            </a:pPr>
            <a:r>
              <a:rPr lang="en-US" sz="1600" dirty="0" smtClean="0"/>
              <a:t>Incorrect bill amount - Reduce spending/AG amount</a:t>
            </a:r>
          </a:p>
          <a:p>
            <a:pPr marL="1035050" lvl="2" indent="-342900">
              <a:spcBef>
                <a:spcPts val="600"/>
              </a:spcBef>
              <a:spcAft>
                <a:spcPts val="600"/>
              </a:spcAft>
              <a:buFont typeface="+mj-lt"/>
              <a:buAutoNum type="arabicPeriod"/>
            </a:pPr>
            <a:r>
              <a:rPr lang="en-US" sz="1600" dirty="0" smtClean="0"/>
              <a:t>Run PCPROJBILL to generate IPAC credit bill</a:t>
            </a:r>
          </a:p>
          <a:p>
            <a:pPr marL="1035050" lvl="2" indent="-342900">
              <a:spcBef>
                <a:spcPts val="600"/>
              </a:spcBef>
              <a:spcAft>
                <a:spcPts val="600"/>
              </a:spcAft>
              <a:buFont typeface="+mj-lt"/>
              <a:buAutoNum type="arabicPeriod"/>
            </a:pPr>
            <a:r>
              <a:rPr lang="en-US" sz="1600" dirty="0" smtClean="0"/>
              <a:t>Refund credit bill via ARCRDAPP/IPACOUT</a:t>
            </a:r>
          </a:p>
          <a:p>
            <a:pPr marL="1035050" lvl="2" indent="-342900">
              <a:spcBef>
                <a:spcPts val="600"/>
              </a:spcBef>
              <a:spcAft>
                <a:spcPts val="600"/>
              </a:spcAft>
              <a:buFont typeface="+mj-lt"/>
              <a:buAutoNum type="arabicPeriod"/>
            </a:pPr>
            <a:r>
              <a:rPr lang="en-US" sz="1600" dirty="0" smtClean="0"/>
              <a:t>Rebill full chargeback amount</a:t>
            </a:r>
          </a:p>
          <a:p>
            <a:pPr lvl="1">
              <a:spcBef>
                <a:spcPts val="600"/>
              </a:spcBef>
              <a:spcAft>
                <a:spcPts val="600"/>
              </a:spcAft>
            </a:pPr>
            <a:endParaRPr lang="en-US" sz="1800" u="sng" dirty="0"/>
          </a:p>
          <a:p>
            <a:pPr>
              <a:spcBef>
                <a:spcPts val="600"/>
              </a:spcBef>
              <a:spcAft>
                <a:spcPts val="600"/>
              </a:spcAft>
            </a:pPr>
            <a:endParaRPr lang="en-US" sz="1800" dirty="0" smtClean="0">
              <a:solidFill>
                <a:srgbClr val="000000"/>
              </a:solidFill>
            </a:endParaRPr>
          </a:p>
          <a:p>
            <a:pPr lvl="1">
              <a:defRPr/>
            </a:pPr>
            <a:endParaRPr lang="en-US" sz="1600" dirty="0" smtClean="0">
              <a:solidFill>
                <a:srgbClr val="000000"/>
              </a:solidFill>
            </a:endParaRPr>
          </a:p>
          <a:p>
            <a:pPr marL="0" indent="0">
              <a:buFont typeface="Wingdings" pitchFamily="2" charset="2"/>
              <a:buNone/>
              <a:defRPr/>
            </a:pPr>
            <a:endParaRPr lang="en-US" sz="1200" b="1" dirty="0" smtClean="0">
              <a:solidFill>
                <a:srgbClr val="00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174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31844421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Exercise</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620554" y="1592285"/>
            <a:ext cx="8271828" cy="589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400" b="1" dirty="0" smtClean="0"/>
              <a:t>Exercise 2:  </a:t>
            </a:r>
            <a:r>
              <a:rPr lang="en-US" sz="2400" dirty="0" smtClean="0"/>
              <a:t>Accept </a:t>
            </a:r>
            <a:r>
              <a:rPr lang="en-US" sz="2400" dirty="0"/>
              <a:t>V</a:t>
            </a:r>
            <a:r>
              <a:rPr lang="en-US" sz="2400" dirty="0" smtClean="0"/>
              <a:t>alid Collection Adjustment</a:t>
            </a:r>
            <a:endParaRPr lang="en-US" sz="2400"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175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80383683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Adjustments</a:t>
            </a:r>
            <a:endParaRPr lang="en-US" dirty="0" smtClean="0"/>
          </a:p>
        </p:txBody>
      </p:sp>
      <p:sp>
        <p:nvSpPr>
          <p:cNvPr id="133123" name="Content Placeholder 2"/>
          <p:cNvSpPr>
            <a:spLocks noGrp="1"/>
          </p:cNvSpPr>
          <p:nvPr>
            <p:ph idx="1"/>
          </p:nvPr>
        </p:nvSpPr>
        <p:spPr>
          <a:xfrm>
            <a:off x="528320" y="1290320"/>
            <a:ext cx="861568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18976" y="1063254"/>
            <a:ext cx="8793126" cy="53351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600"/>
              </a:spcBef>
              <a:spcAft>
                <a:spcPts val="600"/>
              </a:spcAft>
              <a:buFont typeface="Wingdings" pitchFamily="2" charset="2"/>
              <a:buNone/>
            </a:pPr>
            <a:r>
              <a:rPr lang="en-US" sz="2000" b="1" dirty="0">
                <a:solidFill>
                  <a:srgbClr val="000000"/>
                </a:solidFill>
              </a:rPr>
              <a:t>Collection adjustment </a:t>
            </a:r>
            <a:r>
              <a:rPr lang="en-US" sz="2000" b="1" dirty="0" smtClean="0">
                <a:solidFill>
                  <a:srgbClr val="000000"/>
                </a:solidFill>
              </a:rPr>
              <a:t>resolutions – Write-off:</a:t>
            </a:r>
          </a:p>
          <a:p>
            <a:pPr>
              <a:spcBef>
                <a:spcPts val="600"/>
              </a:spcBef>
              <a:spcAft>
                <a:spcPts val="600"/>
              </a:spcAft>
            </a:pPr>
            <a:r>
              <a:rPr lang="en-US" sz="2000" dirty="0" smtClean="0">
                <a:solidFill>
                  <a:srgbClr val="000000"/>
                </a:solidFill>
              </a:rPr>
              <a:t>Chargebacks that have been deemed uncollectable can be directly written-off from the IPAC Transaction Query</a:t>
            </a:r>
          </a:p>
          <a:p>
            <a:pPr>
              <a:spcBef>
                <a:spcPts val="600"/>
              </a:spcBef>
              <a:spcAft>
                <a:spcPts val="600"/>
              </a:spcAft>
            </a:pPr>
            <a:endParaRPr lang="en-US" sz="2000" dirty="0" smtClean="0">
              <a:solidFill>
                <a:srgbClr val="000000"/>
              </a:solidFill>
            </a:endParaRPr>
          </a:p>
          <a:p>
            <a:pPr>
              <a:spcBef>
                <a:spcPts val="600"/>
              </a:spcBef>
              <a:spcAft>
                <a:spcPts val="600"/>
              </a:spcAft>
            </a:pPr>
            <a:endParaRPr lang="en-US" sz="2000" dirty="0">
              <a:solidFill>
                <a:srgbClr val="000000"/>
              </a:solidFill>
            </a:endParaRPr>
          </a:p>
          <a:p>
            <a:pPr>
              <a:spcBef>
                <a:spcPts val="600"/>
              </a:spcBef>
              <a:spcAft>
                <a:spcPts val="600"/>
              </a:spcAft>
            </a:pPr>
            <a:endParaRPr lang="en-US" sz="2000" dirty="0" smtClean="0">
              <a:solidFill>
                <a:srgbClr val="000000"/>
              </a:solidFill>
            </a:endParaRPr>
          </a:p>
          <a:p>
            <a:pPr>
              <a:spcBef>
                <a:spcPts val="600"/>
              </a:spcBef>
              <a:spcAft>
                <a:spcPts val="600"/>
              </a:spcAft>
            </a:pPr>
            <a:endParaRPr lang="en-US" sz="2000" dirty="0" smtClean="0">
              <a:solidFill>
                <a:srgbClr val="000000"/>
              </a:solidFill>
            </a:endParaRPr>
          </a:p>
          <a:p>
            <a:pPr>
              <a:spcBef>
                <a:spcPts val="600"/>
              </a:spcBef>
              <a:spcAft>
                <a:spcPts val="600"/>
              </a:spcAft>
            </a:pPr>
            <a:r>
              <a:rPr lang="en-US" sz="2000" dirty="0" smtClean="0">
                <a:solidFill>
                  <a:srgbClr val="000000"/>
                </a:solidFill>
              </a:rPr>
              <a:t>Chargeback write-off updates</a:t>
            </a:r>
          </a:p>
          <a:p>
            <a:pPr lvl="1">
              <a:spcBef>
                <a:spcPts val="600"/>
              </a:spcBef>
              <a:spcAft>
                <a:spcPts val="600"/>
              </a:spcAft>
            </a:pPr>
            <a:r>
              <a:rPr lang="en-US" sz="1800" dirty="0" smtClean="0">
                <a:solidFill>
                  <a:srgbClr val="000000"/>
                </a:solidFill>
              </a:rPr>
              <a:t>Cash Receipt</a:t>
            </a:r>
          </a:p>
          <a:p>
            <a:pPr lvl="2">
              <a:spcBef>
                <a:spcPts val="600"/>
              </a:spcBef>
              <a:spcAft>
                <a:spcPts val="600"/>
              </a:spcAft>
            </a:pPr>
            <a:r>
              <a:rPr lang="en-US" sz="1600" dirty="0" smtClean="0">
                <a:solidFill>
                  <a:srgbClr val="000000"/>
                </a:solidFill>
              </a:rPr>
              <a:t>IPAC Status is set to Write-off</a:t>
            </a:r>
          </a:p>
          <a:p>
            <a:pPr lvl="1">
              <a:spcBef>
                <a:spcPts val="600"/>
              </a:spcBef>
              <a:spcAft>
                <a:spcPts val="600"/>
              </a:spcAft>
            </a:pPr>
            <a:r>
              <a:rPr lang="en-US" sz="1800" dirty="0" smtClean="0">
                <a:solidFill>
                  <a:srgbClr val="000000"/>
                </a:solidFill>
              </a:rPr>
              <a:t>Billing Document</a:t>
            </a:r>
          </a:p>
          <a:p>
            <a:pPr lvl="2">
              <a:spcBef>
                <a:spcPts val="600"/>
              </a:spcBef>
              <a:spcAft>
                <a:spcPts val="600"/>
              </a:spcAft>
            </a:pPr>
            <a:r>
              <a:rPr lang="en-US" sz="1600" dirty="0" smtClean="0">
                <a:solidFill>
                  <a:srgbClr val="000000"/>
                </a:solidFill>
              </a:rPr>
              <a:t>Outstanding amount is reduced by the amount of the write-off </a:t>
            </a:r>
          </a:p>
          <a:p>
            <a:pPr>
              <a:spcBef>
                <a:spcPts val="600"/>
              </a:spcBef>
              <a:spcAft>
                <a:spcPts val="600"/>
              </a:spcAft>
            </a:pPr>
            <a:r>
              <a:rPr lang="en-US" sz="2000" dirty="0" smtClean="0">
                <a:solidFill>
                  <a:srgbClr val="000000"/>
                </a:solidFill>
              </a:rPr>
              <a:t>IPAC DBE Detail is only visible via the IPAC Transaction Query</a:t>
            </a:r>
          </a:p>
          <a:p>
            <a:pPr lvl="1">
              <a:spcBef>
                <a:spcPts val="600"/>
              </a:spcBef>
              <a:spcAft>
                <a:spcPts val="600"/>
              </a:spcAft>
            </a:pPr>
            <a:endParaRPr lang="en-US" sz="1800" u="sng" dirty="0"/>
          </a:p>
          <a:p>
            <a:pPr>
              <a:spcBef>
                <a:spcPts val="600"/>
              </a:spcBef>
              <a:spcAft>
                <a:spcPts val="600"/>
              </a:spcAft>
            </a:pPr>
            <a:endParaRPr lang="en-US" sz="1800" dirty="0" smtClean="0">
              <a:solidFill>
                <a:srgbClr val="000000"/>
              </a:solidFill>
            </a:endParaRPr>
          </a:p>
          <a:p>
            <a:pPr lvl="1">
              <a:defRPr/>
            </a:pPr>
            <a:endParaRPr lang="en-US" sz="1600" dirty="0" smtClean="0">
              <a:solidFill>
                <a:srgbClr val="000000"/>
              </a:solidFill>
            </a:endParaRPr>
          </a:p>
          <a:p>
            <a:pPr marL="0" indent="0">
              <a:buFont typeface="Wingdings" pitchFamily="2" charset="2"/>
              <a:buNone/>
              <a:defRPr/>
            </a:pPr>
            <a:endParaRPr lang="en-US" sz="1200" b="1" dirty="0" smtClean="0">
              <a:solidFill>
                <a:srgbClr val="00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176</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57" y="2683322"/>
            <a:ext cx="7683190" cy="1447935"/>
          </a:xfrm>
          <a:prstGeom prst="rect">
            <a:avLst/>
          </a:prstGeom>
          <a:noFill/>
          <a:ln w="9525">
            <a:solidFill>
              <a:schemeClr val="tx1"/>
            </a:solidFill>
            <a:miter lim="800000"/>
            <a:headEnd/>
            <a:tailEnd/>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57" y="2221519"/>
            <a:ext cx="2572109" cy="476317"/>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8420873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Collection Adjustments</a:t>
            </a:r>
            <a:endParaRPr lang="en-US" dirty="0" smtClean="0"/>
          </a:p>
        </p:txBody>
      </p:sp>
      <p:sp>
        <p:nvSpPr>
          <p:cNvPr id="133123" name="Content Placeholder 2"/>
          <p:cNvSpPr>
            <a:spLocks noGrp="1"/>
          </p:cNvSpPr>
          <p:nvPr>
            <p:ph idx="1"/>
          </p:nvPr>
        </p:nvSpPr>
        <p:spPr>
          <a:xfrm>
            <a:off x="528320" y="1290320"/>
            <a:ext cx="861568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18976" y="1063254"/>
            <a:ext cx="8793126" cy="53351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300"/>
              </a:spcBef>
              <a:spcAft>
                <a:spcPts val="300"/>
              </a:spcAft>
              <a:buFont typeface="Wingdings" pitchFamily="2" charset="2"/>
              <a:buNone/>
            </a:pPr>
            <a:r>
              <a:rPr lang="en-US" sz="1800" b="1" dirty="0">
                <a:solidFill>
                  <a:srgbClr val="000000"/>
                </a:solidFill>
              </a:rPr>
              <a:t>Collection adjustment </a:t>
            </a:r>
            <a:r>
              <a:rPr lang="en-US" sz="1800" b="1" dirty="0" smtClean="0">
                <a:solidFill>
                  <a:srgbClr val="000000"/>
                </a:solidFill>
              </a:rPr>
              <a:t>resolutions – Write-off:</a:t>
            </a:r>
          </a:p>
          <a:p>
            <a:pPr>
              <a:spcBef>
                <a:spcPts val="300"/>
              </a:spcBef>
              <a:spcAft>
                <a:spcPts val="300"/>
              </a:spcAft>
            </a:pPr>
            <a:r>
              <a:rPr lang="en-US" sz="1800" b="1" dirty="0" smtClean="0">
                <a:solidFill>
                  <a:srgbClr val="000000"/>
                </a:solidFill>
              </a:rPr>
              <a:t>Write-off </a:t>
            </a:r>
            <a:r>
              <a:rPr lang="en-US" sz="1800" dirty="0" smtClean="0">
                <a:solidFill>
                  <a:srgbClr val="000000"/>
                </a:solidFill>
              </a:rPr>
              <a:t> if chargeback is determined to be </a:t>
            </a:r>
            <a:r>
              <a:rPr lang="en-US" sz="1800" b="1" dirty="0" smtClean="0">
                <a:solidFill>
                  <a:srgbClr val="000000"/>
                </a:solidFill>
              </a:rPr>
              <a:t>uncollectible</a:t>
            </a:r>
          </a:p>
          <a:p>
            <a:pPr marL="514350" indent="-514350">
              <a:spcBef>
                <a:spcPts val="300"/>
              </a:spcBef>
              <a:spcAft>
                <a:spcPts val="300"/>
              </a:spcAft>
              <a:buFont typeface="+mj-lt"/>
              <a:buAutoNum type="arabicParenR"/>
            </a:pPr>
            <a:r>
              <a:rPr lang="en-US" sz="1800" dirty="0" smtClean="0"/>
              <a:t>Search </a:t>
            </a:r>
            <a:r>
              <a:rPr lang="en-US" sz="1800" dirty="0"/>
              <a:t>for charged back transaction on IPAC Transaction Query</a:t>
            </a:r>
          </a:p>
          <a:p>
            <a:pPr marL="514350" indent="-514350">
              <a:spcBef>
                <a:spcPts val="300"/>
              </a:spcBef>
              <a:spcAft>
                <a:spcPts val="300"/>
              </a:spcAft>
              <a:buFont typeface="+mj-lt"/>
              <a:buAutoNum type="arabicParenR"/>
            </a:pPr>
            <a:r>
              <a:rPr lang="en-US" sz="1800" dirty="0"/>
              <a:t>Enter write-off amount for the </a:t>
            </a:r>
            <a:r>
              <a:rPr lang="en-US" sz="1800" dirty="0" smtClean="0"/>
              <a:t>Article</a:t>
            </a:r>
          </a:p>
          <a:p>
            <a:pPr marL="850900" lvl="1" indent="-514350">
              <a:spcBef>
                <a:spcPts val="300"/>
              </a:spcBef>
              <a:spcAft>
                <a:spcPts val="300"/>
              </a:spcAft>
              <a:buFont typeface="+mj-lt"/>
              <a:buAutoNum type="alphaLcPeriod"/>
            </a:pPr>
            <a:r>
              <a:rPr lang="en-US" sz="1600" dirty="0" smtClean="0"/>
              <a:t>For BDs with DBE records, select the Article, and enter write-off amount on the IPAC DBE Detail Tab</a:t>
            </a:r>
            <a:endParaRPr lang="en-US" sz="1600" dirty="0"/>
          </a:p>
          <a:p>
            <a:pPr marL="514350" indent="-514350">
              <a:spcBef>
                <a:spcPts val="300"/>
              </a:spcBef>
              <a:spcAft>
                <a:spcPts val="300"/>
              </a:spcAft>
              <a:buFont typeface="+mj-lt"/>
              <a:buAutoNum type="arabicParenR"/>
            </a:pPr>
            <a:r>
              <a:rPr lang="en-US" sz="1800" dirty="0"/>
              <a:t>Generate write-off CR using IPAC Transaction Query</a:t>
            </a:r>
          </a:p>
          <a:p>
            <a:pPr marL="850900" lvl="1" indent="-514350">
              <a:spcBef>
                <a:spcPts val="300"/>
              </a:spcBef>
              <a:spcAft>
                <a:spcPts val="300"/>
              </a:spcAft>
            </a:pPr>
            <a:r>
              <a:rPr lang="en-US" sz="1600" dirty="0"/>
              <a:t>The CR for the entered write-off amount will have an IPAC Status of Write </a:t>
            </a:r>
            <a:r>
              <a:rPr lang="en-US" sz="1600" dirty="0" smtClean="0"/>
              <a:t>off</a:t>
            </a:r>
          </a:p>
          <a:p>
            <a:pPr marL="1196975" lvl="2" indent="-514350">
              <a:spcBef>
                <a:spcPts val="300"/>
              </a:spcBef>
              <a:spcAft>
                <a:spcPts val="300"/>
              </a:spcAft>
            </a:pPr>
            <a:r>
              <a:rPr lang="en-US" sz="1600" dirty="0" smtClean="0"/>
              <a:t>Set Accounting Line Type = Write-Off with Transaction Type = 01</a:t>
            </a:r>
            <a:endParaRPr lang="en-US" sz="1600" dirty="0"/>
          </a:p>
          <a:p>
            <a:pPr marL="514350" indent="-514350">
              <a:spcBef>
                <a:spcPts val="300"/>
              </a:spcBef>
              <a:spcAft>
                <a:spcPts val="300"/>
              </a:spcAft>
              <a:buFont typeface="+mj-lt"/>
              <a:buAutoNum type="arabicParenR"/>
            </a:pPr>
            <a:r>
              <a:rPr lang="en-US" sz="1800" dirty="0"/>
              <a:t>If the BD is completely written off, the BD IPAC Status will be “Write Off" (the CR will always be Write Off)</a:t>
            </a:r>
          </a:p>
          <a:p>
            <a:pPr marL="850900" lvl="1" indent="-514350">
              <a:spcBef>
                <a:spcPts val="300"/>
              </a:spcBef>
              <a:spcAft>
                <a:spcPts val="300"/>
              </a:spcAft>
            </a:pPr>
            <a:r>
              <a:rPr lang="en-US" sz="1600" dirty="0"/>
              <a:t>The remaining outstanding BD can be rebilled or accepted</a:t>
            </a:r>
          </a:p>
          <a:p>
            <a:pPr marL="850900" lvl="1" indent="-514350">
              <a:spcBef>
                <a:spcPts val="300"/>
              </a:spcBef>
              <a:spcAft>
                <a:spcPts val="300"/>
              </a:spcAft>
            </a:pPr>
            <a:r>
              <a:rPr lang="en-US" sz="1600" dirty="0"/>
              <a:t>The Write off amount is entered on the query, so rebilling or accepting follows the aforementioned steps to rebill or </a:t>
            </a:r>
            <a:r>
              <a:rPr lang="en-US" sz="1600" dirty="0" smtClean="0"/>
              <a:t>accept</a:t>
            </a:r>
          </a:p>
          <a:p>
            <a:pPr marL="336550" lvl="1" indent="0">
              <a:spcBef>
                <a:spcPts val="300"/>
              </a:spcBef>
              <a:spcAft>
                <a:spcPts val="300"/>
              </a:spcAft>
              <a:buNone/>
            </a:pPr>
            <a:r>
              <a:rPr lang="en-US" sz="1400" dirty="0" smtClean="0"/>
              <a:t>Note: if the BD is only partially written-off, the IPAC status of the BD and CR will not change to “Write-off”; the IPAC status will remain in its current status</a:t>
            </a:r>
            <a:endParaRPr lang="en-US" sz="1400" dirty="0"/>
          </a:p>
          <a:p>
            <a:pPr lvl="1">
              <a:spcBef>
                <a:spcPts val="600"/>
              </a:spcBef>
              <a:spcAft>
                <a:spcPts val="600"/>
              </a:spcAft>
            </a:pPr>
            <a:endParaRPr lang="en-US" sz="1800" u="sng" dirty="0"/>
          </a:p>
          <a:p>
            <a:pPr>
              <a:spcBef>
                <a:spcPts val="600"/>
              </a:spcBef>
              <a:spcAft>
                <a:spcPts val="600"/>
              </a:spcAft>
            </a:pPr>
            <a:endParaRPr lang="en-US" sz="1800" dirty="0" smtClean="0">
              <a:solidFill>
                <a:srgbClr val="000000"/>
              </a:solidFill>
            </a:endParaRPr>
          </a:p>
          <a:p>
            <a:pPr lvl="1">
              <a:defRPr/>
            </a:pPr>
            <a:endParaRPr lang="en-US" sz="1600" dirty="0" smtClean="0">
              <a:solidFill>
                <a:srgbClr val="000000"/>
              </a:solidFill>
            </a:endParaRPr>
          </a:p>
          <a:p>
            <a:pPr marL="0" indent="0">
              <a:buFont typeface="Wingdings" pitchFamily="2" charset="2"/>
              <a:buNone/>
              <a:defRPr/>
            </a:pPr>
            <a:endParaRPr lang="en-US" sz="1200" b="1" dirty="0" smtClean="0">
              <a:solidFill>
                <a:srgbClr val="00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177</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20419262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Exercise</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620554" y="1475326"/>
            <a:ext cx="8271828" cy="589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400" b="1" dirty="0" smtClean="0"/>
              <a:t>Exercise 3:  </a:t>
            </a:r>
            <a:r>
              <a:rPr lang="en-US" sz="2400" dirty="0"/>
              <a:t>Write-off </a:t>
            </a:r>
            <a:r>
              <a:rPr lang="en-US" sz="2400" dirty="0" smtClean="0"/>
              <a:t>Collection Adjustment</a:t>
            </a:r>
            <a:endParaRPr lang="en-US" sz="2400"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178</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7970345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Payment Adjustments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25400" y="6245225"/>
            <a:ext cx="440070" cy="476250"/>
          </a:xfrm>
        </p:spPr>
        <p:txBody>
          <a:bodyPr/>
          <a:lstStyle/>
          <a:p>
            <a:pPr>
              <a:defRPr/>
            </a:pPr>
            <a:fld id="{215F2CEC-58A8-492B-AD0D-C2BF1A7F0D89}" type="slidenum">
              <a:rPr lang="en-US" sz="1000" smtClean="0">
                <a:solidFill>
                  <a:srgbClr val="000000"/>
                </a:solidFill>
              </a:rPr>
              <a:pPr>
                <a:defRPr/>
              </a:pPr>
              <a:t>179</a:t>
            </a:fld>
            <a:endParaRPr lang="en-US" sz="1000"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7042" name="Title 1"/>
          <p:cNvSpPr>
            <a:spLocks noGrp="1"/>
          </p:cNvSpPr>
          <p:nvPr>
            <p:ph type="title"/>
          </p:nvPr>
        </p:nvSpPr>
        <p:spPr>
          <a:xfrm>
            <a:off x="455613" y="71120"/>
            <a:ext cx="8440737" cy="814070"/>
          </a:xfrm>
        </p:spPr>
        <p:txBody>
          <a:bodyPr/>
          <a:lstStyle/>
          <a:p>
            <a:r>
              <a:rPr lang="en-US" dirty="0" smtClean="0"/>
              <a:t>IPAC Billing Document Refresher (cont.)</a:t>
            </a:r>
          </a:p>
        </p:txBody>
      </p:sp>
      <p:sp>
        <p:nvSpPr>
          <p:cNvPr id="7" name="Content Placeholder 5"/>
          <p:cNvSpPr>
            <a:spLocks noGrp="1"/>
          </p:cNvSpPr>
          <p:nvPr>
            <p:ph idx="1"/>
          </p:nvPr>
        </p:nvSpPr>
        <p:spPr>
          <a:xfrm>
            <a:off x="498025" y="1167345"/>
            <a:ext cx="8328025" cy="384465"/>
          </a:xfrm>
        </p:spPr>
        <p:txBody>
          <a:bodyPr/>
          <a:lstStyle/>
          <a:p>
            <a:pPr marL="0" indent="0">
              <a:buNone/>
            </a:pPr>
            <a:r>
              <a:rPr lang="en-US" sz="2400" b="1" dirty="0" smtClean="0"/>
              <a:t>IPAC Billing Document Overview: Articles</a:t>
            </a:r>
            <a:endParaRPr lang="en-US" sz="2400" dirty="0" smtClean="0"/>
          </a:p>
        </p:txBody>
      </p:sp>
      <p:pic>
        <p:nvPicPr>
          <p:cNvPr id="216065" name="Picture 1"/>
          <p:cNvPicPr>
            <a:picLocks noChangeAspect="1" noChangeArrowheads="1"/>
          </p:cNvPicPr>
          <p:nvPr/>
        </p:nvPicPr>
        <p:blipFill>
          <a:blip r:embed="rId3" cstate="print"/>
          <a:srcRect/>
          <a:stretch>
            <a:fillRect/>
          </a:stretch>
        </p:blipFill>
        <p:spPr bwMode="auto">
          <a:xfrm>
            <a:off x="510625" y="1677482"/>
            <a:ext cx="7790226" cy="5094777"/>
          </a:xfrm>
          <a:prstGeom prst="rect">
            <a:avLst/>
          </a:prstGeom>
          <a:noFill/>
          <a:ln w="9525">
            <a:solidFill>
              <a:schemeClr val="tx1"/>
            </a:solidFill>
            <a:miter lim="800000"/>
            <a:headEnd/>
            <a:tailEnd/>
          </a:ln>
        </p:spPr>
      </p:pic>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18</a:t>
            </a:fld>
            <a:endParaRPr lang="en-US" dirty="0">
              <a:solidFill>
                <a:srgbClr val="000000"/>
              </a:solidFill>
            </a:endParaRPr>
          </a:p>
        </p:txBody>
      </p:sp>
      <p:sp>
        <p:nvSpPr>
          <p:cNvPr id="4" name="TextBox 3"/>
          <p:cNvSpPr txBox="1"/>
          <p:nvPr/>
        </p:nvSpPr>
        <p:spPr>
          <a:xfrm>
            <a:off x="600075" y="3619499"/>
            <a:ext cx="2743200" cy="733425"/>
          </a:xfrm>
          <a:prstGeom prst="rect">
            <a:avLst/>
          </a:prstGeom>
          <a:noFill/>
          <a:ln w="28575">
            <a:solidFill>
              <a:srgbClr val="FF0000"/>
            </a:solidFill>
          </a:ln>
        </p:spPr>
        <p:txBody>
          <a:bodyPr wrap="square" rtlCol="0">
            <a:spAutoFit/>
          </a:bodyPr>
          <a:lstStyle/>
          <a:p>
            <a:endParaRPr lang="en-US" dirty="0"/>
          </a:p>
        </p:txBody>
      </p:sp>
      <p:sp>
        <p:nvSpPr>
          <p:cNvPr id="8" name="TextBox 7"/>
          <p:cNvSpPr txBox="1"/>
          <p:nvPr/>
        </p:nvSpPr>
        <p:spPr>
          <a:xfrm>
            <a:off x="2781299" y="4448174"/>
            <a:ext cx="1533525" cy="209551"/>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69610751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Chargebacks – Payment Adjustments</a:t>
            </a:r>
          </a:p>
        </p:txBody>
      </p:sp>
      <p:sp>
        <p:nvSpPr>
          <p:cNvPr id="133123" name="Content Placeholder 2"/>
          <p:cNvSpPr>
            <a:spLocks noGrp="1"/>
          </p:cNvSpPr>
          <p:nvPr>
            <p:ph idx="1"/>
          </p:nvPr>
        </p:nvSpPr>
        <p:spPr>
          <a:xfrm>
            <a:off x="528320" y="1320800"/>
            <a:ext cx="8473440" cy="513080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80010" y="1219200"/>
            <a:ext cx="8763990"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2000" dirty="0">
                <a:solidFill>
                  <a:srgbClr val="000000"/>
                </a:solidFill>
              </a:rPr>
              <a:t>A Payment Adjustment is created when GSA sends a refund to a customer agency </a:t>
            </a:r>
            <a:r>
              <a:rPr lang="en-US" sz="2000" dirty="0"/>
              <a:t>but the </a:t>
            </a:r>
            <a:r>
              <a:rPr lang="en-US" sz="2000" b="1" i="1" dirty="0"/>
              <a:t>customer agency does not accept the refund</a:t>
            </a:r>
            <a:endParaRPr lang="en-US" sz="2000" b="1" i="1" dirty="0">
              <a:solidFill>
                <a:srgbClr val="000000"/>
              </a:solidFill>
            </a:endParaRPr>
          </a:p>
          <a:p>
            <a:pPr lvl="1">
              <a:spcBef>
                <a:spcPts val="600"/>
              </a:spcBef>
              <a:spcAft>
                <a:spcPts val="600"/>
              </a:spcAft>
            </a:pPr>
            <a:r>
              <a:rPr lang="en-US" sz="1800" dirty="0">
                <a:solidFill>
                  <a:srgbClr val="000000"/>
                </a:solidFill>
              </a:rPr>
              <a:t>Refund payments are sent to customers for </a:t>
            </a:r>
            <a:r>
              <a:rPr lang="en-US" sz="1800" u="sng" dirty="0">
                <a:solidFill>
                  <a:srgbClr val="000000"/>
                </a:solidFill>
              </a:rPr>
              <a:t>IPAC credit bills</a:t>
            </a:r>
          </a:p>
          <a:p>
            <a:pPr lvl="2">
              <a:spcBef>
                <a:spcPts val="600"/>
              </a:spcBef>
              <a:spcAft>
                <a:spcPts val="600"/>
              </a:spcAft>
            </a:pPr>
            <a:r>
              <a:rPr lang="en-US" sz="1800" dirty="0">
                <a:solidFill>
                  <a:srgbClr val="000000"/>
                </a:solidFill>
              </a:rPr>
              <a:t>Customers may </a:t>
            </a:r>
            <a:r>
              <a:rPr lang="en-US" sz="1800" u="sng" dirty="0">
                <a:solidFill>
                  <a:srgbClr val="000000"/>
                </a:solidFill>
              </a:rPr>
              <a:t>refuse the refund payment</a:t>
            </a:r>
            <a:r>
              <a:rPr lang="en-US" sz="1800" dirty="0">
                <a:solidFill>
                  <a:srgbClr val="000000"/>
                </a:solidFill>
              </a:rPr>
              <a:t> for the credit bill</a:t>
            </a:r>
          </a:p>
          <a:p>
            <a:endParaRPr lang="en-US" sz="1000" dirty="0" smtClean="0">
              <a:solidFill>
                <a:srgbClr val="000000"/>
              </a:solidFill>
            </a:endParaRPr>
          </a:p>
          <a:p>
            <a:pPr>
              <a:spcBef>
                <a:spcPts val="300"/>
              </a:spcBef>
              <a:spcAft>
                <a:spcPts val="300"/>
              </a:spcAft>
            </a:pPr>
            <a:r>
              <a:rPr lang="en-US" sz="2000" dirty="0" smtClean="0">
                <a:solidFill>
                  <a:srgbClr val="000000"/>
                </a:solidFill>
              </a:rPr>
              <a:t>If </a:t>
            </a:r>
            <a:r>
              <a:rPr lang="en-US" sz="2000" dirty="0">
                <a:solidFill>
                  <a:srgbClr val="000000"/>
                </a:solidFill>
              </a:rPr>
              <a:t>a </a:t>
            </a:r>
            <a:r>
              <a:rPr lang="en-US" sz="2000" dirty="0" smtClean="0">
                <a:solidFill>
                  <a:srgbClr val="000000"/>
                </a:solidFill>
              </a:rPr>
              <a:t>customer </a:t>
            </a:r>
            <a:r>
              <a:rPr lang="en-US" sz="2000" dirty="0">
                <a:solidFill>
                  <a:srgbClr val="000000"/>
                </a:solidFill>
              </a:rPr>
              <a:t>agency does not accept </a:t>
            </a:r>
            <a:r>
              <a:rPr lang="en-US" sz="2000" dirty="0" smtClean="0">
                <a:solidFill>
                  <a:srgbClr val="000000"/>
                </a:solidFill>
              </a:rPr>
              <a:t>the refund, </a:t>
            </a:r>
            <a:r>
              <a:rPr lang="en-US" sz="2000" dirty="0">
                <a:solidFill>
                  <a:srgbClr val="000000"/>
                </a:solidFill>
              </a:rPr>
              <a:t>they </a:t>
            </a:r>
            <a:r>
              <a:rPr lang="en-US" sz="2000" dirty="0" smtClean="0">
                <a:solidFill>
                  <a:srgbClr val="000000"/>
                </a:solidFill>
              </a:rPr>
              <a:t>chargeback the refund</a:t>
            </a:r>
            <a:endParaRPr lang="en-US" sz="2000" dirty="0">
              <a:solidFill>
                <a:srgbClr val="000000"/>
              </a:solidFill>
            </a:endParaRPr>
          </a:p>
          <a:p>
            <a:pPr lvl="1">
              <a:spcBef>
                <a:spcPts val="300"/>
              </a:spcBef>
              <a:spcAft>
                <a:spcPts val="300"/>
              </a:spcAft>
            </a:pPr>
            <a:r>
              <a:rPr lang="en-US" sz="1800" dirty="0" smtClean="0">
                <a:solidFill>
                  <a:srgbClr val="000000"/>
                </a:solidFill>
              </a:rPr>
              <a:t>The </a:t>
            </a:r>
            <a:r>
              <a:rPr lang="en-US" sz="1800" dirty="0">
                <a:solidFill>
                  <a:srgbClr val="000000"/>
                </a:solidFill>
              </a:rPr>
              <a:t>customer generates a </a:t>
            </a:r>
            <a:r>
              <a:rPr lang="en-US" sz="1800" b="1" u="sng" dirty="0">
                <a:solidFill>
                  <a:srgbClr val="000000"/>
                </a:solidFill>
              </a:rPr>
              <a:t>payment adjustment</a:t>
            </a:r>
            <a:r>
              <a:rPr lang="en-US" sz="1800" dirty="0">
                <a:solidFill>
                  <a:srgbClr val="000000"/>
                </a:solidFill>
              </a:rPr>
              <a:t> in IPAC to </a:t>
            </a:r>
            <a:r>
              <a:rPr lang="en-US" sz="1800" dirty="0" smtClean="0">
                <a:solidFill>
                  <a:srgbClr val="000000"/>
                </a:solidFill>
              </a:rPr>
              <a:t>"chargeback" </a:t>
            </a:r>
            <a:r>
              <a:rPr lang="en-US" sz="1800" dirty="0">
                <a:solidFill>
                  <a:srgbClr val="000000"/>
                </a:solidFill>
              </a:rPr>
              <a:t>a </a:t>
            </a:r>
            <a:r>
              <a:rPr lang="en-US" sz="1800" dirty="0" smtClean="0">
                <a:solidFill>
                  <a:srgbClr val="000000"/>
                </a:solidFill>
              </a:rPr>
              <a:t>refund payment transaction from GSA</a:t>
            </a:r>
          </a:p>
          <a:p>
            <a:pPr lvl="1">
              <a:spcBef>
                <a:spcPts val="300"/>
              </a:spcBef>
              <a:spcAft>
                <a:spcPts val="300"/>
              </a:spcAft>
            </a:pPr>
            <a:r>
              <a:rPr lang="en-US" sz="1800" dirty="0"/>
              <a:t>GSA receives the Payment Adjustment from the customer and processes it using </a:t>
            </a:r>
            <a:r>
              <a:rPr lang="en-US" sz="1800" dirty="0" smtClean="0"/>
              <a:t>the IPAC </a:t>
            </a:r>
            <a:r>
              <a:rPr lang="en-US" sz="1800" dirty="0"/>
              <a:t>Inbound </a:t>
            </a:r>
            <a:r>
              <a:rPr lang="en-US" sz="1800" dirty="0" smtClean="0"/>
              <a:t>process</a:t>
            </a:r>
            <a:endParaRPr lang="en-US" sz="1800" dirty="0">
              <a:solidFill>
                <a:srgbClr val="000000"/>
              </a:solidFill>
            </a:endParaRPr>
          </a:p>
          <a:p>
            <a:endParaRPr lang="en-US" sz="1000" dirty="0">
              <a:solidFill>
                <a:srgbClr val="00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180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5178005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IPAC Chargebacks – Payment Adjustments</a:t>
            </a:r>
          </a:p>
        </p:txBody>
      </p:sp>
      <p:sp>
        <p:nvSpPr>
          <p:cNvPr id="133123" name="Content Placeholder 2"/>
          <p:cNvSpPr>
            <a:spLocks noGrp="1"/>
          </p:cNvSpPr>
          <p:nvPr>
            <p:ph idx="1"/>
          </p:nvPr>
        </p:nvSpPr>
        <p:spPr>
          <a:xfrm>
            <a:off x="528320" y="1320800"/>
            <a:ext cx="8473440" cy="513080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80010" y="1219200"/>
            <a:ext cx="8763990"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2000" b="1" dirty="0" smtClean="0">
                <a:solidFill>
                  <a:srgbClr val="000000"/>
                </a:solidFill>
              </a:rPr>
              <a:t>Reference </a:t>
            </a:r>
            <a:r>
              <a:rPr lang="en-US" sz="2000" b="1" dirty="0">
                <a:solidFill>
                  <a:srgbClr val="000000"/>
                </a:solidFill>
              </a:rPr>
              <a:t>document updates</a:t>
            </a:r>
            <a:endParaRPr lang="en-US" sz="2000" b="1" dirty="0" smtClean="0">
              <a:solidFill>
                <a:srgbClr val="000000"/>
              </a:solidFill>
            </a:endParaRPr>
          </a:p>
          <a:p>
            <a:pPr lvl="1">
              <a:spcBef>
                <a:spcPts val="600"/>
              </a:spcBef>
              <a:spcAft>
                <a:spcPts val="600"/>
              </a:spcAft>
            </a:pPr>
            <a:r>
              <a:rPr lang="en-US" sz="1800" dirty="0" smtClean="0">
                <a:solidFill>
                  <a:srgbClr val="000000"/>
                </a:solidFill>
              </a:rPr>
              <a:t>Pegasys </a:t>
            </a:r>
            <a:r>
              <a:rPr lang="en-US" sz="1800" dirty="0">
                <a:solidFill>
                  <a:srgbClr val="000000"/>
                </a:solidFill>
              </a:rPr>
              <a:t>creates a </a:t>
            </a:r>
            <a:r>
              <a:rPr lang="en-US" sz="1800" b="1" i="1" dirty="0">
                <a:solidFill>
                  <a:srgbClr val="000000"/>
                </a:solidFill>
              </a:rPr>
              <a:t>Cash Receipt (CR) to record a payment adjustment</a:t>
            </a:r>
          </a:p>
          <a:p>
            <a:pPr lvl="2">
              <a:spcBef>
                <a:spcPts val="600"/>
              </a:spcBef>
              <a:spcAft>
                <a:spcPts val="600"/>
              </a:spcAft>
            </a:pPr>
            <a:r>
              <a:rPr lang="en-US" sz="1800" dirty="0" smtClean="0">
                <a:solidFill>
                  <a:srgbClr val="000000"/>
                </a:solidFill>
              </a:rPr>
              <a:t>Payment </a:t>
            </a:r>
            <a:r>
              <a:rPr lang="en-US" sz="1800" dirty="0">
                <a:solidFill>
                  <a:srgbClr val="000000"/>
                </a:solidFill>
              </a:rPr>
              <a:t>adjustment Cash Receipts </a:t>
            </a:r>
            <a:r>
              <a:rPr lang="en-US" sz="1800" u="sng" dirty="0">
                <a:solidFill>
                  <a:srgbClr val="000000"/>
                </a:solidFill>
              </a:rPr>
              <a:t>reference the IPAC </a:t>
            </a:r>
            <a:r>
              <a:rPr lang="en-US" sz="1800" u="sng" dirty="0" smtClean="0">
                <a:solidFill>
                  <a:srgbClr val="000000"/>
                </a:solidFill>
              </a:rPr>
              <a:t>refund payment</a:t>
            </a:r>
            <a:r>
              <a:rPr lang="en-US" sz="1800" dirty="0" smtClean="0">
                <a:solidFill>
                  <a:srgbClr val="000000"/>
                </a:solidFill>
              </a:rPr>
              <a:t> </a:t>
            </a:r>
            <a:r>
              <a:rPr lang="en-US" sz="1800" dirty="0">
                <a:solidFill>
                  <a:srgbClr val="000000"/>
                </a:solidFill>
              </a:rPr>
              <a:t>created from the IPAC Billing Document Credit line</a:t>
            </a:r>
          </a:p>
          <a:p>
            <a:pPr lvl="2">
              <a:spcBef>
                <a:spcPts val="600"/>
              </a:spcBef>
              <a:spcAft>
                <a:spcPts val="600"/>
              </a:spcAft>
            </a:pPr>
            <a:r>
              <a:rPr lang="en-US" sz="1800" dirty="0">
                <a:solidFill>
                  <a:srgbClr val="000000"/>
                </a:solidFill>
              </a:rPr>
              <a:t>Payment Adjustments can </a:t>
            </a:r>
            <a:r>
              <a:rPr lang="en-US" sz="1800" u="sng" dirty="0" smtClean="0">
                <a:solidFill>
                  <a:srgbClr val="000000"/>
                </a:solidFill>
              </a:rPr>
              <a:t>re-establish/re-open </a:t>
            </a:r>
            <a:r>
              <a:rPr lang="en-US" sz="1800" u="sng" dirty="0">
                <a:solidFill>
                  <a:srgbClr val="000000"/>
                </a:solidFill>
              </a:rPr>
              <a:t>the outstanding credit amount on the associated Billing </a:t>
            </a:r>
            <a:r>
              <a:rPr lang="en-US" sz="1800" u="sng" dirty="0" smtClean="0">
                <a:solidFill>
                  <a:srgbClr val="000000"/>
                </a:solidFill>
              </a:rPr>
              <a:t>Document</a:t>
            </a:r>
          </a:p>
          <a:p>
            <a:pPr marL="0" indent="0">
              <a:spcBef>
                <a:spcPts val="600"/>
              </a:spcBef>
              <a:spcAft>
                <a:spcPts val="600"/>
              </a:spcAft>
              <a:buNone/>
            </a:pPr>
            <a:r>
              <a:rPr lang="en-US" sz="1800" b="1" dirty="0" smtClean="0">
                <a:solidFill>
                  <a:srgbClr val="FF0000"/>
                </a:solidFill>
              </a:rPr>
              <a:t>Important Note: Prior to the next run of the Auto Credit Application job, the re-opened credit BD must be manually updated to set the Invoice Date 60 days in the future to avoid automatically re-issuing the credit without researching chargeback validity</a:t>
            </a:r>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181</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78353309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55613" y="91440"/>
            <a:ext cx="8616950" cy="803910"/>
          </a:xfrm>
        </p:spPr>
        <p:txBody>
          <a:bodyPr/>
          <a:lstStyle/>
          <a:p>
            <a:r>
              <a:rPr lang="en-US" dirty="0"/>
              <a:t>IPAC Chargebacks – Payment Adjustments</a:t>
            </a:r>
            <a:endParaRPr lang="en-US" dirty="0" smtClean="0"/>
          </a:p>
        </p:txBody>
      </p:sp>
      <p:pic>
        <p:nvPicPr>
          <p:cNvPr id="51205" name="Picture 2"/>
          <p:cNvPicPr>
            <a:picLocks noChangeAspect="1" noChangeArrowheads="1"/>
          </p:cNvPicPr>
          <p:nvPr/>
        </p:nvPicPr>
        <p:blipFill>
          <a:blip r:embed="rId3" cstate="print"/>
          <a:srcRect/>
          <a:stretch>
            <a:fillRect/>
          </a:stretch>
        </p:blipFill>
        <p:spPr bwMode="auto">
          <a:xfrm>
            <a:off x="390525" y="2085975"/>
            <a:ext cx="8682038" cy="2373313"/>
          </a:xfrm>
          <a:prstGeom prst="rect">
            <a:avLst/>
          </a:prstGeom>
          <a:noFill/>
          <a:ln w="9525" algn="ctr">
            <a:noFill/>
            <a:miter lim="800000"/>
            <a:headEnd/>
            <a:tailEnd/>
          </a:ln>
        </p:spPr>
      </p:pic>
      <p:sp>
        <p:nvSpPr>
          <p:cNvPr id="7" name="TextBox 6"/>
          <p:cNvSpPr txBox="1"/>
          <p:nvPr/>
        </p:nvSpPr>
        <p:spPr>
          <a:xfrm>
            <a:off x="1261099" y="4827588"/>
            <a:ext cx="7016007" cy="769441"/>
          </a:xfrm>
          <a:prstGeom prst="rect">
            <a:avLst/>
          </a:prstGeom>
          <a:noFill/>
        </p:spPr>
        <p:txBody>
          <a:bodyPr wrap="square">
            <a:spAutoFit/>
          </a:bodyPr>
          <a:lstStyle/>
          <a:p>
            <a:pPr marL="568325" lvl="1" indent="-222250" eaLnBrk="0" hangingPunct="0">
              <a:spcBef>
                <a:spcPct val="20000"/>
              </a:spcBef>
              <a:buClr>
                <a:srgbClr val="AF242B"/>
              </a:buClr>
              <a:buSzPct val="75000"/>
              <a:buFont typeface="Wingdings" pitchFamily="2" charset="2"/>
              <a:buChar char="w"/>
              <a:defRPr/>
            </a:pPr>
            <a:r>
              <a:rPr lang="en-US" sz="2000" dirty="0" smtClean="0">
                <a:solidFill>
                  <a:srgbClr val="000000"/>
                </a:solidFill>
                <a:latin typeface="Arial"/>
                <a:cs typeface="+mn-cs"/>
              </a:rPr>
              <a:t>Billing Document outstanding credit </a:t>
            </a:r>
            <a:r>
              <a:rPr lang="en-US" sz="2000" dirty="0">
                <a:solidFill>
                  <a:srgbClr val="000000"/>
                </a:solidFill>
                <a:latin typeface="Arial"/>
                <a:cs typeface="+mn-cs"/>
              </a:rPr>
              <a:t>amount increased</a:t>
            </a:r>
          </a:p>
          <a:p>
            <a:pPr marL="568325" lvl="1" indent="-222250" eaLnBrk="0" hangingPunct="0">
              <a:spcBef>
                <a:spcPct val="20000"/>
              </a:spcBef>
              <a:buClr>
                <a:srgbClr val="AF242B"/>
              </a:buClr>
              <a:buSzPct val="75000"/>
              <a:buFont typeface="Wingdings" pitchFamily="2" charset="2"/>
              <a:buChar char="w"/>
              <a:defRPr/>
            </a:pPr>
            <a:r>
              <a:rPr lang="en-US" sz="2000" dirty="0" smtClean="0">
                <a:solidFill>
                  <a:srgbClr val="000000"/>
                </a:solidFill>
                <a:latin typeface="Arial"/>
                <a:cs typeface="+mn-cs"/>
              </a:rPr>
              <a:t>Billing Document closed credit </a:t>
            </a:r>
            <a:r>
              <a:rPr lang="en-US" sz="2000" dirty="0">
                <a:solidFill>
                  <a:srgbClr val="000000"/>
                </a:solidFill>
                <a:latin typeface="Arial"/>
                <a:cs typeface="+mn-cs"/>
              </a:rPr>
              <a:t>amount decreased</a:t>
            </a:r>
          </a:p>
        </p:txBody>
      </p:sp>
      <p:sp>
        <p:nvSpPr>
          <p:cNvPr id="8" name="TextBox 7"/>
          <p:cNvSpPr txBox="1"/>
          <p:nvPr/>
        </p:nvSpPr>
        <p:spPr>
          <a:xfrm>
            <a:off x="5437632" y="1938528"/>
            <a:ext cx="1889760" cy="276999"/>
          </a:xfrm>
          <a:prstGeom prst="rect">
            <a:avLst/>
          </a:prstGeom>
          <a:noFill/>
        </p:spPr>
        <p:txBody>
          <a:bodyPr wrap="square" rtlCol="0">
            <a:spAutoFit/>
          </a:bodyPr>
          <a:lstStyle/>
          <a:p>
            <a:r>
              <a:rPr lang="en-US" sz="1200" dirty="0" smtClean="0">
                <a:solidFill>
                  <a:srgbClr val="000000"/>
                </a:solidFill>
                <a:cs typeface="+mn-cs"/>
              </a:rPr>
              <a:t>Customer Action</a:t>
            </a:r>
            <a:endParaRPr lang="en-US" sz="1200" dirty="0">
              <a:solidFill>
                <a:srgbClr val="000000"/>
              </a:solidFill>
              <a:cs typeface="+mn-cs"/>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182</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6571009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Chargebacks – Payment </a:t>
            </a:r>
            <a:r>
              <a:rPr lang="en-US" dirty="0" smtClean="0"/>
              <a:t>Adjustments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403761" y="1219200"/>
            <a:ext cx="8740239" cy="53441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Font typeface="Wingdings" pitchFamily="2" charset="2"/>
              <a:buNone/>
            </a:pPr>
            <a:r>
              <a:rPr lang="en-US" sz="2000" b="1" dirty="0" smtClean="0">
                <a:solidFill>
                  <a:srgbClr val="000000"/>
                </a:solidFill>
              </a:rPr>
              <a:t>Payment Adjustment Example/Scenario:</a:t>
            </a:r>
          </a:p>
          <a:p>
            <a:endParaRPr lang="en-US" sz="600" b="1" dirty="0">
              <a:solidFill>
                <a:srgbClr val="000000"/>
              </a:solidFill>
            </a:endParaRPr>
          </a:p>
          <a:p>
            <a:pPr>
              <a:spcBef>
                <a:spcPts val="600"/>
              </a:spcBef>
              <a:spcAft>
                <a:spcPts val="600"/>
              </a:spcAft>
            </a:pPr>
            <a:r>
              <a:rPr lang="en-US" sz="1800" dirty="0">
                <a:solidFill>
                  <a:srgbClr val="000000"/>
                </a:solidFill>
              </a:rPr>
              <a:t>GSA creates </a:t>
            </a:r>
            <a:r>
              <a:rPr lang="en-US" sz="1800" dirty="0">
                <a:solidFill>
                  <a:srgbClr val="FF0000"/>
                </a:solidFill>
              </a:rPr>
              <a:t>$100 </a:t>
            </a:r>
            <a:r>
              <a:rPr lang="en-US" sz="1800" dirty="0">
                <a:solidFill>
                  <a:srgbClr val="000000"/>
                </a:solidFill>
              </a:rPr>
              <a:t>Billing Document (BD) with a credit line type </a:t>
            </a:r>
            <a:r>
              <a:rPr lang="en-US" sz="1800" dirty="0" smtClean="0">
                <a:solidFill>
                  <a:srgbClr val="000000"/>
                </a:solidFill>
              </a:rPr>
              <a:t>to record money owed to the </a:t>
            </a:r>
            <a:r>
              <a:rPr lang="en-US" sz="1800" dirty="0" smtClean="0">
                <a:solidFill>
                  <a:srgbClr val="FF0000"/>
                </a:solidFill>
              </a:rPr>
              <a:t>Customer</a:t>
            </a:r>
            <a:r>
              <a:rPr lang="en-US" sz="1800" dirty="0" smtClean="0">
                <a:solidFill>
                  <a:srgbClr val="000000"/>
                </a:solidFill>
              </a:rPr>
              <a:t> Agency</a:t>
            </a:r>
            <a:endParaRPr lang="en-US" sz="1800" dirty="0">
              <a:solidFill>
                <a:srgbClr val="000000"/>
              </a:solidFill>
            </a:endParaRPr>
          </a:p>
          <a:p>
            <a:pPr>
              <a:spcBef>
                <a:spcPts val="600"/>
              </a:spcBef>
              <a:spcAft>
                <a:spcPts val="600"/>
              </a:spcAft>
            </a:pPr>
            <a:r>
              <a:rPr lang="en-US" sz="1800" dirty="0" smtClean="0">
                <a:solidFill>
                  <a:srgbClr val="000000"/>
                </a:solidFill>
              </a:rPr>
              <a:t>GSA </a:t>
            </a:r>
            <a:r>
              <a:rPr lang="en-US" sz="1800" dirty="0">
                <a:solidFill>
                  <a:srgbClr val="000000"/>
                </a:solidFill>
              </a:rPr>
              <a:t>sends a refund via Itemized Payment (IP) to </a:t>
            </a:r>
            <a:r>
              <a:rPr lang="en-US" sz="1800" dirty="0">
                <a:solidFill>
                  <a:srgbClr val="FF0000"/>
                </a:solidFill>
              </a:rPr>
              <a:t>C</a:t>
            </a:r>
            <a:r>
              <a:rPr lang="en-US" sz="1800" dirty="0" smtClean="0">
                <a:solidFill>
                  <a:srgbClr val="FF0000"/>
                </a:solidFill>
              </a:rPr>
              <a:t>ustomer </a:t>
            </a:r>
            <a:r>
              <a:rPr lang="en-US" sz="1800" dirty="0"/>
              <a:t>A</a:t>
            </a:r>
            <a:r>
              <a:rPr lang="en-US" sz="1800" dirty="0" smtClean="0"/>
              <a:t>gency</a:t>
            </a:r>
            <a:r>
              <a:rPr lang="en-US" sz="1800" dirty="0" smtClean="0">
                <a:solidFill>
                  <a:srgbClr val="FF0000"/>
                </a:solidFill>
              </a:rPr>
              <a:t> </a:t>
            </a:r>
            <a:r>
              <a:rPr lang="en-US" sz="1800" dirty="0">
                <a:solidFill>
                  <a:srgbClr val="000000"/>
                </a:solidFill>
              </a:rPr>
              <a:t>for </a:t>
            </a:r>
            <a:r>
              <a:rPr lang="en-US" sz="1800" dirty="0">
                <a:solidFill>
                  <a:srgbClr val="FF0000"/>
                </a:solidFill>
              </a:rPr>
              <a:t>$100</a:t>
            </a:r>
          </a:p>
          <a:p>
            <a:pPr>
              <a:spcBef>
                <a:spcPts val="600"/>
              </a:spcBef>
              <a:spcAft>
                <a:spcPts val="600"/>
              </a:spcAft>
            </a:pPr>
            <a:r>
              <a:rPr lang="en-US" sz="1800" dirty="0" smtClean="0">
                <a:solidFill>
                  <a:srgbClr val="FF0000"/>
                </a:solidFill>
              </a:rPr>
              <a:t>Customer </a:t>
            </a:r>
            <a:r>
              <a:rPr lang="en-US" sz="1800" dirty="0" smtClean="0"/>
              <a:t>Agency</a:t>
            </a:r>
            <a:r>
              <a:rPr lang="en-US" sz="1800" dirty="0" smtClean="0">
                <a:solidFill>
                  <a:srgbClr val="FF0000"/>
                </a:solidFill>
              </a:rPr>
              <a:t> </a:t>
            </a:r>
            <a:r>
              <a:rPr lang="en-US" sz="1800" dirty="0" smtClean="0">
                <a:solidFill>
                  <a:srgbClr val="000000"/>
                </a:solidFill>
              </a:rPr>
              <a:t>does not accept the refund so they perform a payment </a:t>
            </a:r>
            <a:r>
              <a:rPr lang="en-US" sz="1800" dirty="0">
                <a:solidFill>
                  <a:srgbClr val="000000"/>
                </a:solidFill>
              </a:rPr>
              <a:t>adjustment in IPAC to send </a:t>
            </a:r>
            <a:r>
              <a:rPr lang="en-US" sz="1800" dirty="0" smtClean="0">
                <a:solidFill>
                  <a:srgbClr val="000000"/>
                </a:solidFill>
              </a:rPr>
              <a:t>the refund back to GSA </a:t>
            </a:r>
            <a:r>
              <a:rPr lang="en-US" sz="1800" dirty="0">
                <a:solidFill>
                  <a:srgbClr val="FF0000"/>
                </a:solidFill>
              </a:rPr>
              <a:t>as an IPAC Cash Receipt (CR)</a:t>
            </a:r>
          </a:p>
          <a:p>
            <a:pPr>
              <a:spcBef>
                <a:spcPts val="600"/>
              </a:spcBef>
              <a:spcAft>
                <a:spcPts val="600"/>
              </a:spcAft>
            </a:pPr>
            <a:r>
              <a:rPr lang="en-US" sz="1800" dirty="0" smtClean="0">
                <a:solidFill>
                  <a:srgbClr val="000000"/>
                </a:solidFill>
              </a:rPr>
              <a:t>GSA </a:t>
            </a:r>
            <a:r>
              <a:rPr lang="en-US" sz="1800" dirty="0">
                <a:solidFill>
                  <a:srgbClr val="000000"/>
                </a:solidFill>
              </a:rPr>
              <a:t>receives </a:t>
            </a:r>
            <a:r>
              <a:rPr lang="en-US" sz="1800" dirty="0">
                <a:solidFill>
                  <a:srgbClr val="FF0000"/>
                </a:solidFill>
              </a:rPr>
              <a:t>$100 </a:t>
            </a:r>
            <a:r>
              <a:rPr lang="en-US" sz="1800" dirty="0" smtClean="0">
                <a:solidFill>
                  <a:srgbClr val="000000"/>
                </a:solidFill>
              </a:rPr>
              <a:t>back from the </a:t>
            </a:r>
            <a:r>
              <a:rPr lang="en-US" sz="1800" dirty="0" smtClean="0">
                <a:solidFill>
                  <a:srgbClr val="FF0000"/>
                </a:solidFill>
              </a:rPr>
              <a:t>Customer</a:t>
            </a:r>
            <a:r>
              <a:rPr lang="en-US" sz="1800" dirty="0" smtClean="0">
                <a:solidFill>
                  <a:srgbClr val="000000"/>
                </a:solidFill>
              </a:rPr>
              <a:t> Agency, which reopens the original credit bill</a:t>
            </a:r>
            <a:endParaRPr lang="en-US" sz="1800" dirty="0">
              <a:solidFill>
                <a:srgbClr val="000000"/>
              </a:solidFill>
            </a:endParaRPr>
          </a:p>
          <a:p>
            <a:pPr>
              <a:spcBef>
                <a:spcPts val="600"/>
              </a:spcBef>
              <a:spcAft>
                <a:spcPts val="600"/>
              </a:spcAft>
            </a:pPr>
            <a:r>
              <a:rPr lang="en-US" sz="1800" dirty="0">
                <a:solidFill>
                  <a:srgbClr val="000000"/>
                </a:solidFill>
              </a:rPr>
              <a:t>GSA processes the Payment Adjustment as a Cash Receipt that directly references the refund transaction (Itemized Payment), which re-opens the original Billing Document, leaving GSA with $100 outstanding credit</a:t>
            </a:r>
          </a:p>
          <a:p>
            <a:pPr>
              <a:spcBef>
                <a:spcPts val="600"/>
              </a:spcBef>
              <a:spcAft>
                <a:spcPts val="600"/>
              </a:spcAft>
            </a:pPr>
            <a:r>
              <a:rPr lang="en-US" sz="1800" b="1" dirty="0" smtClean="0">
                <a:solidFill>
                  <a:srgbClr val="000000"/>
                </a:solidFill>
              </a:rPr>
              <a:t>GSA </a:t>
            </a:r>
            <a:r>
              <a:rPr lang="en-US" sz="1800" b="1" dirty="0">
                <a:solidFill>
                  <a:srgbClr val="000000"/>
                </a:solidFill>
              </a:rPr>
              <a:t>researches original </a:t>
            </a:r>
            <a:r>
              <a:rPr lang="en-US" sz="1800" b="1" dirty="0" smtClean="0">
                <a:solidFill>
                  <a:srgbClr val="000000"/>
                </a:solidFill>
              </a:rPr>
              <a:t>credit BD </a:t>
            </a:r>
            <a:r>
              <a:rPr lang="en-US" sz="1800" b="1" dirty="0">
                <a:solidFill>
                  <a:srgbClr val="000000"/>
                </a:solidFill>
              </a:rPr>
              <a:t>to </a:t>
            </a:r>
            <a:r>
              <a:rPr lang="en-US" sz="1800" b="1" dirty="0" smtClean="0">
                <a:solidFill>
                  <a:srgbClr val="000000"/>
                </a:solidFill>
              </a:rPr>
              <a:t>Payment Adjustment Resolution:</a:t>
            </a:r>
            <a:endParaRPr lang="en-US" sz="1800" b="1" dirty="0">
              <a:solidFill>
                <a:srgbClr val="000000"/>
              </a:solidFill>
            </a:endParaRPr>
          </a:p>
          <a:p>
            <a:pPr lvl="1">
              <a:spcBef>
                <a:spcPts val="600"/>
              </a:spcBef>
              <a:spcAft>
                <a:spcPts val="600"/>
              </a:spcAft>
            </a:pPr>
            <a:r>
              <a:rPr lang="en-US" sz="1600" b="1" dirty="0" smtClean="0">
                <a:solidFill>
                  <a:srgbClr val="000000"/>
                </a:solidFill>
              </a:rPr>
              <a:t>Reissue Refund</a:t>
            </a:r>
          </a:p>
          <a:p>
            <a:pPr lvl="1">
              <a:spcBef>
                <a:spcPts val="600"/>
              </a:spcBef>
              <a:spcAft>
                <a:spcPts val="600"/>
              </a:spcAft>
            </a:pPr>
            <a:r>
              <a:rPr lang="en-US" sz="1600" b="1" dirty="0" smtClean="0">
                <a:solidFill>
                  <a:srgbClr val="000000"/>
                </a:solidFill>
              </a:rPr>
              <a:t>Transfer </a:t>
            </a:r>
            <a:r>
              <a:rPr lang="en-US" sz="1600" b="1" dirty="0">
                <a:solidFill>
                  <a:srgbClr val="000000"/>
                </a:solidFill>
              </a:rPr>
              <a:t>Non-Refundable Payment Adjustment to </a:t>
            </a:r>
            <a:r>
              <a:rPr lang="en-US" sz="1600" b="1" dirty="0" smtClean="0">
                <a:solidFill>
                  <a:srgbClr val="000000"/>
                </a:solidFill>
              </a:rPr>
              <a:t>Treasury</a:t>
            </a:r>
            <a:endParaRPr lang="en-US" sz="1600" b="1" dirty="0">
              <a:solidFill>
                <a:srgbClr val="00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183</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0586426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Exercise</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620554" y="1528490"/>
            <a:ext cx="8271828" cy="589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400" b="1" dirty="0" smtClean="0">
                <a:solidFill>
                  <a:srgbClr val="000000"/>
                </a:solidFill>
              </a:rPr>
              <a:t>Exercise </a:t>
            </a:r>
            <a:r>
              <a:rPr lang="en-US" sz="2400" b="1" dirty="0">
                <a:solidFill>
                  <a:srgbClr val="000000"/>
                </a:solidFill>
              </a:rPr>
              <a:t>4</a:t>
            </a:r>
            <a:r>
              <a:rPr lang="en-US" sz="2400" b="1" dirty="0" smtClean="0">
                <a:solidFill>
                  <a:srgbClr val="000000"/>
                </a:solidFill>
              </a:rPr>
              <a:t>:  </a:t>
            </a:r>
            <a:r>
              <a:rPr lang="en-US" sz="2400" dirty="0" smtClean="0"/>
              <a:t>Update Billing Document to Prevent </a:t>
            </a:r>
            <a:r>
              <a:rPr lang="en-US" sz="2400" dirty="0"/>
              <a:t>A</a:t>
            </a:r>
            <a:r>
              <a:rPr lang="en-US" sz="2400" dirty="0" smtClean="0"/>
              <a:t>utomatic Reissue</a:t>
            </a:r>
            <a:endParaRPr lang="en-US" sz="2400"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184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049156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11760"/>
            <a:ext cx="8596947" cy="783590"/>
          </a:xfrm>
        </p:spPr>
        <p:txBody>
          <a:bodyPr/>
          <a:lstStyle/>
          <a:p>
            <a:r>
              <a:rPr lang="en-US" dirty="0"/>
              <a:t>IPAC Chargebacks – Payment </a:t>
            </a:r>
            <a:r>
              <a:rPr lang="en-US" dirty="0" smtClean="0"/>
              <a:t>Adjustments:</a:t>
            </a:r>
            <a:br>
              <a:rPr lang="en-US" dirty="0" smtClean="0"/>
            </a:br>
            <a:r>
              <a:rPr lang="en-US" dirty="0" smtClean="0"/>
              <a:t>Payment Adjustment Resolution Diagram</a:t>
            </a:r>
            <a:endParaRPr lang="en-US"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srgbClr val="000000"/>
              </a:solidFill>
              <a:cs typeface="+mn-cs"/>
            </a:endParaRPr>
          </a:p>
        </p:txBody>
      </p:sp>
      <p:sp>
        <p:nvSpPr>
          <p:cNvPr id="102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srgbClr val="000000"/>
              </a:solidFill>
              <a:cs typeface="+mn-cs"/>
            </a:endParaRPr>
          </a:p>
        </p:txBody>
      </p:sp>
      <p:graphicFrame>
        <p:nvGraphicFramePr>
          <p:cNvPr id="3" name="Object 2"/>
          <p:cNvGraphicFramePr>
            <a:graphicFrameLocks noChangeAspect="1"/>
          </p:cNvGraphicFramePr>
          <p:nvPr/>
        </p:nvGraphicFramePr>
        <p:xfrm>
          <a:off x="573206" y="1201002"/>
          <a:ext cx="8422619" cy="5322627"/>
        </p:xfrm>
        <a:graphic>
          <a:graphicData uri="http://schemas.openxmlformats.org/presentationml/2006/ole">
            <mc:AlternateContent xmlns:mc="http://schemas.openxmlformats.org/markup-compatibility/2006">
              <mc:Choice xmlns:v="urn:schemas-microsoft-com:vml" Requires="v">
                <p:oleObj spid="_x0000_s1429648" name="Visio" r:id="rId3" imgW="9887522" imgH="6255353" progId="Visio.Drawing.11">
                  <p:embed/>
                </p:oleObj>
              </mc:Choice>
              <mc:Fallback>
                <p:oleObj name="Visio" r:id="rId3" imgW="9887522" imgH="625535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206" y="1201002"/>
                        <a:ext cx="8422619" cy="53226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4376928" y="5035296"/>
            <a:ext cx="573024" cy="415498"/>
          </a:xfrm>
          <a:prstGeom prst="rect">
            <a:avLst/>
          </a:prstGeom>
          <a:solidFill>
            <a:schemeClr val="bg1"/>
          </a:solidFill>
        </p:spPr>
        <p:txBody>
          <a:bodyPr wrap="square" rtlCol="0">
            <a:spAutoFit/>
          </a:bodyPr>
          <a:lstStyle/>
          <a:p>
            <a:r>
              <a:rPr lang="en-US" sz="700" b="1" dirty="0" smtClean="0">
                <a:solidFill>
                  <a:srgbClr val="2D2D8A">
                    <a:lumMod val="75000"/>
                  </a:srgbClr>
                </a:solidFill>
                <a:cs typeface="+mn-cs"/>
              </a:rPr>
              <a:t>This BD will have TT=02</a:t>
            </a:r>
            <a:endParaRPr lang="en-US" sz="700" b="1" dirty="0">
              <a:solidFill>
                <a:srgbClr val="2D2D8A">
                  <a:lumMod val="75000"/>
                </a:srgbClr>
              </a:solidFill>
              <a:cs typeface="+mn-cs"/>
            </a:endParaRPr>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185</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6272478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132080"/>
            <a:ext cx="8505506" cy="763270"/>
          </a:xfrm>
        </p:spPr>
        <p:txBody>
          <a:bodyPr/>
          <a:lstStyle/>
          <a:p>
            <a:r>
              <a:rPr lang="en-US" dirty="0"/>
              <a:t>IPAC Chargebacks – Payment Adjustments</a:t>
            </a:r>
            <a:br>
              <a:rPr lang="en-US" dirty="0"/>
            </a:br>
            <a:r>
              <a:rPr lang="en-US" dirty="0" smtClean="0"/>
              <a:t>Reissue </a:t>
            </a:r>
            <a:r>
              <a:rPr lang="en-US" dirty="0"/>
              <a:t>R</a:t>
            </a:r>
            <a:r>
              <a:rPr lang="en-US" dirty="0" smtClean="0"/>
              <a:t>efund Actions</a:t>
            </a:r>
            <a:endParaRPr lang="en-US" dirty="0"/>
          </a:p>
        </p:txBody>
      </p:sp>
      <p:sp>
        <p:nvSpPr>
          <p:cNvPr id="6" name="Content Placeholder 5"/>
          <p:cNvSpPr>
            <a:spLocks noGrp="1"/>
          </p:cNvSpPr>
          <p:nvPr>
            <p:ph idx="1"/>
          </p:nvPr>
        </p:nvSpPr>
        <p:spPr>
          <a:xfrm>
            <a:off x="404037" y="1116281"/>
            <a:ext cx="8538351" cy="5017819"/>
          </a:xfrm>
        </p:spPr>
        <p:txBody>
          <a:bodyPr/>
          <a:lstStyle/>
          <a:p>
            <a:pPr>
              <a:spcBef>
                <a:spcPts val="600"/>
              </a:spcBef>
              <a:spcAft>
                <a:spcPts val="600"/>
              </a:spcAft>
            </a:pPr>
            <a:r>
              <a:rPr lang="en-US" sz="2000" b="1" dirty="0" smtClean="0"/>
              <a:t>Payment Adjustment Resolution: Reissue</a:t>
            </a:r>
          </a:p>
          <a:p>
            <a:pPr lvl="1">
              <a:spcBef>
                <a:spcPts val="600"/>
              </a:spcBef>
              <a:spcAft>
                <a:spcPts val="600"/>
              </a:spcAft>
            </a:pPr>
            <a:r>
              <a:rPr lang="en-US" sz="1800" dirty="0" smtClean="0"/>
              <a:t>If chargeback is deemed </a:t>
            </a:r>
            <a:r>
              <a:rPr lang="en-US" sz="1800" b="1" dirty="0" smtClean="0"/>
              <a:t>invalid</a:t>
            </a:r>
            <a:r>
              <a:rPr lang="en-US" sz="1800" dirty="0" smtClean="0"/>
              <a:t> and needs to be </a:t>
            </a:r>
            <a:r>
              <a:rPr lang="en-US" sz="1800" b="1" dirty="0" smtClean="0"/>
              <a:t>reissued</a:t>
            </a:r>
            <a:endParaRPr lang="en-US" sz="1800" dirty="0" smtClean="0"/>
          </a:p>
          <a:p>
            <a:pPr lvl="1">
              <a:spcBef>
                <a:spcPts val="600"/>
              </a:spcBef>
              <a:spcAft>
                <a:spcPts val="600"/>
              </a:spcAft>
            </a:pPr>
            <a:r>
              <a:rPr lang="en-US" sz="1800" dirty="0" smtClean="0"/>
              <a:t>Reissue the credit via refund to the customer</a:t>
            </a:r>
          </a:p>
          <a:p>
            <a:pPr marL="233363" indent="-233363">
              <a:spcBef>
                <a:spcPts val="600"/>
              </a:spcBef>
              <a:spcAft>
                <a:spcPts val="600"/>
              </a:spcAft>
              <a:buFont typeface="+mj-lt"/>
              <a:buAutoNum type="arabicParenR"/>
            </a:pPr>
            <a:r>
              <a:rPr lang="en-US" sz="2000" dirty="0" smtClean="0"/>
              <a:t>Navigate to the Outstanding Bills Query</a:t>
            </a:r>
          </a:p>
          <a:p>
            <a:pPr marL="233363" indent="-233363">
              <a:spcBef>
                <a:spcPts val="600"/>
              </a:spcBef>
              <a:spcAft>
                <a:spcPts val="600"/>
              </a:spcAft>
              <a:buFont typeface="+mj-lt"/>
              <a:buAutoNum type="arabicParenR"/>
            </a:pPr>
            <a:r>
              <a:rPr lang="en-US" sz="2000" dirty="0" smtClean="0"/>
              <a:t>Enter appropriate </a:t>
            </a:r>
            <a:r>
              <a:rPr lang="en-US" sz="2000" b="1" dirty="0" smtClean="0"/>
              <a:t>Search Criteria</a:t>
            </a:r>
          </a:p>
          <a:p>
            <a:pPr marL="574675" lvl="1" indent="-238125">
              <a:spcBef>
                <a:spcPts val="600"/>
              </a:spcBef>
              <a:spcAft>
                <a:spcPts val="600"/>
              </a:spcAft>
              <a:buFont typeface="Arial" pitchFamily="34" charset="0"/>
              <a:buChar char="•"/>
            </a:pPr>
            <a:r>
              <a:rPr lang="en-US" sz="1800" dirty="0" smtClean="0"/>
              <a:t>To retrieve reopened IPAC Credit billings, enter:</a:t>
            </a:r>
          </a:p>
          <a:p>
            <a:pPr lvl="2">
              <a:spcBef>
                <a:spcPts val="600"/>
              </a:spcBef>
              <a:spcAft>
                <a:spcPts val="600"/>
              </a:spcAft>
              <a:buFont typeface="Arial" pitchFamily="34" charset="0"/>
              <a:buChar char="•"/>
            </a:pPr>
            <a:r>
              <a:rPr lang="en-US" sz="1600" b="1" dirty="0" smtClean="0"/>
              <a:t>Refunded Flag = </a:t>
            </a:r>
            <a:r>
              <a:rPr lang="en-US" sz="1600" dirty="0" smtClean="0"/>
              <a:t>Yes</a:t>
            </a:r>
          </a:p>
          <a:p>
            <a:pPr lvl="2">
              <a:spcBef>
                <a:spcPts val="600"/>
              </a:spcBef>
              <a:spcAft>
                <a:spcPts val="600"/>
              </a:spcAft>
              <a:buFont typeface="Arial" pitchFamily="34" charset="0"/>
              <a:buChar char="•"/>
            </a:pPr>
            <a:r>
              <a:rPr lang="en-US" sz="1600" b="1" dirty="0" smtClean="0"/>
              <a:t>Bill Type </a:t>
            </a:r>
            <a:r>
              <a:rPr lang="en-US" sz="1600" dirty="0" smtClean="0"/>
              <a:t>= IPAC</a:t>
            </a:r>
            <a:endParaRPr lang="en-US" sz="1600" b="1" dirty="0" smtClean="0"/>
          </a:p>
          <a:p>
            <a:pPr lvl="2">
              <a:spcBef>
                <a:spcPts val="600"/>
              </a:spcBef>
              <a:spcAft>
                <a:spcPts val="600"/>
              </a:spcAft>
              <a:buFont typeface="Arial" pitchFamily="34" charset="0"/>
              <a:buChar char="•"/>
            </a:pPr>
            <a:r>
              <a:rPr lang="en-US" sz="1600" b="1" dirty="0" smtClean="0"/>
              <a:t>Line Type </a:t>
            </a:r>
            <a:r>
              <a:rPr lang="en-US" sz="1600" dirty="0" smtClean="0"/>
              <a:t>= Credit</a:t>
            </a:r>
            <a:endParaRPr lang="en-US" sz="1600" b="1" dirty="0" smtClean="0"/>
          </a:p>
          <a:p>
            <a:pPr lvl="2">
              <a:spcBef>
                <a:spcPts val="600"/>
              </a:spcBef>
              <a:spcAft>
                <a:spcPts val="600"/>
              </a:spcAft>
              <a:buFont typeface="Arial" pitchFamily="34" charset="0"/>
              <a:buChar char="•"/>
            </a:pPr>
            <a:r>
              <a:rPr lang="en-US" sz="1600" b="1" dirty="0" smtClean="0"/>
              <a:t>Business Line</a:t>
            </a:r>
          </a:p>
          <a:p>
            <a:pPr lvl="2">
              <a:spcBef>
                <a:spcPts val="600"/>
              </a:spcBef>
              <a:spcAft>
                <a:spcPts val="600"/>
              </a:spcAft>
              <a:buFont typeface="Arial" pitchFamily="34" charset="0"/>
              <a:buChar char="•"/>
            </a:pPr>
            <a:r>
              <a:rPr lang="en-US" sz="1600" b="1" dirty="0" smtClean="0"/>
              <a:t>Bill Generated Flag</a:t>
            </a:r>
            <a:r>
              <a:rPr lang="en-US" sz="1600" dirty="0" smtClean="0"/>
              <a:t> = True</a:t>
            </a:r>
          </a:p>
          <a:p>
            <a:pPr lvl="2">
              <a:spcBef>
                <a:spcPts val="600"/>
              </a:spcBef>
              <a:spcAft>
                <a:spcPts val="600"/>
              </a:spcAft>
              <a:buFont typeface="Arial" pitchFamily="34" charset="0"/>
              <a:buChar char="•"/>
            </a:pPr>
            <a:r>
              <a:rPr lang="en-US" sz="1600" dirty="0" smtClean="0"/>
              <a:t>Any other known criteria such as</a:t>
            </a:r>
            <a:r>
              <a:rPr lang="en-US" sz="1600" b="1" dirty="0" smtClean="0"/>
              <a:t> Document Type </a:t>
            </a:r>
            <a:r>
              <a:rPr lang="en-US" sz="1600" dirty="0" smtClean="0"/>
              <a:t>or date range </a:t>
            </a:r>
          </a:p>
          <a:p>
            <a:pPr marL="514350" indent="-514350">
              <a:spcBef>
                <a:spcPts val="300"/>
              </a:spcBef>
              <a:spcAft>
                <a:spcPts val="300"/>
              </a:spcAft>
              <a:buFont typeface="+mj-lt"/>
              <a:buAutoNum type="arabicParenR"/>
            </a:pPr>
            <a:endParaRPr lang="en-US" sz="1000" dirty="0" smtClean="0"/>
          </a:p>
          <a:p>
            <a:endParaRPr lang="en-US" dirty="0"/>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186</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4016288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132080"/>
            <a:ext cx="8505506" cy="763270"/>
          </a:xfrm>
        </p:spPr>
        <p:txBody>
          <a:bodyPr/>
          <a:lstStyle/>
          <a:p>
            <a:r>
              <a:rPr lang="en-US" dirty="0"/>
              <a:t>IPAC Chargebacks – Payment Adjustments</a:t>
            </a:r>
            <a:br>
              <a:rPr lang="en-US" dirty="0"/>
            </a:br>
            <a:r>
              <a:rPr lang="en-US" dirty="0" smtClean="0"/>
              <a:t>Reissue </a:t>
            </a:r>
            <a:r>
              <a:rPr lang="en-US" dirty="0"/>
              <a:t>R</a:t>
            </a:r>
            <a:r>
              <a:rPr lang="en-US" dirty="0" smtClean="0"/>
              <a:t>efund Actions</a:t>
            </a:r>
            <a:endParaRPr lang="en-US" dirty="0"/>
          </a:p>
        </p:txBody>
      </p:sp>
      <p:sp>
        <p:nvSpPr>
          <p:cNvPr id="6" name="Content Placeholder 5"/>
          <p:cNvSpPr>
            <a:spLocks noGrp="1"/>
          </p:cNvSpPr>
          <p:nvPr>
            <p:ph idx="1"/>
          </p:nvPr>
        </p:nvSpPr>
        <p:spPr>
          <a:xfrm>
            <a:off x="404037" y="1116281"/>
            <a:ext cx="8538351" cy="5017819"/>
          </a:xfrm>
        </p:spPr>
        <p:txBody>
          <a:bodyPr/>
          <a:lstStyle/>
          <a:p>
            <a:pPr marL="342900" indent="-342900">
              <a:spcBef>
                <a:spcPts val="600"/>
              </a:spcBef>
              <a:spcAft>
                <a:spcPts val="600"/>
              </a:spcAft>
              <a:buFont typeface="+mj-lt"/>
              <a:buAutoNum type="arabicParenR" startAt="3"/>
            </a:pPr>
            <a:r>
              <a:rPr lang="en-US" sz="2000" dirty="0" smtClean="0"/>
              <a:t>Amend Billing Document</a:t>
            </a:r>
            <a:r>
              <a:rPr lang="en-US" sz="1600" dirty="0" smtClean="0"/>
              <a:t>:</a:t>
            </a:r>
          </a:p>
          <a:p>
            <a:pPr marL="574675" lvl="1" indent="-238125">
              <a:spcBef>
                <a:spcPts val="600"/>
              </a:spcBef>
              <a:spcAft>
                <a:spcPts val="600"/>
              </a:spcAft>
            </a:pPr>
            <a:r>
              <a:rPr lang="en-US" sz="1800" dirty="0" smtClean="0"/>
              <a:t>Billing Status = Unbilled</a:t>
            </a:r>
          </a:p>
          <a:p>
            <a:pPr marL="574675" lvl="1" indent="-238125">
              <a:spcBef>
                <a:spcPts val="600"/>
              </a:spcBef>
              <a:spcAft>
                <a:spcPts val="600"/>
              </a:spcAft>
            </a:pPr>
            <a:r>
              <a:rPr lang="en-US" sz="1800" dirty="0" smtClean="0"/>
              <a:t>Invoice Date = Current Date</a:t>
            </a:r>
          </a:p>
          <a:p>
            <a:pPr marL="233363" indent="-233363">
              <a:spcBef>
                <a:spcPts val="600"/>
              </a:spcBef>
              <a:spcAft>
                <a:spcPts val="600"/>
              </a:spcAft>
              <a:buFont typeface="+mj-lt"/>
              <a:buAutoNum type="arabicParenR" startAt="3"/>
            </a:pPr>
            <a:r>
              <a:rPr lang="en-US" sz="2000" dirty="0" smtClean="0"/>
              <a:t>Generate Refund IP – 2 methods:</a:t>
            </a:r>
          </a:p>
          <a:p>
            <a:pPr marL="574675" lvl="1" indent="-238125">
              <a:spcBef>
                <a:spcPts val="600"/>
              </a:spcBef>
              <a:spcAft>
                <a:spcPts val="600"/>
              </a:spcAft>
            </a:pPr>
            <a:r>
              <a:rPr lang="en-US" sz="1800" dirty="0" smtClean="0"/>
              <a:t>Manually from Outstanding Bills Query, or</a:t>
            </a:r>
          </a:p>
          <a:p>
            <a:pPr marL="574675" lvl="1" indent="-238125">
              <a:spcBef>
                <a:spcPts val="600"/>
              </a:spcBef>
              <a:spcAft>
                <a:spcPts val="600"/>
              </a:spcAft>
            </a:pPr>
            <a:r>
              <a:rPr lang="en-US" sz="1800" dirty="0" smtClean="0"/>
              <a:t>Automatically via Automated Credit Application batch job</a:t>
            </a:r>
          </a:p>
          <a:p>
            <a:pPr marL="514350" indent="-514350">
              <a:spcBef>
                <a:spcPts val="300"/>
              </a:spcBef>
              <a:spcAft>
                <a:spcPts val="300"/>
              </a:spcAft>
              <a:buFont typeface="+mj-lt"/>
              <a:buAutoNum type="arabicParenR" startAt="3"/>
            </a:pPr>
            <a:endParaRPr lang="en-US" sz="1800" dirty="0" smtClean="0"/>
          </a:p>
          <a:p>
            <a:endParaRPr lang="en-US" sz="1800" dirty="0"/>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187</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6686069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Exercise</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620554" y="1581652"/>
            <a:ext cx="8271828" cy="589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400" b="1" dirty="0" smtClean="0">
                <a:solidFill>
                  <a:srgbClr val="000000"/>
                </a:solidFill>
              </a:rPr>
              <a:t>Exercise 5:  </a:t>
            </a:r>
            <a:r>
              <a:rPr lang="en-US" sz="2400" dirty="0"/>
              <a:t>Reissue </a:t>
            </a:r>
            <a:r>
              <a:rPr lang="en-US" sz="2400" dirty="0" smtClean="0"/>
              <a:t>Invalid Payment </a:t>
            </a:r>
            <a:r>
              <a:rPr lang="en-US" sz="2400" dirty="0" smtClean="0">
                <a:solidFill>
                  <a:srgbClr val="000000"/>
                </a:solidFill>
              </a:rPr>
              <a:t>Adjustment</a:t>
            </a:r>
            <a:endParaRPr lang="en-US" sz="2400"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188</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45050839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331788"/>
            <a:ext cx="8688386" cy="563562"/>
          </a:xfrm>
        </p:spPr>
        <p:txBody>
          <a:bodyPr/>
          <a:lstStyle/>
          <a:p>
            <a:r>
              <a:rPr lang="en-US" dirty="0" smtClean="0"/>
              <a:t>IPAC Payment Adjustment – Transfer Non-Refundable Payment Adjustment To Treasury</a:t>
            </a:r>
            <a:endParaRPr lang="en-US" dirty="0"/>
          </a:p>
        </p:txBody>
      </p:sp>
      <p:sp>
        <p:nvSpPr>
          <p:cNvPr id="3" name="Content Placeholder 2"/>
          <p:cNvSpPr>
            <a:spLocks noGrp="1"/>
          </p:cNvSpPr>
          <p:nvPr>
            <p:ph idx="1"/>
          </p:nvPr>
        </p:nvSpPr>
        <p:spPr>
          <a:xfrm>
            <a:off x="380012" y="1164088"/>
            <a:ext cx="8503001" cy="4525962"/>
          </a:xfrm>
        </p:spPr>
        <p:txBody>
          <a:bodyPr/>
          <a:lstStyle/>
          <a:p>
            <a:pPr>
              <a:spcBef>
                <a:spcPts val="300"/>
              </a:spcBef>
              <a:spcAft>
                <a:spcPts val="600"/>
              </a:spcAft>
            </a:pPr>
            <a:r>
              <a:rPr lang="en-US" sz="2000" b="1" dirty="0"/>
              <a:t>Payment Adjustment Resolution: </a:t>
            </a:r>
            <a:r>
              <a:rPr lang="en-US" sz="2000" b="1" dirty="0" smtClean="0"/>
              <a:t>Transfer to Treasury</a:t>
            </a:r>
            <a:endParaRPr lang="en-US" sz="2000" dirty="0" smtClean="0"/>
          </a:p>
          <a:p>
            <a:pPr marL="577850" lvl="2">
              <a:spcBef>
                <a:spcPts val="300"/>
              </a:spcBef>
              <a:spcAft>
                <a:spcPts val="600"/>
              </a:spcAft>
            </a:pPr>
            <a:r>
              <a:rPr lang="en-US" sz="1800" dirty="0"/>
              <a:t>If chargeback is deemed </a:t>
            </a:r>
            <a:r>
              <a:rPr lang="en-US" sz="1800" b="1" dirty="0" smtClean="0"/>
              <a:t>non-refundable</a:t>
            </a:r>
            <a:r>
              <a:rPr lang="en-US" sz="1800" dirty="0" smtClean="0"/>
              <a:t> </a:t>
            </a:r>
            <a:r>
              <a:rPr lang="en-US" sz="1800" dirty="0"/>
              <a:t>and needs to be </a:t>
            </a:r>
            <a:r>
              <a:rPr lang="en-US" sz="1800" b="1" dirty="0" smtClean="0"/>
              <a:t>Transferred to Treasury</a:t>
            </a:r>
            <a:endParaRPr lang="en-US" sz="1800" dirty="0" smtClean="0"/>
          </a:p>
          <a:p>
            <a:pPr lvl="1">
              <a:spcBef>
                <a:spcPts val="300"/>
              </a:spcBef>
              <a:spcAft>
                <a:spcPts val="600"/>
              </a:spcAft>
            </a:pPr>
            <a:r>
              <a:rPr lang="en-US" sz="1800" dirty="0" smtClean="0"/>
              <a:t>The credit amount must be </a:t>
            </a:r>
            <a:r>
              <a:rPr lang="en-US" sz="1800" u="sng" dirty="0" smtClean="0"/>
              <a:t>transferred to the Treasury special fund 0890</a:t>
            </a:r>
          </a:p>
          <a:p>
            <a:pPr>
              <a:spcBef>
                <a:spcPts val="300"/>
              </a:spcBef>
              <a:spcAft>
                <a:spcPts val="600"/>
              </a:spcAft>
            </a:pPr>
            <a:r>
              <a:rPr lang="en-US" sz="2000" dirty="0" smtClean="0"/>
              <a:t>The IPAC BD credit is amended down to $0 and </a:t>
            </a:r>
            <a:r>
              <a:rPr lang="en-US" sz="2000" u="sng" dirty="0" smtClean="0"/>
              <a:t>a new non-IPAC credit will be created to perform the transfer to Treasury</a:t>
            </a:r>
            <a:r>
              <a:rPr lang="en-US" sz="2000" dirty="0" smtClean="0"/>
              <a:t>:</a:t>
            </a:r>
          </a:p>
          <a:p>
            <a:pPr marL="457200" indent="-457200">
              <a:spcBef>
                <a:spcPts val="300"/>
              </a:spcBef>
              <a:spcAft>
                <a:spcPts val="600"/>
              </a:spcAft>
              <a:buFont typeface="+mj-lt"/>
              <a:buAutoNum type="arabicParenR"/>
            </a:pPr>
            <a:r>
              <a:rPr lang="en-US" sz="2000" dirty="0" smtClean="0"/>
              <a:t>Amend original IPAC credit BD </a:t>
            </a:r>
          </a:p>
          <a:p>
            <a:pPr marL="457200" indent="-457200">
              <a:spcBef>
                <a:spcPts val="300"/>
              </a:spcBef>
              <a:spcAft>
                <a:spcPts val="600"/>
              </a:spcAft>
              <a:buFont typeface="+mj-lt"/>
              <a:buAutoNum type="arabicParenR"/>
            </a:pPr>
            <a:r>
              <a:rPr lang="en-US" sz="2000" dirty="0" smtClean="0"/>
              <a:t>Set credit line amount to $0</a:t>
            </a:r>
          </a:p>
          <a:p>
            <a:pPr marL="457200" indent="-457200">
              <a:spcBef>
                <a:spcPts val="300"/>
              </a:spcBef>
              <a:spcAft>
                <a:spcPts val="600"/>
              </a:spcAft>
              <a:buFont typeface="+mj-lt"/>
              <a:buAutoNum type="arabicParenR"/>
            </a:pPr>
            <a:r>
              <a:rPr lang="en-US" sz="2000" dirty="0" smtClean="0"/>
              <a:t>Enter amendment justification information describing the process (creating new non IPAC BD to transfer credit to Treasury)</a:t>
            </a:r>
          </a:p>
          <a:p>
            <a:pPr marL="457200" indent="-457200">
              <a:spcBef>
                <a:spcPts val="300"/>
              </a:spcBef>
              <a:spcAft>
                <a:spcPts val="600"/>
              </a:spcAft>
              <a:buFont typeface="+mj-lt"/>
              <a:buAutoNum type="arabicParenR"/>
            </a:pPr>
            <a:r>
              <a:rPr lang="en-US" sz="2000" dirty="0" smtClean="0"/>
              <a:t>Create new non IPAC BD credit for original IPAC credit amount</a:t>
            </a:r>
          </a:p>
          <a:p>
            <a:pPr marL="457200" indent="-457200">
              <a:spcBef>
                <a:spcPts val="300"/>
              </a:spcBef>
              <a:spcAft>
                <a:spcPts val="600"/>
              </a:spcAft>
              <a:buFont typeface="+mj-lt"/>
              <a:buAutoNum type="arabicParenR"/>
            </a:pPr>
            <a:r>
              <a:rPr lang="en-US" sz="2000" dirty="0" smtClean="0"/>
              <a:t>Transfer non-IPAC BD credit using Credit Application worksheet</a:t>
            </a:r>
          </a:p>
          <a:p>
            <a:pPr marL="793750" lvl="1" indent="-457200">
              <a:spcBef>
                <a:spcPts val="300"/>
              </a:spcBef>
              <a:spcAft>
                <a:spcPts val="600"/>
              </a:spcAft>
            </a:pPr>
            <a:r>
              <a:rPr lang="en-US" sz="2000" dirty="0" smtClean="0"/>
              <a:t>Fund = 0890</a:t>
            </a:r>
          </a:p>
          <a:p>
            <a:pPr marL="793750" lvl="1" indent="-457200">
              <a:spcBef>
                <a:spcPts val="300"/>
              </a:spcBef>
              <a:spcAft>
                <a:spcPts val="600"/>
              </a:spcAft>
            </a:pPr>
            <a:r>
              <a:rPr lang="en-US" sz="2000" dirty="0" smtClean="0"/>
              <a:t>Region, Vendor, BBFY</a:t>
            </a:r>
          </a:p>
          <a:p>
            <a:endParaRPr lang="en-US"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189</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4907573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IPAC Billing Document Refresher (cont.)</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4EDCA422-FC28-491A-B4EC-C3FACFB2D33D}" type="slidenum">
              <a:rPr lang="en-US" smtClean="0"/>
              <a:pPr>
                <a:defRPr/>
              </a:pPr>
              <a:t>19</a:t>
            </a:fld>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289627443"/>
              </p:ext>
            </p:extLst>
          </p:nvPr>
        </p:nvGraphicFramePr>
        <p:xfrm>
          <a:off x="857250" y="1743075"/>
          <a:ext cx="7540625" cy="4410075"/>
        </p:xfrm>
        <a:graphic>
          <a:graphicData uri="http://schemas.openxmlformats.org/presentationml/2006/ole">
            <mc:AlternateContent xmlns:mc="http://schemas.openxmlformats.org/markup-compatibility/2006">
              <mc:Choice xmlns:v="urn:schemas-microsoft-com:vml" Requires="v">
                <p:oleObj spid="_x0000_s1425577" name="Visio" r:id="rId3" imgW="7540221" imgH="4410450" progId="Visio.Drawing.11">
                  <p:embed/>
                </p:oleObj>
              </mc:Choice>
              <mc:Fallback>
                <p:oleObj name="Visio" r:id="rId3" imgW="7540221" imgH="4410450"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1743075"/>
                        <a:ext cx="754062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352066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7"/>
          <p:cNvSpPr>
            <a:spLocks noGrp="1" noChangeArrowheads="1"/>
          </p:cNvSpPr>
          <p:nvPr>
            <p:ph idx="1"/>
          </p:nvPr>
        </p:nvSpPr>
        <p:spPr>
          <a:xfrm>
            <a:off x="738188" y="1608138"/>
            <a:ext cx="8229600" cy="4525962"/>
          </a:xfrm>
        </p:spPr>
        <p:txBody>
          <a:bodyPr/>
          <a:lstStyle/>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algn="ctr" eaLnBrk="1" hangingPunct="1">
              <a:buNone/>
            </a:pPr>
            <a:r>
              <a:rPr lang="en-US" sz="3600" b="1" dirty="0" smtClean="0"/>
              <a:t>Segment 6:</a:t>
            </a:r>
          </a:p>
          <a:p>
            <a:pPr algn="ctr" eaLnBrk="1" hangingPunct="1">
              <a:buNone/>
            </a:pPr>
            <a:r>
              <a:rPr lang="en-US" sz="3600" dirty="0" smtClean="0"/>
              <a:t>Customer Generated Exceptions</a:t>
            </a:r>
            <a:endParaRPr lang="en-US" sz="3200" dirty="0" smtClean="0"/>
          </a:p>
        </p:txBody>
      </p:sp>
      <p:sp>
        <p:nvSpPr>
          <p:cNvPr id="2" name="Slide Number Placeholder 1"/>
          <p:cNvSpPr>
            <a:spLocks noGrp="1"/>
          </p:cNvSpPr>
          <p:nvPr>
            <p:ph type="sldNum" sz="quarter" idx="11"/>
          </p:nvPr>
        </p:nvSpPr>
        <p:spPr>
          <a:xfrm>
            <a:off x="-93830" y="6093311"/>
            <a:ext cx="508000" cy="476250"/>
          </a:xfrm>
        </p:spPr>
        <p:txBody>
          <a:bodyPr/>
          <a:lstStyle/>
          <a:p>
            <a:pPr>
              <a:defRPr/>
            </a:pPr>
            <a:fld id="{D203D3E3-884D-4189-99B5-0502ABDE1DF7}" type="slidenum">
              <a:rPr lang="en-US" smtClean="0"/>
              <a:pPr>
                <a:defRPr/>
              </a:pPr>
              <a:t>190</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45923672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ChangeArrowheads="1"/>
          </p:cNvSpPr>
          <p:nvPr/>
        </p:nvSpPr>
        <p:spPr bwMode="auto">
          <a:xfrm>
            <a:off x="409575" y="3274828"/>
            <a:ext cx="8734425" cy="1488558"/>
          </a:xfrm>
          <a:prstGeom prst="rect">
            <a:avLst/>
          </a:prstGeom>
          <a:solidFill>
            <a:srgbClr val="FFFF00"/>
          </a:solidFill>
          <a:ln w="9525" algn="ctr">
            <a:solidFill>
              <a:schemeClr val="tx1"/>
            </a:solidFill>
            <a:round/>
            <a:headEnd/>
            <a:tailEnd/>
          </a:ln>
        </p:spPr>
        <p:txBody>
          <a:bodyPr wrap="none" anchor="ctr"/>
          <a:lstStyle/>
          <a:p>
            <a:endParaRPr lang="en-US" dirty="0">
              <a:solidFill>
                <a:srgbClr val="000000"/>
              </a:solidFill>
            </a:endParaRPr>
          </a:p>
        </p:txBody>
      </p:sp>
      <p:sp>
        <p:nvSpPr>
          <p:cNvPr id="114692" name="Rectangle 6"/>
          <p:cNvSpPr>
            <a:spLocks noGrp="1" noChangeArrowheads="1"/>
          </p:cNvSpPr>
          <p:nvPr>
            <p:ph type="title"/>
          </p:nvPr>
        </p:nvSpPr>
        <p:spPr>
          <a:xfrm>
            <a:off x="455613" y="85725"/>
            <a:ext cx="7381875" cy="809625"/>
          </a:xfrm>
        </p:spPr>
        <p:txBody>
          <a:bodyPr/>
          <a:lstStyle/>
          <a:p>
            <a:pPr eaLnBrk="1" hangingPunct="1"/>
            <a:r>
              <a:rPr lang="en-US" sz="2800" dirty="0" smtClean="0"/>
              <a:t>Table of Contents</a:t>
            </a:r>
          </a:p>
        </p:txBody>
      </p:sp>
      <p:sp>
        <p:nvSpPr>
          <p:cNvPr id="114691" name="Rectangle 7"/>
          <p:cNvSpPr>
            <a:spLocks noGrp="1" noChangeArrowheads="1"/>
          </p:cNvSpPr>
          <p:nvPr>
            <p:ph idx="1"/>
          </p:nvPr>
        </p:nvSpPr>
        <p:spPr>
          <a:xfrm>
            <a:off x="385764" y="1319213"/>
            <a:ext cx="8439260" cy="5133975"/>
          </a:xfrm>
        </p:spPr>
        <p:txBody>
          <a:bodyPr/>
          <a:lstStyle/>
          <a:p>
            <a:pPr marL="288925" indent="-288925" eaLnBrk="1" hangingPunct="1">
              <a:spcBef>
                <a:spcPts val="600"/>
              </a:spcBef>
              <a:spcAft>
                <a:spcPts val="600"/>
              </a:spcAft>
              <a:defRPr/>
            </a:pPr>
            <a:r>
              <a:rPr lang="en-US" sz="1600" dirty="0"/>
              <a:t>Segment 1:  Intra-Governmental Payment and Collection (IPAC) Overview		</a:t>
            </a:r>
            <a:endParaRPr lang="en-US" sz="1600" i="1" dirty="0"/>
          </a:p>
          <a:p>
            <a:pPr marL="288925" indent="-288925" eaLnBrk="1" hangingPunct="1">
              <a:spcBef>
                <a:spcPts val="600"/>
              </a:spcBef>
              <a:spcAft>
                <a:spcPts val="600"/>
              </a:spcAft>
              <a:defRPr/>
            </a:pPr>
            <a:r>
              <a:rPr lang="en-US" sz="1600" dirty="0"/>
              <a:t>Segment 2:  IPAC Billing and Outbound File Creation		</a:t>
            </a:r>
          </a:p>
          <a:p>
            <a:pPr marL="288925" indent="-288925" eaLnBrk="1" hangingPunct="1">
              <a:spcBef>
                <a:spcPts val="600"/>
              </a:spcBef>
              <a:spcAft>
                <a:spcPts val="600"/>
              </a:spcAft>
              <a:defRPr/>
            </a:pPr>
            <a:r>
              <a:rPr lang="en-US" sz="1600" dirty="0"/>
              <a:t>Segment 3:  Update IPAC Status Batch Job</a:t>
            </a:r>
          </a:p>
          <a:p>
            <a:pPr marL="288925" indent="-288925" eaLnBrk="1" hangingPunct="1">
              <a:spcBef>
                <a:spcPts val="600"/>
              </a:spcBef>
              <a:spcAft>
                <a:spcPts val="600"/>
              </a:spcAft>
              <a:defRPr/>
            </a:pPr>
            <a:r>
              <a:rPr lang="en-US" sz="1600" dirty="0"/>
              <a:t>Segment 4:  </a:t>
            </a:r>
            <a:r>
              <a:rPr lang="en-US" sz="1600" dirty="0" smtClean="0"/>
              <a:t>Standard IPAC </a:t>
            </a:r>
            <a:r>
              <a:rPr lang="en-US" sz="1600" dirty="0"/>
              <a:t>Inbound Transaction Processing	</a:t>
            </a:r>
          </a:p>
          <a:p>
            <a:pPr marL="288925" indent="-288925" eaLnBrk="1" hangingPunct="1">
              <a:spcBef>
                <a:spcPts val="600"/>
              </a:spcBef>
              <a:spcAft>
                <a:spcPts val="600"/>
              </a:spcAft>
              <a:defRPr/>
            </a:pPr>
            <a:r>
              <a:rPr lang="en-US" sz="1600" dirty="0"/>
              <a:t>Segment 5:  IPAC Chargebacks				</a:t>
            </a:r>
          </a:p>
          <a:p>
            <a:pPr marL="288925" indent="-288925" eaLnBrk="1" hangingPunct="1">
              <a:spcBef>
                <a:spcPts val="600"/>
              </a:spcBef>
              <a:spcAft>
                <a:spcPts val="600"/>
              </a:spcAft>
              <a:defRPr/>
            </a:pPr>
            <a:r>
              <a:rPr lang="en-US" sz="1600" dirty="0"/>
              <a:t>Segment 6:  Customer Generated </a:t>
            </a:r>
            <a:r>
              <a:rPr lang="en-US" sz="1600" dirty="0" smtClean="0"/>
              <a:t>Exceptions</a:t>
            </a:r>
          </a:p>
          <a:p>
            <a:pPr marL="625475" lvl="1" indent="-288925" eaLnBrk="1" hangingPunct="1">
              <a:spcBef>
                <a:spcPts val="600"/>
              </a:spcBef>
              <a:spcAft>
                <a:spcPts val="600"/>
              </a:spcAft>
              <a:defRPr/>
            </a:pPr>
            <a:r>
              <a:rPr lang="en-US" sz="1400" dirty="0" smtClean="0"/>
              <a:t>Customer Generated Exceptions Overview</a:t>
            </a:r>
          </a:p>
          <a:p>
            <a:pPr marL="625475" lvl="1" indent="-288925" eaLnBrk="1" hangingPunct="1">
              <a:spcBef>
                <a:spcPts val="600"/>
              </a:spcBef>
              <a:spcAft>
                <a:spcPts val="600"/>
              </a:spcAft>
              <a:defRPr/>
            </a:pPr>
            <a:r>
              <a:rPr lang="en-US" sz="1400" dirty="0" smtClean="0"/>
              <a:t>Itemized Payments</a:t>
            </a:r>
          </a:p>
          <a:p>
            <a:pPr marL="625475" lvl="1" indent="-288925" eaLnBrk="1" hangingPunct="1">
              <a:spcBef>
                <a:spcPts val="600"/>
              </a:spcBef>
              <a:spcAft>
                <a:spcPts val="600"/>
              </a:spcAft>
              <a:defRPr/>
            </a:pPr>
            <a:r>
              <a:rPr lang="en-US" sz="1400" dirty="0" smtClean="0"/>
              <a:t>Cash Receipts</a:t>
            </a:r>
            <a:r>
              <a:rPr lang="en-US" sz="1400" dirty="0"/>
              <a:t>			</a:t>
            </a:r>
          </a:p>
          <a:p>
            <a:pPr marL="288925" indent="-288925" eaLnBrk="1" hangingPunct="1">
              <a:spcBef>
                <a:spcPts val="600"/>
              </a:spcBef>
              <a:spcAft>
                <a:spcPts val="600"/>
              </a:spcAft>
              <a:defRPr/>
            </a:pPr>
            <a:r>
              <a:rPr lang="en-US" sz="1600" dirty="0"/>
              <a:t>Segment 7:  Pulls of Non-IPAC Credits					</a:t>
            </a:r>
          </a:p>
          <a:p>
            <a:pPr marL="288925" indent="-288925" eaLnBrk="1" hangingPunct="1">
              <a:spcBef>
                <a:spcPts val="600"/>
              </a:spcBef>
              <a:spcAft>
                <a:spcPts val="600"/>
              </a:spcAft>
              <a:defRPr/>
            </a:pPr>
            <a:r>
              <a:rPr lang="en-US" sz="1600" dirty="0"/>
              <a:t>Segment 8:  IPAC Lifecycle Reports	</a:t>
            </a:r>
            <a:endParaRPr lang="en-US" sz="1400" dirty="0" smtClean="0"/>
          </a:p>
        </p:txBody>
      </p:sp>
      <p:sp>
        <p:nvSpPr>
          <p:cNvPr id="5" name="Slide Number Placeholder 4"/>
          <p:cNvSpPr txBox="1">
            <a:spLocks/>
          </p:cNvSpPr>
          <p:nvPr/>
        </p:nvSpPr>
        <p:spPr>
          <a:xfrm>
            <a:off x="-164123" y="6245224"/>
            <a:ext cx="633046" cy="343145"/>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E687535E-B7EF-4B72-83A2-73D0D3B2C3BE}" type="slidenum">
              <a:rPr kumimoji="0" lang="en-US" sz="10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ctr" defTabSz="914400" rtl="0" eaLnBrk="1" fontAlgn="base" latinLnBrk="0" hangingPunct="1">
                <a:lnSpc>
                  <a:spcPct val="100000"/>
                </a:lnSpc>
                <a:spcBef>
                  <a:spcPct val="0"/>
                </a:spcBef>
                <a:spcAft>
                  <a:spcPct val="0"/>
                </a:spcAft>
                <a:buClrTx/>
                <a:buSzTx/>
                <a:buFontTx/>
                <a:buNone/>
                <a:tabLst/>
                <a:defRPr/>
              </a:pPr>
              <a:t>191</a:t>
            </a:fld>
            <a:endParaRPr kumimoji="0" lang="en-US" sz="1000" b="0" i="0" u="none" strike="noStrike" kern="1200" cap="none" spc="0" normalizeH="0" baseline="0" noProof="0" dirty="0" smtClean="0">
              <a:ln>
                <a:noFill/>
              </a:ln>
              <a:solidFill>
                <a:srgbClr val="000000"/>
              </a:solidFill>
              <a:effectLst/>
              <a:uLnTx/>
              <a:uFillTx/>
              <a:latin typeface="Arial" charset="0"/>
              <a:ea typeface="+mn-ea"/>
              <a:cs typeface="Arial" charset="0"/>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41158626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Customer Generated Exceptions Overview</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25400" y="6245225"/>
            <a:ext cx="450702" cy="476250"/>
          </a:xfrm>
        </p:spPr>
        <p:txBody>
          <a:bodyPr/>
          <a:lstStyle/>
          <a:p>
            <a:pPr>
              <a:defRPr/>
            </a:pPr>
            <a:fld id="{215F2CEC-58A8-492B-AD0D-C2BF1A7F0D89}" type="slidenum">
              <a:rPr lang="en-US" sz="1000" smtClean="0">
                <a:solidFill>
                  <a:srgbClr val="000000"/>
                </a:solidFill>
              </a:rPr>
              <a:pPr>
                <a:defRPr/>
              </a:pPr>
              <a:t>192</a:t>
            </a:fld>
            <a:endParaRPr lang="en-US"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Customer Generated Exceptions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509585" y="1171570"/>
            <a:ext cx="8373428"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a:t>Customer </a:t>
            </a:r>
            <a:r>
              <a:rPr lang="en-US" sz="2000" b="1" dirty="0" smtClean="0"/>
              <a:t>Generated </a:t>
            </a:r>
            <a:r>
              <a:rPr lang="en-US" sz="2000" b="1" dirty="0"/>
              <a:t>E</a:t>
            </a:r>
            <a:r>
              <a:rPr lang="en-US" sz="2000" b="1" dirty="0" smtClean="0"/>
              <a:t>xceptions </a:t>
            </a:r>
            <a:r>
              <a:rPr lang="en-US" sz="2000" b="1" dirty="0"/>
              <a:t>as defined by </a:t>
            </a:r>
            <a:r>
              <a:rPr lang="en-US" sz="2000" b="1" dirty="0" smtClean="0"/>
              <a:t>Treasury:</a:t>
            </a:r>
            <a:endParaRPr lang="en-US" sz="1100" dirty="0" smtClean="0"/>
          </a:p>
          <a:p>
            <a:pPr>
              <a:spcBef>
                <a:spcPts val="600"/>
              </a:spcBef>
              <a:spcAft>
                <a:spcPts val="600"/>
              </a:spcAft>
            </a:pPr>
            <a:r>
              <a:rPr lang="en-US" sz="1800" dirty="0" smtClean="0"/>
              <a:t>Customer </a:t>
            </a:r>
            <a:r>
              <a:rPr lang="en-US" sz="1800" dirty="0"/>
              <a:t>g</a:t>
            </a:r>
            <a:r>
              <a:rPr lang="en-US" sz="1800" dirty="0" smtClean="0"/>
              <a:t>enerated exceptions </a:t>
            </a:r>
            <a:r>
              <a:rPr lang="en-US" sz="1800" dirty="0"/>
              <a:t>are </a:t>
            </a:r>
            <a:r>
              <a:rPr lang="en-US" sz="1800" b="1" u="sng" dirty="0"/>
              <a:t>not recognized as </a:t>
            </a:r>
            <a:r>
              <a:rPr lang="en-US" sz="1800" b="1" u="sng" dirty="0" smtClean="0"/>
              <a:t>“adjustments”</a:t>
            </a:r>
            <a:r>
              <a:rPr lang="en-US" sz="1800" dirty="0" smtClean="0"/>
              <a:t> </a:t>
            </a:r>
            <a:r>
              <a:rPr lang="en-US" sz="1800" dirty="0"/>
              <a:t>in Treasury’s IPAC </a:t>
            </a:r>
            <a:r>
              <a:rPr lang="en-US" sz="1800" dirty="0" smtClean="0"/>
              <a:t>system</a:t>
            </a:r>
            <a:endParaRPr lang="en-US" sz="1800" dirty="0"/>
          </a:p>
          <a:p>
            <a:pPr lvl="1">
              <a:spcBef>
                <a:spcPts val="600"/>
              </a:spcBef>
              <a:spcAft>
                <a:spcPts val="600"/>
              </a:spcAft>
            </a:pPr>
            <a:r>
              <a:rPr lang="en-US" sz="1800" dirty="0" smtClean="0"/>
              <a:t>Can be processed </a:t>
            </a:r>
            <a:r>
              <a:rPr lang="en-US" sz="1800" u="sng" dirty="0"/>
              <a:t>inside or outside of </a:t>
            </a:r>
            <a:r>
              <a:rPr lang="en-US" sz="1800" u="sng" dirty="0" smtClean="0"/>
              <a:t>Treasury’s 90 day adjustment window</a:t>
            </a:r>
            <a:r>
              <a:rPr lang="en-US" sz="1800" dirty="0" smtClean="0"/>
              <a:t> </a:t>
            </a:r>
          </a:p>
          <a:p>
            <a:pPr lvl="1">
              <a:spcBef>
                <a:spcPts val="600"/>
              </a:spcBef>
              <a:spcAft>
                <a:spcPts val="600"/>
              </a:spcAft>
            </a:pPr>
            <a:r>
              <a:rPr lang="en-US" sz="1800" dirty="0" smtClean="0"/>
              <a:t>Can </a:t>
            </a:r>
            <a:r>
              <a:rPr lang="en-US" sz="1800" dirty="0"/>
              <a:t>be in the form of </a:t>
            </a:r>
            <a:r>
              <a:rPr lang="en-US" sz="1800" u="sng" dirty="0"/>
              <a:t>CR push payments or IP pull </a:t>
            </a:r>
            <a:r>
              <a:rPr lang="en-US" sz="1800" u="sng" dirty="0" smtClean="0"/>
              <a:t>payments</a:t>
            </a:r>
            <a:endParaRPr lang="en-US" sz="1800" u="sng" dirty="0"/>
          </a:p>
          <a:p>
            <a:pPr lvl="1">
              <a:spcBef>
                <a:spcPts val="600"/>
              </a:spcBef>
              <a:spcAft>
                <a:spcPts val="600"/>
              </a:spcAft>
            </a:pPr>
            <a:r>
              <a:rPr lang="en-US" sz="1800" dirty="0" smtClean="0"/>
              <a:t>Customer generated exceptions </a:t>
            </a:r>
            <a:r>
              <a:rPr lang="en-US" sz="1800" dirty="0"/>
              <a:t>may include information </a:t>
            </a:r>
            <a:r>
              <a:rPr lang="en-US" sz="1800" dirty="0" smtClean="0"/>
              <a:t>regarding </a:t>
            </a:r>
            <a:r>
              <a:rPr lang="en-US" sz="1800" dirty="0"/>
              <a:t>a previous </a:t>
            </a:r>
            <a:r>
              <a:rPr lang="en-US" sz="1800" dirty="0" smtClean="0"/>
              <a:t>bill </a:t>
            </a:r>
            <a:r>
              <a:rPr lang="en-US" sz="1800" dirty="0"/>
              <a:t>or </a:t>
            </a:r>
            <a:r>
              <a:rPr lang="en-US" sz="1800" dirty="0" smtClean="0"/>
              <a:t>refund</a:t>
            </a:r>
            <a:r>
              <a:rPr lang="en-US" sz="1800" dirty="0"/>
              <a:t>, but the information </a:t>
            </a:r>
            <a:r>
              <a:rPr lang="en-US" sz="1800" dirty="0" smtClean="0"/>
              <a:t>was not input correctly in IPAC (may </a:t>
            </a:r>
            <a:r>
              <a:rPr lang="en-US" sz="1800" dirty="0"/>
              <a:t>only be in the </a:t>
            </a:r>
            <a:r>
              <a:rPr lang="en-US" sz="1800" dirty="0" smtClean="0"/>
              <a:t>description)</a:t>
            </a:r>
          </a:p>
          <a:p>
            <a:pPr lvl="1">
              <a:spcBef>
                <a:spcPts val="600"/>
              </a:spcBef>
              <a:spcAft>
                <a:spcPts val="600"/>
              </a:spcAft>
            </a:pPr>
            <a:r>
              <a:rPr lang="en-US" sz="1800" dirty="0" smtClean="0"/>
              <a:t>IPAC system treats customer generated exceptions as new transactions rather than collection/payment adjustments </a:t>
            </a:r>
          </a:p>
          <a:p>
            <a:pPr lvl="2">
              <a:spcBef>
                <a:spcPts val="600"/>
              </a:spcBef>
              <a:spcAft>
                <a:spcPts val="600"/>
              </a:spcAft>
            </a:pPr>
            <a:r>
              <a:rPr lang="en-US" sz="1800" dirty="0" smtClean="0"/>
              <a:t>Therefore, customer generated exceptions are processed in Pegasys as </a:t>
            </a:r>
            <a:r>
              <a:rPr lang="en-US" sz="1800" u="sng" dirty="0"/>
              <a:t>new </a:t>
            </a:r>
            <a:r>
              <a:rPr lang="en-US" sz="1800" u="sng" dirty="0" smtClean="0"/>
              <a:t>transactions</a:t>
            </a:r>
          </a:p>
          <a:p>
            <a:pPr lvl="2">
              <a:spcBef>
                <a:spcPts val="600"/>
              </a:spcBef>
              <a:spcAft>
                <a:spcPts val="600"/>
              </a:spcAft>
            </a:pPr>
            <a:r>
              <a:rPr lang="en-US" sz="1800" u="sng" dirty="0" smtClean="0"/>
              <a:t>Do </a:t>
            </a:r>
            <a:r>
              <a:rPr lang="en-US" sz="1800" b="1" u="sng" dirty="0"/>
              <a:t>not</a:t>
            </a:r>
            <a:r>
              <a:rPr lang="en-US" sz="1800" u="sng" dirty="0"/>
              <a:t> reopen </a:t>
            </a:r>
            <a:r>
              <a:rPr lang="en-US" sz="1800" u="sng" dirty="0" smtClean="0"/>
              <a:t>associated bills or credits</a:t>
            </a:r>
            <a:r>
              <a:rPr lang="en-US" sz="1800" dirty="0" smtClean="0"/>
              <a:t> because there is no document reference from IPAC</a:t>
            </a: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193</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61621765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Customer Generated Exceptions</a:t>
            </a:r>
            <a:endParaRPr lang="en-US" dirty="0" smtClean="0"/>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56261" y="1290320"/>
            <a:ext cx="8752114"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a:t>Types of </a:t>
            </a:r>
            <a:r>
              <a:rPr lang="en-US" sz="2000" b="1" dirty="0" smtClean="0"/>
              <a:t>Customer Generated Exceptions:</a:t>
            </a:r>
          </a:p>
          <a:p>
            <a:endParaRPr lang="en-US" sz="1200" dirty="0" smtClean="0"/>
          </a:p>
          <a:p>
            <a:pPr>
              <a:spcBef>
                <a:spcPts val="300"/>
              </a:spcBef>
              <a:spcAft>
                <a:spcPts val="300"/>
              </a:spcAft>
            </a:pPr>
            <a:r>
              <a:rPr lang="en-US" sz="1800" dirty="0"/>
              <a:t>Customer Generated </a:t>
            </a:r>
            <a:r>
              <a:rPr lang="en-US" sz="1800" dirty="0" smtClean="0"/>
              <a:t>Exceptions - </a:t>
            </a:r>
            <a:r>
              <a:rPr lang="en-US" sz="1800" b="1" u="sng" dirty="0" smtClean="0"/>
              <a:t>Itemized Payment</a:t>
            </a:r>
            <a:endParaRPr lang="en-US" sz="1800" b="1" u="sng" dirty="0"/>
          </a:p>
          <a:p>
            <a:pPr lvl="1">
              <a:spcBef>
                <a:spcPts val="300"/>
              </a:spcBef>
              <a:spcAft>
                <a:spcPts val="300"/>
              </a:spcAft>
            </a:pPr>
            <a:r>
              <a:rPr lang="en-US" sz="1800" dirty="0" smtClean="0"/>
              <a:t>Customer </a:t>
            </a:r>
            <a:r>
              <a:rPr lang="en-US" sz="1800" u="sng" dirty="0" smtClean="0"/>
              <a:t>pulls money from GSA without using standard collection adjustment protocol</a:t>
            </a:r>
          </a:p>
          <a:p>
            <a:pPr lvl="1">
              <a:spcBef>
                <a:spcPts val="300"/>
              </a:spcBef>
              <a:spcAft>
                <a:spcPts val="300"/>
              </a:spcAft>
            </a:pPr>
            <a:r>
              <a:rPr lang="en-US" sz="1800" dirty="0" smtClean="0"/>
              <a:t>Pegasys </a:t>
            </a:r>
            <a:r>
              <a:rPr lang="en-US" sz="1800" dirty="0"/>
              <a:t>creates a </a:t>
            </a:r>
            <a:r>
              <a:rPr lang="en-US" sz="1800" u="sng" dirty="0"/>
              <a:t>non-referencing Itemized Payment</a:t>
            </a:r>
            <a:r>
              <a:rPr lang="en-US" sz="1800" dirty="0"/>
              <a:t> transaction </a:t>
            </a:r>
            <a:r>
              <a:rPr lang="en-US" sz="1800" dirty="0" smtClean="0"/>
              <a:t>(Document Type CB6) to </a:t>
            </a:r>
            <a:r>
              <a:rPr lang="en-US" sz="1800" dirty="0"/>
              <a:t>correspond to the Treasury collection </a:t>
            </a:r>
            <a:r>
              <a:rPr lang="en-US" sz="1800" dirty="0" smtClean="0"/>
              <a:t>when </a:t>
            </a:r>
            <a:r>
              <a:rPr lang="en-US" sz="1800" dirty="0"/>
              <a:t>the customer is pulling </a:t>
            </a:r>
            <a:r>
              <a:rPr lang="en-US" sz="1800" dirty="0" smtClean="0"/>
              <a:t>money</a:t>
            </a:r>
            <a:endParaRPr lang="en-US" sz="1800" dirty="0"/>
          </a:p>
          <a:p>
            <a:endParaRPr lang="en-US" sz="1200" dirty="0"/>
          </a:p>
          <a:p>
            <a:pPr>
              <a:spcBef>
                <a:spcPts val="300"/>
              </a:spcBef>
              <a:spcAft>
                <a:spcPts val="300"/>
              </a:spcAft>
            </a:pPr>
            <a:r>
              <a:rPr lang="en-US" sz="1800" dirty="0"/>
              <a:t>Customer Generated </a:t>
            </a:r>
            <a:r>
              <a:rPr lang="en-US" sz="1800" dirty="0" smtClean="0"/>
              <a:t>Exceptions - </a:t>
            </a:r>
            <a:r>
              <a:rPr lang="en-US" sz="1800" b="1" u="sng" dirty="0" smtClean="0"/>
              <a:t>Cash Receipt</a:t>
            </a:r>
            <a:endParaRPr lang="en-US" sz="1800" b="1" u="sng" dirty="0"/>
          </a:p>
          <a:p>
            <a:pPr lvl="1">
              <a:spcBef>
                <a:spcPts val="300"/>
              </a:spcBef>
              <a:spcAft>
                <a:spcPts val="300"/>
              </a:spcAft>
            </a:pPr>
            <a:r>
              <a:rPr lang="en-US" sz="1800" dirty="0" smtClean="0"/>
              <a:t>Customer </a:t>
            </a:r>
            <a:r>
              <a:rPr lang="en-US" sz="1800" u="sng" dirty="0" smtClean="0"/>
              <a:t>pushes money to GSA without using standard payment adjustment protocol</a:t>
            </a:r>
          </a:p>
          <a:p>
            <a:pPr lvl="1">
              <a:spcBef>
                <a:spcPts val="300"/>
              </a:spcBef>
              <a:spcAft>
                <a:spcPts val="300"/>
              </a:spcAft>
            </a:pPr>
            <a:r>
              <a:rPr lang="en-US" sz="1800" dirty="0" smtClean="0"/>
              <a:t>Pegasys </a:t>
            </a:r>
            <a:r>
              <a:rPr lang="en-US" sz="1800" dirty="0"/>
              <a:t>creates a </a:t>
            </a:r>
            <a:r>
              <a:rPr lang="en-US" sz="1800" u="sng" dirty="0"/>
              <a:t>non-referencing Cash Receipt</a:t>
            </a:r>
            <a:r>
              <a:rPr lang="en-US" sz="1800" dirty="0"/>
              <a:t> </a:t>
            </a:r>
            <a:r>
              <a:rPr lang="en-US" sz="1800" dirty="0" smtClean="0"/>
              <a:t>transaction (Document Type IR6) to </a:t>
            </a:r>
            <a:r>
              <a:rPr lang="en-US" sz="1800" dirty="0"/>
              <a:t>correspond to the Treasury payment transaction if the customer is pushing money to </a:t>
            </a:r>
            <a:r>
              <a:rPr lang="en-US" sz="1800" dirty="0" smtClean="0"/>
              <a:t>GSA</a:t>
            </a:r>
            <a:endParaRPr lang="en-US" sz="1800"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194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46873327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Itemized Payments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25400" y="6245225"/>
            <a:ext cx="450702" cy="476250"/>
          </a:xfrm>
        </p:spPr>
        <p:txBody>
          <a:bodyPr/>
          <a:lstStyle/>
          <a:p>
            <a:pPr>
              <a:defRPr/>
            </a:pPr>
            <a:fld id="{215F2CEC-58A8-492B-AD0D-C2BF1A7F0D89}" type="slidenum">
              <a:rPr lang="en-US" sz="1000" smtClean="0">
                <a:solidFill>
                  <a:srgbClr val="000000"/>
                </a:solidFill>
              </a:rPr>
              <a:pPr>
                <a:defRPr/>
              </a:pPr>
              <a:t>195</a:t>
            </a:fld>
            <a:endParaRPr lang="en-US" sz="1000"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Customer Generated </a:t>
            </a:r>
            <a:r>
              <a:rPr lang="en-US" dirty="0" smtClean="0"/>
              <a:t>Exceptions – Itemized Payment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509585" y="1290320"/>
            <a:ext cx="8575040"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800" b="1" dirty="0"/>
              <a:t>Itemized Payment </a:t>
            </a:r>
            <a:r>
              <a:rPr lang="en-US" sz="1800" b="1" dirty="0" smtClean="0"/>
              <a:t>Customer Generated Exception:</a:t>
            </a:r>
            <a:endParaRPr lang="en-US" sz="1200" dirty="0" smtClean="0"/>
          </a:p>
          <a:p>
            <a:pPr>
              <a:spcBef>
                <a:spcPts val="600"/>
              </a:spcBef>
              <a:spcAft>
                <a:spcPts val="600"/>
              </a:spcAft>
            </a:pPr>
            <a:r>
              <a:rPr lang="en-US" sz="1800" dirty="0" smtClean="0"/>
              <a:t>Customer </a:t>
            </a:r>
            <a:r>
              <a:rPr lang="en-US" sz="1800" u="sng" dirty="0" smtClean="0"/>
              <a:t>pulls money from GSA without using standard collection adjustment protocol</a:t>
            </a:r>
          </a:p>
          <a:p>
            <a:pPr>
              <a:spcBef>
                <a:spcPts val="600"/>
              </a:spcBef>
              <a:spcAft>
                <a:spcPts val="600"/>
              </a:spcAft>
            </a:pPr>
            <a:r>
              <a:rPr lang="en-US" sz="1800" dirty="0" smtClean="0"/>
              <a:t>Pegasys creates a </a:t>
            </a:r>
            <a:r>
              <a:rPr lang="en-US" sz="1800" u="sng" dirty="0" smtClean="0"/>
              <a:t>non-referencing Itemized Payment</a:t>
            </a:r>
            <a:r>
              <a:rPr lang="en-US" sz="1800" dirty="0" smtClean="0"/>
              <a:t> transaction to correspond to the Treasury collection when the customer is pulling money back</a:t>
            </a:r>
            <a:endParaRPr lang="en-US" sz="1800" dirty="0"/>
          </a:p>
          <a:p>
            <a:pPr>
              <a:spcBef>
                <a:spcPts val="600"/>
              </a:spcBef>
              <a:spcAft>
                <a:spcPts val="600"/>
              </a:spcAft>
            </a:pPr>
            <a:r>
              <a:rPr lang="en-US" sz="1800" dirty="0"/>
              <a:t>Pegasys will create the Itemized Payment forms in </a:t>
            </a:r>
            <a:r>
              <a:rPr lang="en-US" sz="1800" b="1" u="sng" dirty="0"/>
              <a:t>“Held” </a:t>
            </a:r>
            <a:r>
              <a:rPr lang="en-US" sz="1800" b="1" u="sng" dirty="0" smtClean="0"/>
              <a:t>status</a:t>
            </a:r>
          </a:p>
          <a:p>
            <a:pPr lvl="1">
              <a:spcBef>
                <a:spcPts val="600"/>
              </a:spcBef>
              <a:spcAft>
                <a:spcPts val="600"/>
              </a:spcAft>
            </a:pPr>
            <a:r>
              <a:rPr lang="en-US" sz="1800" dirty="0" smtClean="0"/>
              <a:t>GSA needs to identify if the Itemized Payment is:</a:t>
            </a:r>
          </a:p>
          <a:p>
            <a:pPr lvl="2">
              <a:spcBef>
                <a:spcPts val="600"/>
              </a:spcBef>
              <a:spcAft>
                <a:spcPts val="600"/>
              </a:spcAft>
            </a:pPr>
            <a:r>
              <a:rPr lang="en-US" sz="1600" dirty="0" smtClean="0"/>
              <a:t>A Customer Generated Exception (i.e., pseudo-chargeback of IPAC Debit Billing)</a:t>
            </a:r>
          </a:p>
          <a:p>
            <a:pPr lvl="2">
              <a:spcBef>
                <a:spcPts val="600"/>
              </a:spcBef>
              <a:spcAft>
                <a:spcPts val="600"/>
              </a:spcAft>
            </a:pPr>
            <a:r>
              <a:rPr lang="en-US" sz="1600" dirty="0" smtClean="0"/>
              <a:t>A customer pull of a non-IPAC credit</a:t>
            </a:r>
          </a:p>
          <a:p>
            <a:pPr marL="1025525" lvl="2" indent="-342900">
              <a:spcBef>
                <a:spcPts val="600"/>
              </a:spcBef>
              <a:spcAft>
                <a:spcPts val="600"/>
              </a:spcAft>
              <a:buFont typeface="+mj-lt"/>
              <a:buAutoNum type="arabicPeriod"/>
            </a:pPr>
            <a:endParaRPr lang="en-US" sz="1600" dirty="0"/>
          </a:p>
          <a:p>
            <a:pPr lvl="1">
              <a:buNone/>
            </a:pPr>
            <a:endParaRPr lang="en-US" sz="2000"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196</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92490579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Customer Generated </a:t>
            </a:r>
            <a:r>
              <a:rPr lang="en-US" dirty="0" smtClean="0"/>
              <a:t>Exceptions – Itemized Payment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30134" y="1063370"/>
            <a:ext cx="8813865" cy="5364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a:t>Itemized Payment </a:t>
            </a:r>
            <a:r>
              <a:rPr lang="en-US" sz="2000" b="1" dirty="0" smtClean="0"/>
              <a:t>Customer Generated Exception Example/Scenario:</a:t>
            </a:r>
          </a:p>
          <a:p>
            <a:endParaRPr lang="en-US" sz="1000" dirty="0" smtClean="0"/>
          </a:p>
          <a:p>
            <a:pPr>
              <a:spcBef>
                <a:spcPts val="600"/>
              </a:spcBef>
              <a:spcAft>
                <a:spcPts val="600"/>
              </a:spcAft>
            </a:pPr>
            <a:r>
              <a:rPr lang="en-US" sz="1800" dirty="0" smtClean="0"/>
              <a:t>CB6 pull </a:t>
            </a:r>
            <a:r>
              <a:rPr lang="en-US" sz="1800" dirty="0"/>
              <a:t>payment has been </a:t>
            </a:r>
            <a:r>
              <a:rPr lang="en-US" sz="1800" dirty="0" smtClean="0"/>
              <a:t>received via IPAC Inbound processing</a:t>
            </a:r>
          </a:p>
          <a:p>
            <a:pPr lvl="1">
              <a:spcBef>
                <a:spcPts val="600"/>
              </a:spcBef>
              <a:spcAft>
                <a:spcPts val="600"/>
              </a:spcAft>
            </a:pPr>
            <a:r>
              <a:rPr lang="en-US" sz="1800" dirty="0" smtClean="0"/>
              <a:t>GSA researches </a:t>
            </a:r>
            <a:r>
              <a:rPr lang="en-US" sz="1800" dirty="0"/>
              <a:t>the </a:t>
            </a:r>
            <a:r>
              <a:rPr lang="en-US" sz="1800" dirty="0" smtClean="0"/>
              <a:t>CB6 pull payment and validates </a:t>
            </a:r>
            <a:r>
              <a:rPr lang="en-US" sz="1800" dirty="0"/>
              <a:t>the </a:t>
            </a:r>
            <a:r>
              <a:rPr lang="en-US" sz="1800" dirty="0" smtClean="0"/>
              <a:t>status</a:t>
            </a:r>
          </a:p>
          <a:p>
            <a:pPr lvl="2">
              <a:spcBef>
                <a:spcPts val="600"/>
              </a:spcBef>
              <a:spcAft>
                <a:spcPts val="600"/>
              </a:spcAft>
            </a:pPr>
            <a:r>
              <a:rPr lang="en-US" sz="1800" dirty="0" smtClean="0"/>
              <a:t>Search </a:t>
            </a:r>
            <a:r>
              <a:rPr lang="en-US" sz="1800" dirty="0"/>
              <a:t>for a </a:t>
            </a:r>
            <a:r>
              <a:rPr lang="en-US" sz="1800" dirty="0" smtClean="0"/>
              <a:t>“Held” </a:t>
            </a:r>
            <a:r>
              <a:rPr lang="en-US" sz="1800" dirty="0"/>
              <a:t>payment adjustment with a status of </a:t>
            </a:r>
            <a:r>
              <a:rPr lang="en-US" sz="1800" dirty="0" smtClean="0"/>
              <a:t>"Pending" </a:t>
            </a:r>
            <a:r>
              <a:rPr lang="en-US" sz="1800" dirty="0"/>
              <a:t>on the IPAC Transaction </a:t>
            </a:r>
            <a:r>
              <a:rPr lang="en-US" sz="1800" dirty="0" smtClean="0"/>
              <a:t>query </a:t>
            </a:r>
            <a:endParaRPr lang="en-US" sz="1800" dirty="0"/>
          </a:p>
          <a:p>
            <a:pPr lvl="2">
              <a:spcBef>
                <a:spcPts val="600"/>
              </a:spcBef>
              <a:spcAft>
                <a:spcPts val="600"/>
              </a:spcAft>
            </a:pPr>
            <a:r>
              <a:rPr lang="en-US" sz="1800" dirty="0" smtClean="0"/>
              <a:t>GSA processes the CB6 pull payment </a:t>
            </a:r>
            <a:r>
              <a:rPr lang="en-US" sz="1800" b="1" i="1" dirty="0" smtClean="0"/>
              <a:t>using </a:t>
            </a:r>
            <a:r>
              <a:rPr lang="en-US" sz="1800" b="1" i="1" smtClean="0"/>
              <a:t>Trans Type 01</a:t>
            </a:r>
            <a:endParaRPr lang="en-US" sz="1400" b="1" i="1" dirty="0" smtClean="0"/>
          </a:p>
          <a:p>
            <a:pPr>
              <a:spcBef>
                <a:spcPts val="600"/>
              </a:spcBef>
              <a:spcAft>
                <a:spcPts val="600"/>
              </a:spcAft>
            </a:pPr>
            <a:r>
              <a:rPr lang="en-US" sz="1800" dirty="0" smtClean="0"/>
              <a:t>Same Day:</a:t>
            </a:r>
          </a:p>
          <a:p>
            <a:pPr lvl="1">
              <a:spcBef>
                <a:spcPts val="600"/>
              </a:spcBef>
              <a:spcAft>
                <a:spcPts val="600"/>
              </a:spcAft>
            </a:pPr>
            <a:r>
              <a:rPr lang="en-US" sz="1800" dirty="0" smtClean="0"/>
              <a:t>GSA processes new manual BD based on CB6 – </a:t>
            </a:r>
            <a:r>
              <a:rPr lang="en-US" sz="1800" b="1" u="sng" dirty="0" smtClean="0"/>
              <a:t>not via Copy Forward</a:t>
            </a:r>
            <a:r>
              <a:rPr lang="en-US" sz="1800" dirty="0" smtClean="0"/>
              <a:t>:</a:t>
            </a:r>
          </a:p>
          <a:p>
            <a:pPr lvl="2">
              <a:spcBef>
                <a:spcPts val="600"/>
              </a:spcBef>
              <a:spcAft>
                <a:spcPts val="600"/>
              </a:spcAft>
            </a:pPr>
            <a:r>
              <a:rPr lang="en-US" sz="1800" dirty="0" smtClean="0"/>
              <a:t>Offsets revenue impact from the CB6 01</a:t>
            </a:r>
            <a:r>
              <a:rPr lang="en-US" sz="1800" b="1" dirty="0" smtClean="0">
                <a:solidFill>
                  <a:srgbClr val="FF0000"/>
                </a:solidFill>
              </a:rPr>
              <a:t> </a:t>
            </a:r>
            <a:r>
              <a:rPr lang="en-US" sz="1800" dirty="0" smtClean="0"/>
              <a:t>and sets up outstanding receivable</a:t>
            </a:r>
          </a:p>
          <a:p>
            <a:pPr lvl="2">
              <a:spcBef>
                <a:spcPts val="600"/>
              </a:spcBef>
              <a:spcAft>
                <a:spcPts val="600"/>
              </a:spcAft>
            </a:pPr>
            <a:r>
              <a:rPr lang="en-US" sz="1800" dirty="0" smtClean="0"/>
              <a:t>Line Type: Normal</a:t>
            </a:r>
          </a:p>
          <a:p>
            <a:pPr lvl="2">
              <a:spcBef>
                <a:spcPts val="600"/>
              </a:spcBef>
              <a:spcAft>
                <a:spcPts val="600"/>
              </a:spcAft>
            </a:pPr>
            <a:r>
              <a:rPr lang="en-US" sz="1800" dirty="0" smtClean="0"/>
              <a:t>Trans Type: 03 (Normal line “pseudo-chargeback Trans Type)</a:t>
            </a:r>
          </a:p>
          <a:p>
            <a:pPr lvl="2">
              <a:spcBef>
                <a:spcPts val="600"/>
              </a:spcBef>
              <a:spcAft>
                <a:spcPts val="600"/>
              </a:spcAft>
            </a:pPr>
            <a:r>
              <a:rPr lang="en-US" sz="1800" dirty="0" smtClean="0"/>
              <a:t>IPAC Schedule Date</a:t>
            </a:r>
            <a:r>
              <a:rPr lang="en-US" sz="1800" dirty="0"/>
              <a:t>: 60 days from the current date </a:t>
            </a:r>
            <a:endParaRPr lang="en-US" sz="1800" dirty="0" smtClean="0"/>
          </a:p>
          <a:p>
            <a:pPr lvl="2">
              <a:spcBef>
                <a:spcPts val="600"/>
              </a:spcBef>
              <a:spcAft>
                <a:spcPts val="600"/>
              </a:spcAft>
            </a:pPr>
            <a:r>
              <a:rPr lang="en-US" sz="1800" dirty="0" smtClean="0"/>
              <a:t>Does not reference the CB6</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197</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56675114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Customer Generated </a:t>
            </a:r>
            <a:r>
              <a:rPr lang="en-US" dirty="0" smtClean="0"/>
              <a:t>Exceptions – Itemized Payment</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30134" y="1063370"/>
            <a:ext cx="8813865" cy="5364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b="1" dirty="0"/>
              <a:t>Itemized Payment </a:t>
            </a:r>
            <a:r>
              <a:rPr lang="en-US" sz="2000" b="1" dirty="0" smtClean="0"/>
              <a:t>Customer Generated Exception Example/Scenario:</a:t>
            </a:r>
          </a:p>
          <a:p>
            <a:endParaRPr lang="en-US" sz="1000" dirty="0" smtClean="0"/>
          </a:p>
          <a:p>
            <a:pPr>
              <a:spcBef>
                <a:spcPts val="600"/>
              </a:spcBef>
              <a:spcAft>
                <a:spcPts val="600"/>
              </a:spcAft>
            </a:pPr>
            <a:r>
              <a:rPr lang="en-US" sz="1800" dirty="0" smtClean="0"/>
              <a:t>If the customer was </a:t>
            </a:r>
            <a:r>
              <a:rPr lang="en-US" sz="1800" b="1" u="sng" dirty="0" smtClean="0"/>
              <a:t>incorrect</a:t>
            </a:r>
            <a:r>
              <a:rPr lang="en-US" sz="1800" dirty="0" smtClean="0"/>
              <a:t>:</a:t>
            </a:r>
          </a:p>
          <a:p>
            <a:pPr lvl="1">
              <a:spcBef>
                <a:spcPts val="600"/>
              </a:spcBef>
              <a:spcAft>
                <a:spcPts val="600"/>
              </a:spcAft>
            </a:pPr>
            <a:r>
              <a:rPr lang="en-US" sz="1800" dirty="0" smtClean="0"/>
              <a:t>Update the new manual BD:</a:t>
            </a:r>
          </a:p>
          <a:p>
            <a:pPr lvl="2">
              <a:spcBef>
                <a:spcPts val="600"/>
              </a:spcBef>
              <a:spcAft>
                <a:spcPts val="600"/>
              </a:spcAft>
            </a:pPr>
            <a:r>
              <a:rPr lang="en-US" sz="1600" dirty="0" smtClean="0"/>
              <a:t>Fix any issues to ensure new BD is sent to Treasury and will not be charged back again by customer</a:t>
            </a:r>
          </a:p>
          <a:p>
            <a:pPr lvl="2">
              <a:spcBef>
                <a:spcPts val="600"/>
              </a:spcBef>
              <a:spcAft>
                <a:spcPts val="600"/>
              </a:spcAft>
            </a:pPr>
            <a:r>
              <a:rPr lang="en-US" sz="1600" dirty="0" smtClean="0"/>
              <a:t>Set IPAC Schedule Date to current date for selection by IPAC Outbound</a:t>
            </a:r>
          </a:p>
          <a:p>
            <a:pPr>
              <a:spcBef>
                <a:spcPts val="600"/>
              </a:spcBef>
              <a:spcAft>
                <a:spcPts val="600"/>
              </a:spcAft>
            </a:pPr>
            <a:r>
              <a:rPr lang="en-US" sz="1800" dirty="0" smtClean="0"/>
              <a:t> If the customer was </a:t>
            </a:r>
            <a:r>
              <a:rPr lang="en-US" sz="1800" b="1" u="sng" dirty="0" smtClean="0"/>
              <a:t>correct</a:t>
            </a:r>
            <a:r>
              <a:rPr lang="en-US" sz="1800" dirty="0" smtClean="0"/>
              <a:t> GSA can either:</a:t>
            </a:r>
          </a:p>
          <a:p>
            <a:pPr lvl="1">
              <a:spcBef>
                <a:spcPts val="600"/>
              </a:spcBef>
              <a:spcAft>
                <a:spcPts val="600"/>
              </a:spcAft>
            </a:pPr>
            <a:r>
              <a:rPr lang="en-US" sz="1800" dirty="0" smtClean="0"/>
              <a:t>Option 1 – No further IPAC action: </a:t>
            </a:r>
          </a:p>
          <a:p>
            <a:pPr lvl="2">
              <a:spcBef>
                <a:spcPts val="600"/>
              </a:spcBef>
              <a:spcAft>
                <a:spcPts val="600"/>
              </a:spcAft>
            </a:pPr>
            <a:r>
              <a:rPr lang="en-US" sz="1600" dirty="0" smtClean="0"/>
              <a:t>Zero down the new manual BD and add explanation in the Description field </a:t>
            </a:r>
          </a:p>
          <a:p>
            <a:pPr lvl="1">
              <a:spcBef>
                <a:spcPts val="600"/>
              </a:spcBef>
              <a:spcAft>
                <a:spcPts val="600"/>
              </a:spcAft>
            </a:pPr>
            <a:r>
              <a:rPr lang="en-US" sz="1800" dirty="0" smtClean="0"/>
              <a:t>Option 2 – rebill and issue credit/refund: </a:t>
            </a:r>
          </a:p>
          <a:p>
            <a:pPr marL="1025525" lvl="2" indent="-342900">
              <a:spcBef>
                <a:spcPts val="600"/>
              </a:spcBef>
              <a:spcAft>
                <a:spcPts val="600"/>
              </a:spcAft>
              <a:buFont typeface="+mj-lt"/>
              <a:buAutoNum type="arabicPeriod"/>
            </a:pPr>
            <a:r>
              <a:rPr lang="en-US" sz="1600" dirty="0" smtClean="0"/>
              <a:t>Rebill – Set </a:t>
            </a:r>
            <a:r>
              <a:rPr lang="en-US" sz="1600" dirty="0"/>
              <a:t>IPAC Schedule Date to current date for selection by IPAC </a:t>
            </a:r>
            <a:r>
              <a:rPr lang="en-US" sz="1600" dirty="0" smtClean="0"/>
              <a:t>Outbound</a:t>
            </a:r>
          </a:p>
          <a:p>
            <a:pPr marL="1025525" lvl="2" indent="-342900">
              <a:spcBef>
                <a:spcPts val="600"/>
              </a:spcBef>
              <a:spcAft>
                <a:spcPts val="600"/>
              </a:spcAft>
              <a:buFont typeface="+mj-lt"/>
              <a:buAutoNum type="arabicPeriod"/>
            </a:pPr>
            <a:r>
              <a:rPr lang="en-US" sz="1600" dirty="0" smtClean="0"/>
              <a:t>Issue Refund – Process new IPAC credit BD to offset the rebill</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198</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73773184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81280"/>
            <a:ext cx="8576627" cy="814070"/>
          </a:xfrm>
        </p:spPr>
        <p:txBody>
          <a:bodyPr/>
          <a:lstStyle/>
          <a:p>
            <a:r>
              <a:rPr lang="en-US" dirty="0"/>
              <a:t>Customer Generated Exceptions – Itemized Payment</a:t>
            </a:r>
            <a:br>
              <a:rPr lang="en-US" dirty="0"/>
            </a:br>
            <a:r>
              <a:rPr lang="en-US" dirty="0" smtClean="0"/>
              <a:t>Itemized Payments Diagram</a:t>
            </a:r>
            <a:endParaRPr lang="en-US" dirty="0"/>
          </a:p>
        </p:txBody>
      </p:sp>
      <p:sp>
        <p:nvSpPr>
          <p:cNvPr id="10772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srgbClr val="000000"/>
              </a:solidFill>
              <a:cs typeface="+mn-cs"/>
            </a:endParaRPr>
          </a:p>
        </p:txBody>
      </p:sp>
      <p:pic>
        <p:nvPicPr>
          <p:cNvPr id="3" name="Picture 2"/>
          <p:cNvPicPr>
            <a:picLocks noChangeAspect="1" noChangeArrowheads="1"/>
          </p:cNvPicPr>
          <p:nvPr/>
        </p:nvPicPr>
        <p:blipFill>
          <a:blip r:embed="rId2" cstate="print"/>
          <a:srcRect/>
          <a:stretch>
            <a:fillRect/>
          </a:stretch>
        </p:blipFill>
        <p:spPr bwMode="auto">
          <a:xfrm>
            <a:off x="515303" y="1390457"/>
            <a:ext cx="8320062" cy="3921061"/>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199</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35850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6"/>
          <p:cNvSpPr>
            <a:spLocks noGrp="1" noChangeArrowheads="1"/>
          </p:cNvSpPr>
          <p:nvPr>
            <p:ph type="title"/>
          </p:nvPr>
        </p:nvSpPr>
        <p:spPr/>
        <p:txBody>
          <a:bodyPr/>
          <a:lstStyle/>
          <a:p>
            <a:pPr eaLnBrk="1" hangingPunct="1"/>
            <a:r>
              <a:rPr lang="en-US" sz="2800" dirty="0" smtClean="0"/>
              <a:t>Table of Contents</a:t>
            </a:r>
          </a:p>
        </p:txBody>
      </p:sp>
      <p:sp>
        <p:nvSpPr>
          <p:cNvPr id="82948" name="Rectangle 7"/>
          <p:cNvSpPr>
            <a:spLocks noGrp="1" noChangeArrowheads="1"/>
          </p:cNvSpPr>
          <p:nvPr>
            <p:ph idx="1"/>
          </p:nvPr>
        </p:nvSpPr>
        <p:spPr>
          <a:xfrm>
            <a:off x="419100" y="1309688"/>
            <a:ext cx="8724900" cy="5133975"/>
          </a:xfrm>
        </p:spPr>
        <p:txBody>
          <a:bodyPr/>
          <a:lstStyle/>
          <a:p>
            <a:pPr marL="288925" indent="-288925" eaLnBrk="1" hangingPunct="1">
              <a:spcBef>
                <a:spcPts val="600"/>
              </a:spcBef>
              <a:spcAft>
                <a:spcPts val="600"/>
              </a:spcAft>
              <a:defRPr/>
            </a:pPr>
            <a:r>
              <a:rPr lang="en-US" sz="1600" dirty="0" smtClean="0"/>
              <a:t>Segment 1:  Intra-Governmental Payment and Collection (IPAC) Overview		</a:t>
            </a:r>
            <a:endParaRPr lang="en-US" sz="1600" i="1" dirty="0" smtClean="0"/>
          </a:p>
          <a:p>
            <a:pPr marL="288925" indent="-288925" eaLnBrk="1" hangingPunct="1">
              <a:spcBef>
                <a:spcPts val="600"/>
              </a:spcBef>
              <a:spcAft>
                <a:spcPts val="600"/>
              </a:spcAft>
              <a:defRPr/>
            </a:pPr>
            <a:r>
              <a:rPr lang="en-US" sz="1600" dirty="0" smtClean="0"/>
              <a:t>Segment 2:  IPAC Billing and Outbound File Creation		</a:t>
            </a:r>
          </a:p>
          <a:p>
            <a:pPr marL="288925" indent="-288925" eaLnBrk="1" hangingPunct="1">
              <a:spcBef>
                <a:spcPts val="600"/>
              </a:spcBef>
              <a:spcAft>
                <a:spcPts val="600"/>
              </a:spcAft>
              <a:defRPr/>
            </a:pPr>
            <a:r>
              <a:rPr lang="en-US" sz="1600" dirty="0" smtClean="0"/>
              <a:t>Segment 3:  Update </a:t>
            </a:r>
            <a:r>
              <a:rPr lang="en-US" sz="1600" dirty="0"/>
              <a:t>IPAC Status Batch Job</a:t>
            </a:r>
          </a:p>
          <a:p>
            <a:pPr marL="288925" indent="-288925" eaLnBrk="1" hangingPunct="1">
              <a:spcBef>
                <a:spcPts val="600"/>
              </a:spcBef>
              <a:spcAft>
                <a:spcPts val="600"/>
              </a:spcAft>
              <a:defRPr/>
            </a:pPr>
            <a:r>
              <a:rPr lang="en-US" sz="1600" dirty="0" smtClean="0"/>
              <a:t>Segment 4:  Standard IPAC Inbound Transaction Processing	</a:t>
            </a:r>
          </a:p>
          <a:p>
            <a:pPr marL="288925" indent="-288925" eaLnBrk="1" hangingPunct="1">
              <a:spcBef>
                <a:spcPts val="600"/>
              </a:spcBef>
              <a:spcAft>
                <a:spcPts val="600"/>
              </a:spcAft>
              <a:defRPr/>
            </a:pPr>
            <a:r>
              <a:rPr lang="en-US" sz="1600" dirty="0" smtClean="0"/>
              <a:t>Segment 5:  IPAC Chargebacks				</a:t>
            </a:r>
          </a:p>
          <a:p>
            <a:pPr marL="288925" indent="-288925" eaLnBrk="1" hangingPunct="1">
              <a:spcBef>
                <a:spcPts val="600"/>
              </a:spcBef>
              <a:spcAft>
                <a:spcPts val="600"/>
              </a:spcAft>
              <a:defRPr/>
            </a:pPr>
            <a:r>
              <a:rPr lang="en-US" sz="1600" dirty="0" smtClean="0"/>
              <a:t>Segment 6:  Customer Generated Exceptions			</a:t>
            </a:r>
          </a:p>
          <a:p>
            <a:pPr marL="288925" indent="-288925" eaLnBrk="1" hangingPunct="1">
              <a:spcBef>
                <a:spcPts val="600"/>
              </a:spcBef>
              <a:spcAft>
                <a:spcPts val="600"/>
              </a:spcAft>
              <a:defRPr/>
            </a:pPr>
            <a:r>
              <a:rPr lang="en-US" sz="1600" dirty="0" smtClean="0"/>
              <a:t>Segment 7:  Pulls of Non-IPAC Credits					</a:t>
            </a:r>
          </a:p>
          <a:p>
            <a:pPr marL="288925" indent="-288925" eaLnBrk="1" hangingPunct="1">
              <a:spcBef>
                <a:spcPts val="600"/>
              </a:spcBef>
              <a:spcAft>
                <a:spcPts val="600"/>
              </a:spcAft>
              <a:defRPr/>
            </a:pPr>
            <a:r>
              <a:rPr lang="en-US" sz="1600" dirty="0" smtClean="0"/>
              <a:t>Segment </a:t>
            </a:r>
            <a:r>
              <a:rPr lang="en-US" sz="1600" dirty="0"/>
              <a:t>8</a:t>
            </a:r>
            <a:r>
              <a:rPr lang="en-US" sz="1600" dirty="0" smtClean="0"/>
              <a:t>:  IPAC Lifecycle Reports				</a:t>
            </a:r>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2</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2958909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455613" y="66040"/>
            <a:ext cx="8393112" cy="819150"/>
          </a:xfrm>
        </p:spPr>
        <p:txBody>
          <a:bodyPr/>
          <a:lstStyle/>
          <a:p>
            <a:r>
              <a:rPr lang="en-US" dirty="0" smtClean="0"/>
              <a:t>IPAC Billing Document Refresher (cont.)</a:t>
            </a:r>
          </a:p>
        </p:txBody>
      </p:sp>
      <p:sp>
        <p:nvSpPr>
          <p:cNvPr id="75781" name="Content Placeholder 5"/>
          <p:cNvSpPr>
            <a:spLocks noGrp="1"/>
          </p:cNvSpPr>
          <p:nvPr>
            <p:ph idx="1"/>
          </p:nvPr>
        </p:nvSpPr>
        <p:spPr>
          <a:xfrm>
            <a:off x="415636" y="1168082"/>
            <a:ext cx="8728364" cy="5303837"/>
          </a:xfrm>
        </p:spPr>
        <p:txBody>
          <a:bodyPr/>
          <a:lstStyle/>
          <a:p>
            <a:pPr marL="0" lvl="1" indent="0">
              <a:buNone/>
              <a:defRPr/>
            </a:pPr>
            <a:r>
              <a:rPr lang="en-US" b="1" dirty="0" smtClean="0"/>
              <a:t>IPAC Billing </a:t>
            </a:r>
            <a:r>
              <a:rPr lang="en-US" b="1" dirty="0"/>
              <a:t>Document </a:t>
            </a:r>
            <a:r>
              <a:rPr lang="en-US" b="1" dirty="0" smtClean="0"/>
              <a:t>Overview:  DBRs</a:t>
            </a:r>
          </a:p>
          <a:p>
            <a:pPr marL="231775" lvl="1" indent="-231775">
              <a:defRPr/>
            </a:pPr>
            <a:endParaRPr lang="en-US" sz="1200" dirty="0" smtClean="0"/>
          </a:p>
          <a:p>
            <a:pPr marL="231775" lvl="1" indent="-231775">
              <a:spcBef>
                <a:spcPts val="300"/>
              </a:spcBef>
              <a:spcAft>
                <a:spcPts val="300"/>
              </a:spcAft>
              <a:defRPr/>
            </a:pPr>
            <a:r>
              <a:rPr lang="en-US" sz="1800" dirty="0" smtClean="0"/>
              <a:t>Detail Billing Records provide </a:t>
            </a:r>
            <a:r>
              <a:rPr lang="en-US" sz="1800" u="sng" dirty="0" smtClean="0"/>
              <a:t>both financial data and non-financial (i.e. GSA Order Number) billing detail</a:t>
            </a:r>
            <a:r>
              <a:rPr lang="en-US" sz="1800" dirty="0" smtClean="0"/>
              <a:t> used to:</a:t>
            </a:r>
          </a:p>
          <a:p>
            <a:pPr marL="688975" lvl="2" indent="-342900">
              <a:spcBef>
                <a:spcPts val="300"/>
              </a:spcBef>
              <a:spcAft>
                <a:spcPts val="300"/>
              </a:spcAft>
              <a:buFont typeface="+mj-lt"/>
              <a:buAutoNum type="arabicPeriod"/>
              <a:defRPr/>
            </a:pPr>
            <a:r>
              <a:rPr lang="en-US" sz="1800" dirty="0" smtClean="0"/>
              <a:t>Generate/process </a:t>
            </a:r>
            <a:r>
              <a:rPr lang="en-US" sz="1800" u="sng" dirty="0" smtClean="0"/>
              <a:t>Pegasys billing transactions</a:t>
            </a:r>
            <a:endParaRPr lang="en-US" sz="1800" dirty="0" smtClean="0"/>
          </a:p>
          <a:p>
            <a:pPr marL="1035050" lvl="3" indent="-342900">
              <a:spcBef>
                <a:spcPts val="300"/>
              </a:spcBef>
              <a:spcAft>
                <a:spcPts val="300"/>
              </a:spcAft>
              <a:defRPr/>
            </a:pPr>
            <a:r>
              <a:rPr lang="en-US" sz="1800" dirty="0" smtClean="0"/>
              <a:t>Note: DBRs do not directly post to the GL </a:t>
            </a:r>
          </a:p>
          <a:p>
            <a:pPr marL="688975" lvl="2" indent="-342900">
              <a:spcBef>
                <a:spcPts val="300"/>
              </a:spcBef>
              <a:spcAft>
                <a:spcPts val="300"/>
              </a:spcAft>
              <a:buFont typeface="+mj-lt"/>
              <a:buAutoNum type="arabicPeriod"/>
              <a:defRPr/>
            </a:pPr>
            <a:r>
              <a:rPr lang="en-US" sz="1800" dirty="0" smtClean="0"/>
              <a:t>Create </a:t>
            </a:r>
            <a:r>
              <a:rPr lang="en-US" sz="1800" u="sng" dirty="0" smtClean="0"/>
              <a:t>customer statements</a:t>
            </a:r>
            <a:r>
              <a:rPr lang="en-US" sz="1800" dirty="0" smtClean="0"/>
              <a:t> documenting the goods or services provided</a:t>
            </a:r>
            <a:endParaRPr lang="en-US" sz="1600" dirty="0" smtClean="0"/>
          </a:p>
          <a:p>
            <a:pPr marL="231775" lvl="1" indent="-231775">
              <a:spcBef>
                <a:spcPts val="300"/>
              </a:spcBef>
              <a:spcAft>
                <a:spcPts val="300"/>
              </a:spcAft>
              <a:defRPr/>
            </a:pPr>
            <a:endParaRPr lang="en-US" sz="1000" dirty="0" smtClean="0"/>
          </a:p>
          <a:p>
            <a:pPr marL="231775" lvl="1" indent="-231775">
              <a:spcBef>
                <a:spcPts val="300"/>
              </a:spcBef>
              <a:spcAft>
                <a:spcPts val="300"/>
              </a:spcAft>
              <a:defRPr/>
            </a:pPr>
            <a:r>
              <a:rPr lang="en-US" sz="1800" dirty="0" smtClean="0"/>
              <a:t>DBRs can be received from external feeder systems and are used to create BDs, summarizing “like” data records into documents and accounting lines</a:t>
            </a:r>
            <a:endParaRPr lang="en-US" sz="1600" dirty="0" smtClean="0"/>
          </a:p>
          <a:p>
            <a:pPr>
              <a:spcBef>
                <a:spcPts val="300"/>
              </a:spcBef>
              <a:spcAft>
                <a:spcPts val="300"/>
              </a:spcAft>
              <a:defRPr/>
            </a:pPr>
            <a:endParaRPr lang="en-US" sz="1000" dirty="0" smtClean="0"/>
          </a:p>
          <a:p>
            <a:pPr>
              <a:spcBef>
                <a:spcPts val="300"/>
              </a:spcBef>
              <a:spcAft>
                <a:spcPts val="300"/>
              </a:spcAft>
              <a:defRPr/>
            </a:pPr>
            <a:r>
              <a:rPr lang="en-US" sz="1800" dirty="0" smtClean="0"/>
              <a:t>Pegasys Detail Billing Record Table:</a:t>
            </a:r>
            <a:endParaRPr lang="en-US" sz="1000" dirty="0" smtClean="0"/>
          </a:p>
          <a:p>
            <a:pPr lvl="1">
              <a:spcBef>
                <a:spcPts val="300"/>
              </a:spcBef>
              <a:spcAft>
                <a:spcPts val="300"/>
              </a:spcAft>
              <a:defRPr/>
            </a:pPr>
            <a:r>
              <a:rPr lang="en-US" sz="1800" dirty="0" smtClean="0"/>
              <a:t>Detail Billing Records are stored on the </a:t>
            </a:r>
            <a:r>
              <a:rPr lang="en-US" sz="1800" u="sng" dirty="0" smtClean="0"/>
              <a:t>Detail Billing Record Table</a:t>
            </a:r>
            <a:r>
              <a:rPr lang="en-US" sz="1800" dirty="0" smtClean="0"/>
              <a:t> within Pegasys</a:t>
            </a:r>
            <a:endParaRPr lang="en-US" sz="1600" dirty="0" smtClean="0"/>
          </a:p>
          <a:p>
            <a:pPr lvl="1">
              <a:spcBef>
                <a:spcPts val="300"/>
              </a:spcBef>
              <a:spcAft>
                <a:spcPts val="300"/>
              </a:spcAft>
              <a:defRPr/>
            </a:pPr>
            <a:r>
              <a:rPr lang="en-US" sz="1800" dirty="0" smtClean="0"/>
              <a:t>Contains 200+ fields to store GSA specific data that is not stored on the document header or accounting line</a:t>
            </a:r>
          </a:p>
          <a:p>
            <a:pPr>
              <a:spcBef>
                <a:spcPts val="300"/>
              </a:spcBef>
              <a:spcAft>
                <a:spcPts val="300"/>
              </a:spcAft>
              <a:defRPr/>
            </a:pPr>
            <a:endParaRPr lang="en-US" sz="1000" dirty="0" smtClean="0"/>
          </a:p>
          <a:p>
            <a:pPr>
              <a:defRPr/>
            </a:pPr>
            <a:endParaRPr lang="en-US" sz="1400" dirty="0" smtClean="0"/>
          </a:p>
          <a:p>
            <a:pPr>
              <a:defRPr/>
            </a:pPr>
            <a:endParaRPr lang="en-US" sz="2000" dirty="0" smtClean="0"/>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20</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1600"/>
            <a:ext cx="8586787" cy="793750"/>
          </a:xfrm>
        </p:spPr>
        <p:txBody>
          <a:bodyPr/>
          <a:lstStyle/>
          <a:p>
            <a:r>
              <a:rPr lang="en-US" sz="2400" dirty="0"/>
              <a:t>Customer Generated Exceptions – Itemized </a:t>
            </a:r>
            <a:r>
              <a:rPr lang="en-US" sz="2400" dirty="0" smtClean="0"/>
              <a:t>Payment</a:t>
            </a:r>
            <a:endParaRPr lang="en-US" sz="2400" dirty="0"/>
          </a:p>
        </p:txBody>
      </p:sp>
      <p:sp>
        <p:nvSpPr>
          <p:cNvPr id="3" name="Content Placeholder 2"/>
          <p:cNvSpPr>
            <a:spLocks noGrp="1"/>
          </p:cNvSpPr>
          <p:nvPr>
            <p:ph idx="1"/>
          </p:nvPr>
        </p:nvSpPr>
        <p:spPr>
          <a:xfrm>
            <a:off x="380010" y="1271156"/>
            <a:ext cx="8763990" cy="4765141"/>
          </a:xfrm>
        </p:spPr>
        <p:txBody>
          <a:bodyPr/>
          <a:lstStyle/>
          <a:p>
            <a:pPr marL="342900" indent="-342900">
              <a:spcBef>
                <a:spcPts val="600"/>
              </a:spcBef>
              <a:spcAft>
                <a:spcPts val="600"/>
              </a:spcAft>
              <a:buFont typeface="+mj-lt"/>
              <a:buAutoNum type="arabicParenR"/>
            </a:pPr>
            <a:r>
              <a:rPr lang="en-US" sz="1600" dirty="0" smtClean="0"/>
              <a:t>Create new manual IPAC BD based on customer generated exception IP </a:t>
            </a:r>
          </a:p>
          <a:p>
            <a:pPr marL="679450" lvl="1" indent="-342900">
              <a:spcBef>
                <a:spcPts val="600"/>
              </a:spcBef>
              <a:spcAft>
                <a:spcPts val="600"/>
              </a:spcAft>
            </a:pPr>
            <a:r>
              <a:rPr lang="en-US" sz="1600" dirty="0" smtClean="0"/>
              <a:t>Should not copy forward from CB6 or reference CB6</a:t>
            </a:r>
          </a:p>
          <a:p>
            <a:pPr marL="1025525" lvl="2" indent="-342900">
              <a:spcBef>
                <a:spcPts val="600"/>
              </a:spcBef>
              <a:spcAft>
                <a:spcPts val="600"/>
              </a:spcAft>
            </a:pPr>
            <a:r>
              <a:rPr lang="en-US" sz="1600" dirty="0" smtClean="0"/>
              <a:t>If rebill occurs after 90 days of receiving CB6, IPACOUT attempts to process as an adjustment but rejects because outside Treasury 90 day window</a:t>
            </a:r>
            <a:endParaRPr lang="en-US" sz="1600" dirty="0"/>
          </a:p>
          <a:p>
            <a:pPr marL="1025525" lvl="2" indent="-342900">
              <a:spcBef>
                <a:spcPts val="600"/>
              </a:spcBef>
              <a:spcAft>
                <a:spcPts val="600"/>
              </a:spcAft>
            </a:pPr>
            <a:r>
              <a:rPr lang="en-US" sz="1600" dirty="0" smtClean="0"/>
              <a:t>Set IPAC schedule date 60 days from current date and set Transaction Type to 03</a:t>
            </a:r>
          </a:p>
          <a:p>
            <a:pPr marL="1025525" lvl="2" indent="-342900">
              <a:spcBef>
                <a:spcPts val="600"/>
              </a:spcBef>
              <a:spcAft>
                <a:spcPts val="600"/>
              </a:spcAft>
            </a:pPr>
            <a:r>
              <a:rPr lang="en-US" sz="1600" dirty="0" smtClean="0"/>
              <a:t>Manually add DBR , if applicable</a:t>
            </a:r>
          </a:p>
          <a:p>
            <a:pPr marL="342900" indent="-342900">
              <a:spcBef>
                <a:spcPts val="600"/>
              </a:spcBef>
              <a:spcAft>
                <a:spcPts val="600"/>
              </a:spcAft>
              <a:buFont typeface="+mj-lt"/>
              <a:buAutoNum type="arabicParenR"/>
            </a:pPr>
            <a:r>
              <a:rPr lang="en-US" sz="1600" dirty="0" smtClean="0"/>
              <a:t>If between the 60 days and date BD was created, GSA concludes the customer was correct</a:t>
            </a:r>
          </a:p>
          <a:p>
            <a:pPr marL="679450" lvl="1" indent="-342900">
              <a:spcBef>
                <a:spcPts val="600"/>
              </a:spcBef>
              <a:spcAft>
                <a:spcPts val="600"/>
              </a:spcAft>
              <a:buFont typeface="+mj-lt"/>
              <a:buAutoNum type="alphaLcPeriod"/>
            </a:pPr>
            <a:r>
              <a:rPr lang="en-US" sz="1600" dirty="0" smtClean="0"/>
              <a:t>Option 1 – No further IPAC action:</a:t>
            </a:r>
          </a:p>
          <a:p>
            <a:pPr marL="1025525" lvl="2" indent="-342900">
              <a:spcBef>
                <a:spcPts val="600"/>
              </a:spcBef>
              <a:spcAft>
                <a:spcPts val="600"/>
              </a:spcAft>
            </a:pPr>
            <a:r>
              <a:rPr lang="en-US" sz="1600" dirty="0"/>
              <a:t>Zero down the new manual BD and add explanation in the Description </a:t>
            </a:r>
            <a:r>
              <a:rPr lang="en-US" sz="1600" dirty="0" smtClean="0"/>
              <a:t>field</a:t>
            </a:r>
          </a:p>
          <a:p>
            <a:pPr marL="679450" lvl="1" indent="-342900">
              <a:spcBef>
                <a:spcPts val="600"/>
              </a:spcBef>
              <a:spcAft>
                <a:spcPts val="600"/>
              </a:spcAft>
              <a:buFont typeface="+mj-lt"/>
              <a:buAutoNum type="alphaLcPeriod"/>
            </a:pPr>
            <a:r>
              <a:rPr lang="en-US" sz="1600" dirty="0" smtClean="0"/>
              <a:t>Option 2 – Rebill and issue credit/refund (see next slide)</a:t>
            </a:r>
          </a:p>
          <a:p>
            <a:pPr marL="1025525" lvl="2" indent="-342900">
              <a:spcBef>
                <a:spcPts val="600"/>
              </a:spcBef>
              <a:spcAft>
                <a:spcPts val="600"/>
              </a:spcAft>
            </a:pPr>
            <a:r>
              <a:rPr lang="en-US" sz="1600" dirty="0" smtClean="0"/>
              <a:t>Rebill: </a:t>
            </a:r>
            <a:r>
              <a:rPr lang="en-US" sz="1600" dirty="0"/>
              <a:t>Set IPAC Schedule Date to current date for selection by IPAC </a:t>
            </a:r>
            <a:r>
              <a:rPr lang="en-US" sz="1600" dirty="0" smtClean="0"/>
              <a:t>Outbound</a:t>
            </a:r>
            <a:endParaRPr lang="en-US" sz="1600" dirty="0" smtClean="0">
              <a:solidFill>
                <a:srgbClr val="000000"/>
              </a:solidFill>
            </a:endParaRPr>
          </a:p>
          <a:p>
            <a:pPr marL="1025525" lvl="2" indent="-342900">
              <a:spcBef>
                <a:spcPts val="600"/>
              </a:spcBef>
              <a:spcAft>
                <a:spcPts val="600"/>
              </a:spcAft>
            </a:pPr>
            <a:r>
              <a:rPr lang="en-US" sz="1600" dirty="0" smtClean="0"/>
              <a:t>Issue Credit/Refund: Offsets rebill action</a:t>
            </a:r>
          </a:p>
          <a:p>
            <a:pPr marL="342900" indent="-342900">
              <a:buNone/>
            </a:pPr>
            <a:endParaRPr lang="en-US" sz="1800" dirty="0" smtClean="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200</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6848165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1600"/>
            <a:ext cx="8586787" cy="793750"/>
          </a:xfrm>
        </p:spPr>
        <p:txBody>
          <a:bodyPr/>
          <a:lstStyle/>
          <a:p>
            <a:r>
              <a:rPr lang="en-US" sz="2400" dirty="0"/>
              <a:t>Customer Generated Exceptions – Itemized </a:t>
            </a:r>
            <a:r>
              <a:rPr lang="en-US" sz="2400" dirty="0" smtClean="0"/>
              <a:t>Payment</a:t>
            </a:r>
            <a:endParaRPr lang="en-US" sz="2400" dirty="0"/>
          </a:p>
        </p:txBody>
      </p:sp>
      <p:sp>
        <p:nvSpPr>
          <p:cNvPr id="3" name="Content Placeholder 2"/>
          <p:cNvSpPr>
            <a:spLocks noGrp="1"/>
          </p:cNvSpPr>
          <p:nvPr>
            <p:ph idx="1"/>
          </p:nvPr>
        </p:nvSpPr>
        <p:spPr>
          <a:xfrm>
            <a:off x="380010" y="1271156"/>
            <a:ext cx="8763990" cy="4765141"/>
          </a:xfrm>
        </p:spPr>
        <p:txBody>
          <a:bodyPr/>
          <a:lstStyle/>
          <a:p>
            <a:pPr marL="342900" indent="-342900">
              <a:spcBef>
                <a:spcPts val="600"/>
              </a:spcBef>
              <a:spcAft>
                <a:spcPts val="600"/>
              </a:spcAft>
              <a:buFont typeface="+mj-lt"/>
              <a:buAutoNum type="arabicParenR" startAt="2"/>
            </a:pPr>
            <a:r>
              <a:rPr lang="en-US" sz="1400" dirty="0"/>
              <a:t>If between the 60 days and date BD was created, GSA concludes the customer was correct</a:t>
            </a:r>
          </a:p>
          <a:p>
            <a:pPr marL="679450" lvl="1" indent="-342900">
              <a:spcBef>
                <a:spcPts val="600"/>
              </a:spcBef>
              <a:spcAft>
                <a:spcPts val="600"/>
              </a:spcAft>
              <a:buFont typeface="+mj-lt"/>
              <a:buAutoNum type="alphaLcPeriod" startAt="2"/>
            </a:pPr>
            <a:r>
              <a:rPr lang="en-US" sz="1400" dirty="0" smtClean="0"/>
              <a:t>Option </a:t>
            </a:r>
            <a:r>
              <a:rPr lang="en-US" sz="1400" dirty="0"/>
              <a:t>2 – Rebill and </a:t>
            </a:r>
            <a:r>
              <a:rPr lang="en-US" sz="1400" dirty="0" smtClean="0"/>
              <a:t>Issue Credit/Refund</a:t>
            </a:r>
            <a:endParaRPr lang="en-US" sz="1400" dirty="0"/>
          </a:p>
          <a:p>
            <a:pPr lvl="2">
              <a:spcBef>
                <a:spcPts val="600"/>
              </a:spcBef>
              <a:spcAft>
                <a:spcPts val="600"/>
              </a:spcAft>
            </a:pPr>
            <a:r>
              <a:rPr lang="en-US" sz="1400" dirty="0"/>
              <a:t>Rebill </a:t>
            </a:r>
            <a:r>
              <a:rPr lang="en-US" sz="1400" dirty="0" smtClean="0"/>
              <a:t>:Set </a:t>
            </a:r>
            <a:r>
              <a:rPr lang="en-US" sz="1400" dirty="0"/>
              <a:t>IPAC Schedule Date to current date for selection by IPAC Outbound</a:t>
            </a:r>
          </a:p>
          <a:p>
            <a:pPr lvl="2">
              <a:spcBef>
                <a:spcPts val="600"/>
              </a:spcBef>
              <a:spcAft>
                <a:spcPts val="600"/>
              </a:spcAft>
            </a:pPr>
            <a:r>
              <a:rPr lang="en-US" sz="1400" dirty="0"/>
              <a:t>Issue </a:t>
            </a:r>
            <a:r>
              <a:rPr lang="en-US" sz="1400" dirty="0" smtClean="0"/>
              <a:t>Credit/Refund:</a:t>
            </a:r>
            <a:endParaRPr lang="en-US" sz="1400" dirty="0"/>
          </a:p>
          <a:p>
            <a:pPr marL="1257300" lvl="3" indent="-219075">
              <a:spcBef>
                <a:spcPts val="600"/>
              </a:spcBef>
              <a:spcAft>
                <a:spcPts val="600"/>
              </a:spcAft>
            </a:pPr>
            <a:r>
              <a:rPr lang="en-US" sz="1400" dirty="0" smtClean="0"/>
              <a:t>For Non-Agreement (DBR or manual) related billing:</a:t>
            </a:r>
          </a:p>
          <a:p>
            <a:pPr marL="1543050" lvl="4" indent="-225425">
              <a:spcBef>
                <a:spcPts val="600"/>
              </a:spcBef>
              <a:spcAft>
                <a:spcPts val="600"/>
              </a:spcAft>
            </a:pPr>
            <a:r>
              <a:rPr lang="en-US" sz="1400" dirty="0" smtClean="0"/>
              <a:t>DBR Billing: Feeder system will create IPAC credit BD for same amount; Trans Type 02</a:t>
            </a:r>
          </a:p>
          <a:p>
            <a:pPr marL="1543050" lvl="4" indent="-225425">
              <a:spcBef>
                <a:spcPts val="600"/>
              </a:spcBef>
              <a:spcAft>
                <a:spcPts val="600"/>
              </a:spcAft>
            </a:pPr>
            <a:r>
              <a:rPr lang="en-US" sz="1400" dirty="0" smtClean="0"/>
              <a:t>Manual: Finance Division personnel will manually create new IPAC credit BD</a:t>
            </a:r>
          </a:p>
          <a:p>
            <a:pPr marL="1543050" lvl="4" indent="-225425">
              <a:spcBef>
                <a:spcPts val="600"/>
              </a:spcBef>
              <a:spcAft>
                <a:spcPts val="600"/>
              </a:spcAft>
            </a:pPr>
            <a:r>
              <a:rPr lang="en-US" sz="1400" dirty="0" smtClean="0"/>
              <a:t>IP Refund is generated from the IPAC credit bill and refunded to the customer</a:t>
            </a:r>
          </a:p>
          <a:p>
            <a:pPr marL="1257300" lvl="3" indent="-219075">
              <a:spcBef>
                <a:spcPts val="600"/>
              </a:spcBef>
              <a:spcAft>
                <a:spcPts val="600"/>
              </a:spcAft>
            </a:pPr>
            <a:r>
              <a:rPr lang="en-US" sz="1400" dirty="0" smtClean="0"/>
              <a:t>For Spending/Agreement </a:t>
            </a:r>
            <a:r>
              <a:rPr lang="en-US" sz="1400" dirty="0"/>
              <a:t>C</a:t>
            </a:r>
            <a:r>
              <a:rPr lang="en-US" sz="1400" dirty="0" smtClean="0"/>
              <a:t>harge Agreement related billing:</a:t>
            </a:r>
          </a:p>
          <a:p>
            <a:pPr marL="1543050" lvl="4" indent="-225425">
              <a:spcBef>
                <a:spcPts val="600"/>
              </a:spcBef>
              <a:spcAft>
                <a:spcPts val="600"/>
              </a:spcAft>
            </a:pPr>
            <a:r>
              <a:rPr lang="en-US" sz="1400" dirty="0" smtClean="0"/>
              <a:t>Finance Division personnel will reduce the applicable spending amounts, which will trigger PCPROJBILL to generate another IPAC credit BD</a:t>
            </a:r>
          </a:p>
          <a:p>
            <a:pPr marL="1543050" lvl="4" indent="-225425">
              <a:spcBef>
                <a:spcPts val="600"/>
              </a:spcBef>
              <a:spcAft>
                <a:spcPts val="600"/>
              </a:spcAft>
            </a:pPr>
            <a:r>
              <a:rPr lang="en-US" sz="1400" dirty="0" smtClean="0"/>
              <a:t>IP Refund is generated from the IPAC credit bill and refunded to the customer</a:t>
            </a:r>
          </a:p>
          <a:p>
            <a:pPr marL="1257300" lvl="3" indent="-219075">
              <a:spcBef>
                <a:spcPts val="600"/>
              </a:spcBef>
              <a:spcAft>
                <a:spcPts val="600"/>
              </a:spcAft>
            </a:pPr>
            <a:r>
              <a:rPr lang="en-US" sz="1400" dirty="0" smtClean="0"/>
              <a:t>For Flat </a:t>
            </a:r>
            <a:r>
              <a:rPr lang="en-US" sz="1400" dirty="0"/>
              <a:t>R</a:t>
            </a:r>
            <a:r>
              <a:rPr lang="en-US" sz="1400" dirty="0" smtClean="0"/>
              <a:t>ate Agreement related billing:</a:t>
            </a:r>
          </a:p>
          <a:p>
            <a:pPr marL="1543050" lvl="4" indent="-225425">
              <a:spcBef>
                <a:spcPts val="600"/>
              </a:spcBef>
              <a:spcAft>
                <a:spcPts val="600"/>
              </a:spcAft>
            </a:pPr>
            <a:r>
              <a:rPr lang="en-US" sz="1400" dirty="0" smtClean="0"/>
              <a:t>Agreement is modified, resulting in reduced billing amounts for remainder of Agreement</a:t>
            </a:r>
          </a:p>
          <a:p>
            <a:pPr lvl="1"/>
            <a:endParaRPr lang="en-US" sz="500" dirty="0" smtClean="0"/>
          </a:p>
          <a:p>
            <a:pPr lvl="1">
              <a:buNone/>
            </a:pPr>
            <a:endParaRPr lang="en-US" sz="1800" dirty="0" smtClean="0"/>
          </a:p>
          <a:p>
            <a:pPr marL="342900" indent="-342900">
              <a:buNone/>
            </a:pPr>
            <a:endParaRPr lang="en-US" sz="1800" dirty="0" smtClean="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201</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4997138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Exercise</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620554" y="1422164"/>
            <a:ext cx="8271828" cy="8839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400" b="1" dirty="0" smtClean="0">
                <a:solidFill>
                  <a:srgbClr val="000000"/>
                </a:solidFill>
              </a:rPr>
              <a:t>Exercise 6:  </a:t>
            </a:r>
            <a:r>
              <a:rPr lang="en-US" sz="2400" dirty="0"/>
              <a:t>Rebill Itemized </a:t>
            </a:r>
            <a:r>
              <a:rPr lang="en-US" sz="2400" dirty="0" smtClean="0"/>
              <a:t>Payment Customer Generated Exception</a:t>
            </a:r>
            <a:endParaRPr lang="en-US" sz="2400"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202</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72148208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Cash Receipts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25400" y="6245225"/>
            <a:ext cx="514498" cy="476250"/>
          </a:xfrm>
        </p:spPr>
        <p:txBody>
          <a:bodyPr/>
          <a:lstStyle/>
          <a:p>
            <a:pPr>
              <a:defRPr/>
            </a:pPr>
            <a:fld id="{215F2CEC-58A8-492B-AD0D-C2BF1A7F0D89}" type="slidenum">
              <a:rPr lang="en-US" sz="1000" smtClean="0">
                <a:solidFill>
                  <a:srgbClr val="000000"/>
                </a:solidFill>
              </a:rPr>
              <a:pPr>
                <a:defRPr/>
              </a:pPr>
              <a:t>203</a:t>
            </a:fld>
            <a:endParaRPr lang="en-US" sz="1000"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a:xfrm>
            <a:off x="455614" y="121920"/>
            <a:ext cx="8586786" cy="773430"/>
          </a:xfrm>
        </p:spPr>
        <p:txBody>
          <a:bodyPr/>
          <a:lstStyle/>
          <a:p>
            <a:r>
              <a:rPr lang="en-US" dirty="0"/>
              <a:t>Customer Generated Exceptions </a:t>
            </a:r>
            <a:r>
              <a:rPr lang="en-US" dirty="0" smtClean="0"/>
              <a:t>– Cash Receipt</a:t>
            </a:r>
          </a:p>
        </p:txBody>
      </p:sp>
      <p:sp>
        <p:nvSpPr>
          <p:cNvPr id="5" name="Content Placeholder 5"/>
          <p:cNvSpPr>
            <a:spLocks noGrp="1"/>
          </p:cNvSpPr>
          <p:nvPr>
            <p:ph idx="1"/>
          </p:nvPr>
        </p:nvSpPr>
        <p:spPr>
          <a:xfrm>
            <a:off x="415636" y="1270000"/>
            <a:ext cx="8728364" cy="4864100"/>
          </a:xfrm>
        </p:spPr>
        <p:txBody>
          <a:bodyPr/>
          <a:lstStyle/>
          <a:p>
            <a:pPr marL="0" indent="0">
              <a:spcBef>
                <a:spcPts val="1200"/>
              </a:spcBef>
              <a:spcAft>
                <a:spcPts val="1200"/>
              </a:spcAft>
              <a:buNone/>
              <a:defRPr/>
            </a:pPr>
            <a:r>
              <a:rPr lang="en-US" sz="2000" b="1" dirty="0" smtClean="0"/>
              <a:t>Cash Receipt </a:t>
            </a:r>
            <a:r>
              <a:rPr lang="en-US" sz="2000" b="1" dirty="0"/>
              <a:t>Customer Generated Exception</a:t>
            </a:r>
            <a:r>
              <a:rPr lang="en-US" sz="2000" b="1" dirty="0" smtClean="0"/>
              <a:t>:</a:t>
            </a:r>
            <a:endParaRPr lang="en-US" sz="2000" dirty="0" smtClean="0"/>
          </a:p>
          <a:p>
            <a:pPr>
              <a:spcBef>
                <a:spcPts val="1200"/>
              </a:spcBef>
              <a:spcAft>
                <a:spcPts val="1200"/>
              </a:spcAft>
              <a:defRPr/>
            </a:pPr>
            <a:r>
              <a:rPr lang="en-US" sz="2000" dirty="0" smtClean="0"/>
              <a:t>Customer </a:t>
            </a:r>
            <a:r>
              <a:rPr lang="en-US" sz="2000" u="sng" dirty="0" smtClean="0"/>
              <a:t>pushes money to GSA without using standard payment adjustment protocol</a:t>
            </a:r>
            <a:endParaRPr lang="en-US" sz="2000" dirty="0" smtClean="0"/>
          </a:p>
          <a:p>
            <a:pPr>
              <a:spcBef>
                <a:spcPts val="1200"/>
              </a:spcBef>
              <a:spcAft>
                <a:spcPts val="1200"/>
              </a:spcAft>
              <a:defRPr/>
            </a:pPr>
            <a:r>
              <a:rPr lang="en-US" sz="2000" dirty="0" smtClean="0"/>
              <a:t>Pegasys creates a </a:t>
            </a:r>
            <a:r>
              <a:rPr lang="en-US" sz="2000" u="sng" dirty="0" smtClean="0"/>
              <a:t>non-referencing Cash Receipt</a:t>
            </a:r>
            <a:r>
              <a:rPr lang="en-US" sz="2000" dirty="0" smtClean="0"/>
              <a:t> to correspond to the Treasury payment transaction if the customer is pushing money to GSA</a:t>
            </a:r>
          </a:p>
          <a:p>
            <a:pPr>
              <a:spcBef>
                <a:spcPts val="1200"/>
              </a:spcBef>
              <a:spcAft>
                <a:spcPts val="1200"/>
              </a:spcAft>
              <a:defRPr/>
            </a:pPr>
            <a:r>
              <a:rPr lang="en-US" sz="2000" dirty="0" smtClean="0"/>
              <a:t>Pegasys will create Cash Receipt forms in </a:t>
            </a:r>
            <a:r>
              <a:rPr lang="en-US" sz="2000" b="1" dirty="0" smtClean="0"/>
              <a:t>“Held” status</a:t>
            </a:r>
          </a:p>
          <a:p>
            <a:pPr lvl="1">
              <a:spcBef>
                <a:spcPts val="1200"/>
              </a:spcBef>
              <a:spcAft>
                <a:spcPts val="1200"/>
              </a:spcAft>
              <a:defRPr/>
            </a:pPr>
            <a:r>
              <a:rPr lang="en-US" sz="1800" dirty="0" smtClean="0"/>
              <a:t>Not processed until the type of customer generated exception is determined</a:t>
            </a:r>
          </a:p>
          <a:p>
            <a:pPr>
              <a:spcBef>
                <a:spcPts val="1200"/>
              </a:spcBef>
              <a:spcAft>
                <a:spcPts val="1200"/>
              </a:spcAft>
              <a:defRPr/>
            </a:pPr>
            <a:r>
              <a:rPr lang="en-US" sz="2000" dirty="0" smtClean="0"/>
              <a:t>GSA identifies as a chargeback of a refund previously sent to the customer agency</a:t>
            </a:r>
          </a:p>
          <a:p>
            <a:pPr>
              <a:spcBef>
                <a:spcPts val="1200"/>
              </a:spcBef>
              <a:spcAft>
                <a:spcPts val="1200"/>
              </a:spcAft>
              <a:defRPr/>
            </a:pPr>
            <a:endParaRPr lang="en-US" sz="2000" dirty="0" smtClean="0"/>
          </a:p>
          <a:p>
            <a:pPr>
              <a:defRPr/>
            </a:pPr>
            <a:endParaRPr lang="en-US" sz="3600" dirty="0" smtClean="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204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8952897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7" y="91440"/>
            <a:ext cx="8577573" cy="803910"/>
          </a:xfrm>
        </p:spPr>
        <p:txBody>
          <a:bodyPr/>
          <a:lstStyle/>
          <a:p>
            <a:r>
              <a:rPr lang="en-US" dirty="0"/>
              <a:t>Customer Generated </a:t>
            </a:r>
            <a:r>
              <a:rPr lang="en-US" dirty="0" smtClean="0"/>
              <a:t>Exceptions – Cash Receipt</a:t>
            </a:r>
            <a:endParaRPr lang="en-US" dirty="0"/>
          </a:p>
        </p:txBody>
      </p:sp>
      <p:sp>
        <p:nvSpPr>
          <p:cNvPr id="3" name="Content Placeholder 2"/>
          <p:cNvSpPr>
            <a:spLocks noGrp="1"/>
          </p:cNvSpPr>
          <p:nvPr>
            <p:ph idx="1"/>
          </p:nvPr>
        </p:nvSpPr>
        <p:spPr>
          <a:xfrm>
            <a:off x="712788" y="1249680"/>
            <a:ext cx="8229600" cy="4846320"/>
          </a:xfrm>
        </p:spPr>
        <p:txBody>
          <a:bodyPr/>
          <a:lstStyle/>
          <a:p>
            <a:pPr marL="0" indent="0">
              <a:buNone/>
            </a:pPr>
            <a:r>
              <a:rPr lang="en-US" sz="2000" b="1" dirty="0" smtClean="0"/>
              <a:t>Cash Receipt Customer </a:t>
            </a:r>
            <a:r>
              <a:rPr lang="en-US" sz="2000" b="1" dirty="0"/>
              <a:t>Generated Exception Example/Scenario</a:t>
            </a:r>
            <a:r>
              <a:rPr lang="en-US" sz="2000" b="1" dirty="0" smtClean="0"/>
              <a:t>:</a:t>
            </a:r>
          </a:p>
          <a:p>
            <a:pPr marL="0" indent="0">
              <a:buNone/>
            </a:pPr>
            <a:endParaRPr lang="en-US" sz="2000" b="1" dirty="0" smtClean="0"/>
          </a:p>
          <a:p>
            <a:pPr>
              <a:spcBef>
                <a:spcPts val="600"/>
              </a:spcBef>
              <a:spcAft>
                <a:spcPts val="600"/>
              </a:spcAft>
            </a:pPr>
            <a:r>
              <a:rPr lang="en-US" sz="1800" dirty="0" smtClean="0"/>
              <a:t>A customer generated exception Cash Receipt has been received via IPAC Inbound processing</a:t>
            </a:r>
          </a:p>
          <a:p>
            <a:pPr>
              <a:spcBef>
                <a:spcPts val="600"/>
              </a:spcBef>
              <a:spcAft>
                <a:spcPts val="600"/>
              </a:spcAft>
            </a:pPr>
            <a:r>
              <a:rPr lang="en-US" sz="1800" dirty="0" smtClean="0"/>
              <a:t>GSA researches the status and validates the status</a:t>
            </a:r>
          </a:p>
          <a:p>
            <a:pPr lvl="1">
              <a:spcBef>
                <a:spcPts val="600"/>
              </a:spcBef>
              <a:spcAft>
                <a:spcPts val="600"/>
              </a:spcAft>
            </a:pPr>
            <a:r>
              <a:rPr lang="en-US" sz="1800" dirty="0" smtClean="0"/>
              <a:t>Search for a held cash receipt on the IPAC Transaction query </a:t>
            </a:r>
          </a:p>
          <a:p>
            <a:pPr>
              <a:spcBef>
                <a:spcPts val="600"/>
              </a:spcBef>
              <a:spcAft>
                <a:spcPts val="600"/>
              </a:spcAft>
            </a:pPr>
            <a:r>
              <a:rPr lang="en-US" sz="1800" dirty="0" smtClean="0"/>
              <a:t>GSA can: </a:t>
            </a:r>
          </a:p>
          <a:p>
            <a:pPr marL="803275" lvl="1" indent="-457200">
              <a:spcBef>
                <a:spcPts val="600"/>
              </a:spcBef>
              <a:spcAft>
                <a:spcPts val="600"/>
              </a:spcAft>
              <a:buFont typeface="+mj-lt"/>
              <a:buAutoNum type="arabicPeriod"/>
            </a:pPr>
            <a:r>
              <a:rPr lang="en-US" sz="1800" b="1" i="1" dirty="0" smtClean="0"/>
              <a:t>Reissue the credit/refund </a:t>
            </a:r>
          </a:p>
          <a:p>
            <a:pPr marL="803275" lvl="1" indent="-457200">
              <a:spcBef>
                <a:spcPts val="600"/>
              </a:spcBef>
              <a:spcAft>
                <a:spcPts val="600"/>
              </a:spcAft>
              <a:buFont typeface="+mj-lt"/>
              <a:buAutoNum type="arabicPeriod"/>
            </a:pPr>
            <a:r>
              <a:rPr lang="en-US" sz="1800" b="1" i="1" dirty="0" smtClean="0"/>
              <a:t>Transfer credit/refund amount to Treasury</a:t>
            </a:r>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205</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6808944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11760"/>
            <a:ext cx="8525827" cy="783590"/>
          </a:xfrm>
        </p:spPr>
        <p:txBody>
          <a:bodyPr/>
          <a:lstStyle/>
          <a:p>
            <a:r>
              <a:rPr lang="en-US" dirty="0"/>
              <a:t>Customer Generated Exceptions – </a:t>
            </a:r>
            <a:r>
              <a:rPr lang="en-US" dirty="0" smtClean="0"/>
              <a:t/>
            </a:r>
            <a:br>
              <a:rPr lang="en-US" dirty="0" smtClean="0"/>
            </a:br>
            <a:r>
              <a:rPr lang="en-US" dirty="0" smtClean="0"/>
              <a:t>Cash Receipt Diagram</a:t>
            </a:r>
            <a:endParaRPr lang="en-US" dirty="0"/>
          </a:p>
        </p:txBody>
      </p:sp>
      <p:sp>
        <p:nvSpPr>
          <p:cNvPr id="12656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srgbClr val="000000"/>
              </a:solidFill>
              <a:cs typeface="+mn-cs"/>
            </a:endParaRPr>
          </a:p>
        </p:txBody>
      </p:sp>
      <p:graphicFrame>
        <p:nvGraphicFramePr>
          <p:cNvPr id="1265665" name="Object 1"/>
          <p:cNvGraphicFramePr>
            <a:graphicFrameLocks noChangeAspect="1"/>
          </p:cNvGraphicFramePr>
          <p:nvPr/>
        </p:nvGraphicFramePr>
        <p:xfrm>
          <a:off x="546756" y="1291472"/>
          <a:ext cx="6953400" cy="5104614"/>
        </p:xfrm>
        <a:graphic>
          <a:graphicData uri="http://schemas.openxmlformats.org/presentationml/2006/ole">
            <mc:AlternateContent xmlns:mc="http://schemas.openxmlformats.org/markup-compatibility/2006">
              <mc:Choice xmlns:v="urn:schemas-microsoft-com:vml" Requires="v">
                <p:oleObj spid="_x0000_s1430672" name="Visio" r:id="rId3" imgW="9638919" imgH="7070598" progId="Visio.Drawing.11">
                  <p:embed/>
                </p:oleObj>
              </mc:Choice>
              <mc:Fallback>
                <p:oleObj name="Visio" r:id="rId3" imgW="9638919" imgH="707059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56" y="1291472"/>
                        <a:ext cx="6953400" cy="5104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206</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655894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94" y="142240"/>
            <a:ext cx="8676626" cy="753110"/>
          </a:xfrm>
        </p:spPr>
        <p:txBody>
          <a:bodyPr/>
          <a:lstStyle/>
          <a:p>
            <a:pPr lvl="1"/>
            <a:r>
              <a:rPr lang="en-US" dirty="0"/>
              <a:t>Customer Generated Exceptions – Cash Receipt</a:t>
            </a:r>
            <a:br>
              <a:rPr lang="en-US" dirty="0"/>
            </a:br>
            <a:r>
              <a:rPr lang="en-US" dirty="0"/>
              <a:t>Reissue </a:t>
            </a:r>
            <a:r>
              <a:rPr lang="en-US" dirty="0" smtClean="0"/>
              <a:t>Refund</a:t>
            </a:r>
            <a:endParaRPr lang="en-US" dirty="0"/>
          </a:p>
        </p:txBody>
      </p:sp>
      <p:sp>
        <p:nvSpPr>
          <p:cNvPr id="3" name="Content Placeholder 2"/>
          <p:cNvSpPr>
            <a:spLocks noGrp="1"/>
          </p:cNvSpPr>
          <p:nvPr>
            <p:ph idx="1"/>
          </p:nvPr>
        </p:nvSpPr>
        <p:spPr>
          <a:xfrm>
            <a:off x="403761" y="1048870"/>
            <a:ext cx="8740239" cy="4525962"/>
          </a:xfrm>
        </p:spPr>
        <p:txBody>
          <a:bodyPr/>
          <a:lstStyle/>
          <a:p>
            <a:pPr>
              <a:spcBef>
                <a:spcPts val="600"/>
              </a:spcBef>
              <a:spcAft>
                <a:spcPts val="300"/>
              </a:spcAft>
            </a:pPr>
            <a:r>
              <a:rPr lang="en-US" sz="1800" dirty="0" smtClean="0"/>
              <a:t>GSA receives a push payment that the customer intended as a chargeback of a refund payment (chargeback of credit)</a:t>
            </a:r>
            <a:endParaRPr lang="en-US" sz="1000" dirty="0" smtClean="0"/>
          </a:p>
          <a:p>
            <a:pPr marL="233363" indent="-233363">
              <a:spcBef>
                <a:spcPts val="600"/>
              </a:spcBef>
              <a:spcAft>
                <a:spcPts val="300"/>
              </a:spcAft>
              <a:buFont typeface="+mj-lt"/>
              <a:buAutoNum type="arabicParenR"/>
            </a:pPr>
            <a:r>
              <a:rPr lang="en-US" sz="1600" dirty="0" smtClean="0"/>
              <a:t>Correct the Held CR and submit for processing</a:t>
            </a:r>
          </a:p>
          <a:p>
            <a:pPr marL="679450" lvl="1" indent="-342900">
              <a:spcBef>
                <a:spcPts val="600"/>
              </a:spcBef>
              <a:spcAft>
                <a:spcPts val="300"/>
              </a:spcAft>
              <a:buFont typeface="+mj-lt"/>
              <a:buAutoNum type="alphaLcPeriod"/>
            </a:pPr>
            <a:r>
              <a:rPr lang="en-US" sz="1600" dirty="0"/>
              <a:t>I</a:t>
            </a:r>
            <a:r>
              <a:rPr lang="en-US" sz="1600" dirty="0" smtClean="0"/>
              <a:t>f </a:t>
            </a:r>
            <a:r>
              <a:rPr lang="en-US" sz="1600" dirty="0"/>
              <a:t>the refund is going to be re-issued (via </a:t>
            </a:r>
            <a:r>
              <a:rPr lang="en-US" sz="1600" dirty="0" smtClean="0"/>
              <a:t>the following steps </a:t>
            </a:r>
            <a:r>
              <a:rPr lang="en-US" sz="1600" dirty="0"/>
              <a:t>2 and 3), the Transaction Type on the IR6 </a:t>
            </a:r>
            <a:r>
              <a:rPr lang="en-US" sz="1600" dirty="0" smtClean="0"/>
              <a:t>should be set to 05, to ensure that SGL 520900.01 nets to zero upon processing the IR6 and BD</a:t>
            </a:r>
          </a:p>
          <a:p>
            <a:pPr marL="233363" indent="-233363">
              <a:spcBef>
                <a:spcPts val="600"/>
              </a:spcBef>
              <a:spcAft>
                <a:spcPts val="300"/>
              </a:spcAft>
              <a:buFont typeface="+mj-lt"/>
              <a:buAutoNum type="arabicParenR"/>
            </a:pPr>
            <a:r>
              <a:rPr lang="en-US" sz="1600" dirty="0" smtClean="0"/>
              <a:t>Create a new IPAC BD:</a:t>
            </a:r>
          </a:p>
          <a:p>
            <a:pPr marL="574675" lvl="1" indent="-238125">
              <a:spcBef>
                <a:spcPts val="600"/>
              </a:spcBef>
              <a:spcAft>
                <a:spcPts val="300"/>
              </a:spcAft>
              <a:buFont typeface="+mj-lt"/>
              <a:buAutoNum type="alphaLcPeriod"/>
            </a:pPr>
            <a:r>
              <a:rPr lang="en-US" sz="1600" dirty="0" smtClean="0"/>
              <a:t>Accounting Line Type = Credit </a:t>
            </a:r>
          </a:p>
          <a:p>
            <a:pPr marL="574675" lvl="1" indent="-238125">
              <a:spcBef>
                <a:spcPts val="600"/>
              </a:spcBef>
              <a:spcAft>
                <a:spcPts val="300"/>
              </a:spcAft>
              <a:buFont typeface="+mj-lt"/>
              <a:buAutoNum type="alphaLcPeriod"/>
            </a:pPr>
            <a:r>
              <a:rPr lang="en-US" sz="1600" dirty="0" smtClean="0"/>
              <a:t>Transaction </a:t>
            </a:r>
            <a:r>
              <a:rPr lang="en-US" sz="1600" dirty="0"/>
              <a:t>T</a:t>
            </a:r>
            <a:r>
              <a:rPr lang="en-US" sz="1600" dirty="0" smtClean="0"/>
              <a:t>ype = 04</a:t>
            </a:r>
          </a:p>
          <a:p>
            <a:pPr marL="574675" lvl="1" indent="-238125">
              <a:spcBef>
                <a:spcPts val="600"/>
              </a:spcBef>
              <a:spcAft>
                <a:spcPts val="300"/>
              </a:spcAft>
              <a:buFont typeface="+mj-lt"/>
              <a:buAutoNum type="alphaLcPeriod"/>
            </a:pPr>
            <a:r>
              <a:rPr lang="en-US" sz="1600" dirty="0" smtClean="0"/>
              <a:t>Enter CR reference number onto the BD Credit Accounting Line Article</a:t>
            </a:r>
          </a:p>
          <a:p>
            <a:pPr marL="574675" lvl="1" indent="-238125">
              <a:spcBef>
                <a:spcPts val="600"/>
              </a:spcBef>
              <a:spcAft>
                <a:spcPts val="300"/>
              </a:spcAft>
            </a:pPr>
            <a:r>
              <a:rPr lang="en-US" sz="1600" dirty="0" smtClean="0"/>
              <a:t>Note: If outside Treasury’s 90-day window, new IPAC BD must be created manually and cannot be copied forward from IP</a:t>
            </a:r>
          </a:p>
          <a:p>
            <a:pPr marL="336550" lvl="1" indent="0">
              <a:spcBef>
                <a:spcPts val="600"/>
              </a:spcBef>
              <a:spcAft>
                <a:spcPts val="300"/>
              </a:spcAft>
              <a:buNone/>
            </a:pPr>
            <a:r>
              <a:rPr lang="en-US" sz="1400" dirty="0" smtClean="0"/>
              <a:t>Note: Step 1 and step 2 should be completed on the same day. If these steps cannot be completed on the same day, then they both must be completed by month end to keep SGLs in balance.</a:t>
            </a:r>
          </a:p>
          <a:p>
            <a:pPr marL="342900" indent="-342900">
              <a:spcBef>
                <a:spcPts val="600"/>
              </a:spcBef>
              <a:spcAft>
                <a:spcPts val="300"/>
              </a:spcAft>
              <a:buFont typeface="+mj-lt"/>
              <a:buAutoNum type="arabicParenR"/>
            </a:pPr>
            <a:r>
              <a:rPr lang="en-US" sz="1600" dirty="0" smtClean="0"/>
              <a:t>Automated Credit Application batch job generates the refund, which is sent to IPAC via IPAC Outbound</a:t>
            </a:r>
          </a:p>
          <a:p>
            <a:pPr marL="457200" indent="-457200">
              <a:buNone/>
            </a:pPr>
            <a:endParaRPr lang="en-US" sz="1000" dirty="0" smtClean="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207</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5298897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121920"/>
            <a:ext cx="8546146" cy="773430"/>
          </a:xfrm>
        </p:spPr>
        <p:txBody>
          <a:bodyPr/>
          <a:lstStyle/>
          <a:p>
            <a:r>
              <a:rPr lang="en-US" dirty="0"/>
              <a:t>Customer Generated Exceptions – Cash Receipt</a:t>
            </a:r>
            <a:br>
              <a:rPr lang="en-US" dirty="0"/>
            </a:br>
            <a:r>
              <a:rPr lang="en-US" dirty="0" smtClean="0"/>
              <a:t>Transfer to Treasury</a:t>
            </a:r>
            <a:endParaRPr lang="en-US" dirty="0"/>
          </a:p>
        </p:txBody>
      </p:sp>
      <p:sp>
        <p:nvSpPr>
          <p:cNvPr id="3" name="Content Placeholder 2"/>
          <p:cNvSpPr>
            <a:spLocks noGrp="1"/>
          </p:cNvSpPr>
          <p:nvPr>
            <p:ph idx="1"/>
          </p:nvPr>
        </p:nvSpPr>
        <p:spPr>
          <a:xfrm>
            <a:off x="522288" y="1169035"/>
            <a:ext cx="8229600" cy="4533760"/>
          </a:xfrm>
        </p:spPr>
        <p:txBody>
          <a:bodyPr/>
          <a:lstStyle/>
          <a:p>
            <a:r>
              <a:rPr lang="en-US" sz="2000" b="1" dirty="0" smtClean="0"/>
              <a:t>If GSA transfers the collection to Treasury:</a:t>
            </a:r>
          </a:p>
          <a:p>
            <a:pPr marL="0" indent="0">
              <a:buNone/>
            </a:pPr>
            <a:endParaRPr lang="en-US" sz="2000" dirty="0" smtClean="0"/>
          </a:p>
          <a:p>
            <a:pPr marL="233363" indent="-233363">
              <a:spcBef>
                <a:spcPts val="600"/>
              </a:spcBef>
              <a:spcAft>
                <a:spcPts val="300"/>
              </a:spcAft>
              <a:buFont typeface="+mj-lt"/>
              <a:buAutoNum type="arabicParenR"/>
            </a:pPr>
            <a:r>
              <a:rPr lang="en-US" sz="2000" dirty="0"/>
              <a:t>Correct the Held CR and submit for processing</a:t>
            </a:r>
          </a:p>
          <a:p>
            <a:pPr marL="679450" lvl="1" indent="-342900">
              <a:spcBef>
                <a:spcPts val="600"/>
              </a:spcBef>
              <a:spcAft>
                <a:spcPts val="300"/>
              </a:spcAft>
              <a:buFont typeface="+mj-lt"/>
              <a:buAutoNum type="alphaLcPeriod"/>
            </a:pPr>
            <a:r>
              <a:rPr lang="en-US" sz="1600" dirty="0"/>
              <a:t>If the refund is going to be re-issued (via the following steps 2 and 3), the Transaction Type on the IR6 should be set to 05, to ensure that SGL 520900.01 nets to zero upon processing the IR6 and BD</a:t>
            </a:r>
            <a:endParaRPr lang="en-US" sz="2000" dirty="0" smtClean="0"/>
          </a:p>
          <a:p>
            <a:pPr marL="457200" indent="-457200">
              <a:spcBef>
                <a:spcPts val="1200"/>
              </a:spcBef>
              <a:spcAft>
                <a:spcPts val="600"/>
              </a:spcAft>
              <a:buFont typeface="+mj-lt"/>
              <a:buAutoNum type="arabicParenR"/>
            </a:pPr>
            <a:r>
              <a:rPr lang="en-US" sz="2000" dirty="0" smtClean="0"/>
              <a:t>Create new non-IPAC Billing Document</a:t>
            </a:r>
          </a:p>
          <a:p>
            <a:pPr marL="457200" indent="-457200">
              <a:spcBef>
                <a:spcPts val="1200"/>
              </a:spcBef>
              <a:spcAft>
                <a:spcPts val="600"/>
              </a:spcAft>
              <a:buFont typeface="+mj-lt"/>
              <a:buAutoNum type="arabicParenR"/>
            </a:pPr>
            <a:r>
              <a:rPr lang="en-US" sz="2000" dirty="0" smtClean="0"/>
              <a:t>Create Credit Application Cash Receipt</a:t>
            </a:r>
          </a:p>
          <a:p>
            <a:pPr lvl="1">
              <a:spcBef>
                <a:spcPts val="1200"/>
              </a:spcBef>
              <a:spcAft>
                <a:spcPts val="600"/>
              </a:spcAft>
            </a:pPr>
            <a:r>
              <a:rPr lang="en-US" sz="2000" dirty="0" smtClean="0"/>
              <a:t>Reference non-IPAC BD on Credit Reduction line</a:t>
            </a:r>
          </a:p>
          <a:p>
            <a:pPr lvl="1">
              <a:spcBef>
                <a:spcPts val="1200"/>
              </a:spcBef>
              <a:spcAft>
                <a:spcPts val="600"/>
              </a:spcAft>
            </a:pPr>
            <a:r>
              <a:rPr lang="en-US" sz="2000" dirty="0" smtClean="0"/>
              <a:t>Set Credit Application line Fund to Treasury Fund 0890</a:t>
            </a:r>
          </a:p>
          <a:p>
            <a:pPr lvl="1">
              <a:spcBef>
                <a:spcPts val="1200"/>
              </a:spcBef>
              <a:spcAft>
                <a:spcPts val="600"/>
              </a:spcAft>
            </a:pPr>
            <a:r>
              <a:rPr lang="en-US" sz="2000" dirty="0" smtClean="0"/>
              <a:t>Enter Vendor, BBFY, etc.</a:t>
            </a:r>
          </a:p>
          <a:p>
            <a:pPr marL="457200" indent="-457200">
              <a:spcBef>
                <a:spcPts val="1200"/>
              </a:spcBef>
              <a:spcAft>
                <a:spcPts val="600"/>
              </a:spcAft>
              <a:buFont typeface="+mj-lt"/>
              <a:buAutoNum type="arabicParenR"/>
            </a:pPr>
            <a:endParaRPr lang="en-US" sz="2400" b="1" dirty="0" smtClean="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208</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5544345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Exercise</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620554" y="1347735"/>
            <a:ext cx="8271828" cy="8839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400" b="1" dirty="0" smtClean="0">
                <a:solidFill>
                  <a:srgbClr val="000000"/>
                </a:solidFill>
              </a:rPr>
              <a:t>Exercise 7:  </a:t>
            </a:r>
            <a:r>
              <a:rPr lang="en-US" sz="2400" dirty="0"/>
              <a:t>Reissue </a:t>
            </a:r>
            <a:r>
              <a:rPr lang="en-US" sz="2400" dirty="0" smtClean="0"/>
              <a:t>Refund </a:t>
            </a:r>
            <a:r>
              <a:rPr lang="en-US" sz="2400" dirty="0"/>
              <a:t>from Cash Receipt </a:t>
            </a:r>
            <a:r>
              <a:rPr lang="en-US" sz="2400" dirty="0" smtClean="0"/>
              <a:t>Customer Generated Exception</a:t>
            </a:r>
            <a:endParaRPr lang="en-US" sz="2400"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209</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97543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IPAC Billing Document Refresher (cont.)</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4EDCA422-FC28-491A-B4EC-C3FACFB2D33D}" type="slidenum">
              <a:rPr lang="en-US" smtClean="0"/>
              <a:pPr>
                <a:defRPr/>
              </a:pPr>
              <a:t>21</a:t>
            </a:fld>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839177818"/>
              </p:ext>
            </p:extLst>
          </p:nvPr>
        </p:nvGraphicFramePr>
        <p:xfrm>
          <a:off x="514350" y="1676400"/>
          <a:ext cx="8629650" cy="4365625"/>
        </p:xfrm>
        <a:graphic>
          <a:graphicData uri="http://schemas.openxmlformats.org/presentationml/2006/ole">
            <mc:AlternateContent xmlns:mc="http://schemas.openxmlformats.org/markup-compatibility/2006">
              <mc:Choice xmlns:v="urn:schemas-microsoft-com:vml" Requires="v">
                <p:oleObj spid="_x0000_s1426601" name="Visio" r:id="rId3" imgW="9055126" imgH="4365090" progId="Visio.Drawing.11">
                  <p:embed/>
                </p:oleObj>
              </mc:Choice>
              <mc:Fallback>
                <p:oleObj name="Visio" r:id="rId3" imgW="9055126" imgH="436509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1676400"/>
                        <a:ext cx="8629650" cy="43656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753593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7"/>
          <p:cNvSpPr>
            <a:spLocks noGrp="1" noChangeArrowheads="1"/>
          </p:cNvSpPr>
          <p:nvPr>
            <p:ph idx="1"/>
          </p:nvPr>
        </p:nvSpPr>
        <p:spPr>
          <a:xfrm>
            <a:off x="738188" y="1608138"/>
            <a:ext cx="8229600" cy="4525962"/>
          </a:xfrm>
        </p:spPr>
        <p:txBody>
          <a:bodyPr/>
          <a:lstStyle/>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algn="ctr" eaLnBrk="1" hangingPunct="1">
              <a:buNone/>
            </a:pPr>
            <a:r>
              <a:rPr lang="en-US" sz="3600" b="1" dirty="0" smtClean="0"/>
              <a:t>Segment 7:  </a:t>
            </a:r>
          </a:p>
          <a:p>
            <a:pPr algn="ctr" eaLnBrk="1" hangingPunct="1">
              <a:buNone/>
            </a:pPr>
            <a:r>
              <a:rPr lang="en-US" sz="3600" dirty="0" smtClean="0"/>
              <a:t>Pulls of Non-IPAC Credits</a:t>
            </a:r>
            <a:endParaRPr lang="en-US" sz="3200" dirty="0" smtClean="0"/>
          </a:p>
        </p:txBody>
      </p:sp>
      <p:sp>
        <p:nvSpPr>
          <p:cNvPr id="2" name="Slide Number Placeholder 1"/>
          <p:cNvSpPr>
            <a:spLocks noGrp="1"/>
          </p:cNvSpPr>
          <p:nvPr>
            <p:ph type="sldNum" sz="quarter" idx="11"/>
          </p:nvPr>
        </p:nvSpPr>
        <p:spPr/>
        <p:txBody>
          <a:bodyPr/>
          <a:lstStyle/>
          <a:p>
            <a:pPr>
              <a:defRPr/>
            </a:pPr>
            <a:fld id="{D203D3E3-884D-4189-99B5-0502ABDE1DF7}" type="slidenum">
              <a:rPr lang="en-US" sz="900" smtClean="0"/>
              <a:pPr>
                <a:defRPr/>
              </a:pPr>
              <a:t>210</a:t>
            </a:fld>
            <a:endParaRPr lang="en-US" sz="900"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56105816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ChangeArrowheads="1"/>
          </p:cNvSpPr>
          <p:nvPr/>
        </p:nvSpPr>
        <p:spPr bwMode="auto">
          <a:xfrm>
            <a:off x="381894" y="3734989"/>
            <a:ext cx="8734425" cy="390318"/>
          </a:xfrm>
          <a:prstGeom prst="rect">
            <a:avLst/>
          </a:prstGeom>
          <a:solidFill>
            <a:srgbClr val="FFFF00"/>
          </a:solidFill>
          <a:ln w="9525" algn="ctr">
            <a:solidFill>
              <a:schemeClr val="tx1"/>
            </a:solidFill>
            <a:round/>
            <a:headEnd/>
            <a:tailEnd/>
          </a:ln>
        </p:spPr>
        <p:txBody>
          <a:bodyPr wrap="none" anchor="ctr"/>
          <a:lstStyle/>
          <a:p>
            <a:endParaRPr lang="en-US" dirty="0">
              <a:solidFill>
                <a:srgbClr val="000000"/>
              </a:solidFill>
            </a:endParaRPr>
          </a:p>
        </p:txBody>
      </p:sp>
      <p:sp>
        <p:nvSpPr>
          <p:cNvPr id="114692" name="Rectangle 6"/>
          <p:cNvSpPr>
            <a:spLocks noGrp="1" noChangeArrowheads="1"/>
          </p:cNvSpPr>
          <p:nvPr>
            <p:ph type="title"/>
          </p:nvPr>
        </p:nvSpPr>
        <p:spPr>
          <a:xfrm>
            <a:off x="455613" y="85725"/>
            <a:ext cx="7381875" cy="809625"/>
          </a:xfrm>
        </p:spPr>
        <p:txBody>
          <a:bodyPr/>
          <a:lstStyle/>
          <a:p>
            <a:pPr eaLnBrk="1" hangingPunct="1"/>
            <a:r>
              <a:rPr lang="en-US" sz="2800" dirty="0" smtClean="0"/>
              <a:t>Table of Contents</a:t>
            </a:r>
          </a:p>
        </p:txBody>
      </p:sp>
      <p:sp>
        <p:nvSpPr>
          <p:cNvPr id="114691" name="Rectangle 7"/>
          <p:cNvSpPr>
            <a:spLocks noGrp="1" noChangeArrowheads="1"/>
          </p:cNvSpPr>
          <p:nvPr>
            <p:ph idx="1"/>
          </p:nvPr>
        </p:nvSpPr>
        <p:spPr>
          <a:xfrm>
            <a:off x="385763" y="1319213"/>
            <a:ext cx="8758237" cy="5133975"/>
          </a:xfrm>
        </p:spPr>
        <p:txBody>
          <a:bodyPr/>
          <a:lstStyle/>
          <a:p>
            <a:pPr marL="288925" indent="-288925" eaLnBrk="1" hangingPunct="1">
              <a:spcBef>
                <a:spcPts val="600"/>
              </a:spcBef>
              <a:spcAft>
                <a:spcPts val="600"/>
              </a:spcAft>
              <a:defRPr/>
            </a:pPr>
            <a:r>
              <a:rPr lang="en-US" sz="1600" dirty="0"/>
              <a:t>Segment 1:  Intra-Governmental Payment and Collection (IPAC) Overview		</a:t>
            </a:r>
            <a:endParaRPr lang="en-US" sz="1600" i="1" dirty="0"/>
          </a:p>
          <a:p>
            <a:pPr marL="288925" indent="-288925" eaLnBrk="1" hangingPunct="1">
              <a:spcBef>
                <a:spcPts val="600"/>
              </a:spcBef>
              <a:spcAft>
                <a:spcPts val="600"/>
              </a:spcAft>
              <a:defRPr/>
            </a:pPr>
            <a:r>
              <a:rPr lang="en-US" sz="1600" dirty="0"/>
              <a:t>Segment 2:  IPAC Billing and Outbound File Creation		</a:t>
            </a:r>
          </a:p>
          <a:p>
            <a:pPr marL="288925" indent="-288925" eaLnBrk="1" hangingPunct="1">
              <a:spcBef>
                <a:spcPts val="600"/>
              </a:spcBef>
              <a:spcAft>
                <a:spcPts val="600"/>
              </a:spcAft>
              <a:defRPr/>
            </a:pPr>
            <a:r>
              <a:rPr lang="en-US" sz="1600" dirty="0"/>
              <a:t>Segment 3:  Update IPAC Status Batch Job</a:t>
            </a:r>
          </a:p>
          <a:p>
            <a:pPr marL="288925" indent="-288925" eaLnBrk="1" hangingPunct="1">
              <a:spcBef>
                <a:spcPts val="600"/>
              </a:spcBef>
              <a:spcAft>
                <a:spcPts val="600"/>
              </a:spcAft>
              <a:defRPr/>
            </a:pPr>
            <a:r>
              <a:rPr lang="en-US" sz="1600" dirty="0"/>
              <a:t>Segment 4:  IPAC Inbound Transaction Processing	</a:t>
            </a:r>
          </a:p>
          <a:p>
            <a:pPr marL="288925" indent="-288925" eaLnBrk="1" hangingPunct="1">
              <a:spcBef>
                <a:spcPts val="600"/>
              </a:spcBef>
              <a:spcAft>
                <a:spcPts val="600"/>
              </a:spcAft>
              <a:defRPr/>
            </a:pPr>
            <a:r>
              <a:rPr lang="en-US" sz="1600" dirty="0"/>
              <a:t>Segment 5:  IPAC Chargebacks				</a:t>
            </a:r>
          </a:p>
          <a:p>
            <a:pPr marL="288925" indent="-288925" eaLnBrk="1" hangingPunct="1">
              <a:spcBef>
                <a:spcPts val="600"/>
              </a:spcBef>
              <a:spcAft>
                <a:spcPts val="600"/>
              </a:spcAft>
              <a:defRPr/>
            </a:pPr>
            <a:r>
              <a:rPr lang="en-US" sz="1600" dirty="0"/>
              <a:t>Segment 6:  Customer Generated Exceptions			</a:t>
            </a:r>
          </a:p>
          <a:p>
            <a:pPr marL="288925" indent="-288925" eaLnBrk="1" hangingPunct="1">
              <a:spcBef>
                <a:spcPts val="600"/>
              </a:spcBef>
              <a:spcAft>
                <a:spcPts val="600"/>
              </a:spcAft>
              <a:defRPr/>
            </a:pPr>
            <a:r>
              <a:rPr lang="en-US" sz="1600" dirty="0"/>
              <a:t>Segment 7:  Pulls of Non-IPAC Credits					</a:t>
            </a:r>
          </a:p>
          <a:p>
            <a:pPr marL="288925" indent="-288925" eaLnBrk="1" hangingPunct="1">
              <a:spcBef>
                <a:spcPts val="600"/>
              </a:spcBef>
              <a:spcAft>
                <a:spcPts val="600"/>
              </a:spcAft>
              <a:defRPr/>
            </a:pPr>
            <a:r>
              <a:rPr lang="en-US" sz="1600" dirty="0"/>
              <a:t>Segment 8:  IPAC Lifecycle Reports	</a:t>
            </a:r>
            <a:endParaRPr lang="en-US" sz="1400" dirty="0" smtClean="0">
              <a:solidFill>
                <a:srgbClr val="FF0000"/>
              </a:solidFill>
            </a:endParaRPr>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211</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79827583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5683"/>
            <a:ext cx="8576627" cy="814070"/>
          </a:xfrm>
        </p:spPr>
        <p:txBody>
          <a:bodyPr/>
          <a:lstStyle/>
          <a:p>
            <a:r>
              <a:rPr lang="en-US" dirty="0" smtClean="0"/>
              <a:t>Pulls of Non-IPAC Credits</a:t>
            </a:r>
            <a:endParaRPr lang="en-US" dirty="0"/>
          </a:p>
        </p:txBody>
      </p:sp>
      <p:sp>
        <p:nvSpPr>
          <p:cNvPr id="3" name="Content Placeholder 2"/>
          <p:cNvSpPr>
            <a:spLocks noGrp="1"/>
          </p:cNvSpPr>
          <p:nvPr>
            <p:ph idx="1"/>
          </p:nvPr>
        </p:nvSpPr>
        <p:spPr>
          <a:xfrm>
            <a:off x="427513" y="1376490"/>
            <a:ext cx="8562108" cy="4525962"/>
          </a:xfrm>
        </p:spPr>
        <p:txBody>
          <a:bodyPr/>
          <a:lstStyle/>
          <a:p>
            <a:r>
              <a:rPr lang="en-US" sz="2000" dirty="0" smtClean="0"/>
              <a:t>If a customer is owed a credit on a non-IPAC statement, the customer may determine they can </a:t>
            </a:r>
            <a:r>
              <a:rPr lang="en-US" sz="2000" b="1" i="1" dirty="0" smtClean="0"/>
              <a:t>pull</a:t>
            </a:r>
            <a:r>
              <a:rPr lang="en-US" sz="2000" dirty="0" smtClean="0"/>
              <a:t> the credit amount via IPAC</a:t>
            </a:r>
          </a:p>
          <a:p>
            <a:endParaRPr lang="en-US" sz="1000" dirty="0" smtClean="0"/>
          </a:p>
          <a:p>
            <a:r>
              <a:rPr lang="en-US" sz="2000" dirty="0" smtClean="0"/>
              <a:t>Occurs in Pegasys when an IP pull is received via IPAC Inbound processing and the Statement number provided in the file corresponds to a non-IPAC credit</a:t>
            </a:r>
          </a:p>
          <a:p>
            <a:endParaRPr lang="en-US" sz="1000" dirty="0" smtClean="0"/>
          </a:p>
          <a:p>
            <a:r>
              <a:rPr lang="en-US" sz="2000" dirty="0" smtClean="0"/>
              <a:t>GSA can: </a:t>
            </a:r>
          </a:p>
          <a:p>
            <a:pPr lvl="1"/>
            <a:endParaRPr lang="en-US" sz="1000" dirty="0" smtClean="0"/>
          </a:p>
          <a:p>
            <a:pPr marL="803275" lvl="1" indent="-457200">
              <a:buFont typeface="+mj-lt"/>
              <a:buAutoNum type="arabicPeriod"/>
            </a:pPr>
            <a:r>
              <a:rPr lang="en-US" sz="2000" dirty="0" smtClean="0"/>
              <a:t>Refuse the pull of the non-IPAC credit, or</a:t>
            </a:r>
          </a:p>
          <a:p>
            <a:pPr marL="803275" lvl="1" indent="-457200">
              <a:buFont typeface="+mj-lt"/>
              <a:buAutoNum type="arabicPeriod"/>
            </a:pPr>
            <a:r>
              <a:rPr lang="en-US" sz="2000" dirty="0" smtClean="0"/>
              <a:t>Resolve (Accept) the pull of the non-IPAC credit </a:t>
            </a:r>
          </a:p>
        </p:txBody>
      </p:sp>
      <p:sp>
        <p:nvSpPr>
          <p:cNvPr id="5" name="Slide Number Placeholder 4"/>
          <p:cNvSpPr>
            <a:spLocks noGrp="1"/>
          </p:cNvSpPr>
          <p:nvPr>
            <p:ph type="sldNum" sz="quarter" idx="11"/>
          </p:nvPr>
        </p:nvSpPr>
        <p:spPr/>
        <p:txBody>
          <a:bodyPr/>
          <a:lstStyle/>
          <a:p>
            <a:pPr>
              <a:defRPr/>
            </a:pPr>
            <a:fld id="{4EDCA422-FC28-491A-B4EC-C3FACFB2D33D}" type="slidenum">
              <a:rPr lang="en-US" smtClean="0"/>
              <a:pPr>
                <a:defRPr/>
              </a:pPr>
              <a:t>212</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6977719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784"/>
            <a:ext cx="8596947" cy="814070"/>
          </a:xfrm>
        </p:spPr>
        <p:txBody>
          <a:bodyPr/>
          <a:lstStyle/>
          <a:p>
            <a:r>
              <a:rPr lang="en-US" dirty="0" smtClean="0"/>
              <a:t>Pulls of Non-IPAC Credits</a:t>
            </a:r>
            <a:endParaRPr lang="en-US" dirty="0"/>
          </a:p>
        </p:txBody>
      </p:sp>
      <p:sp>
        <p:nvSpPr>
          <p:cNvPr id="20428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srgbClr val="000000"/>
              </a:solidFill>
              <a:cs typeface="+mn-cs"/>
            </a:endParaRPr>
          </a:p>
        </p:txBody>
      </p:sp>
      <p:graphicFrame>
        <p:nvGraphicFramePr>
          <p:cNvPr id="2042881" name="Object 1"/>
          <p:cNvGraphicFramePr>
            <a:graphicFrameLocks noChangeAspect="1"/>
          </p:cNvGraphicFramePr>
          <p:nvPr/>
        </p:nvGraphicFramePr>
        <p:xfrm>
          <a:off x="560832" y="1158240"/>
          <a:ext cx="7766304" cy="5165090"/>
        </p:xfrm>
        <a:graphic>
          <a:graphicData uri="http://schemas.openxmlformats.org/presentationml/2006/ole">
            <mc:AlternateContent xmlns:mc="http://schemas.openxmlformats.org/markup-compatibility/2006">
              <mc:Choice xmlns:v="urn:schemas-microsoft-com:vml" Requires="v">
                <p:oleObj spid="_x0000_s1431696" name="Visio" r:id="rId3" imgW="9953101" imgH="6625257" progId="Visio.Drawing.11">
                  <p:embed/>
                </p:oleObj>
              </mc:Choice>
              <mc:Fallback>
                <p:oleObj name="Visio" r:id="rId3" imgW="9953101" imgH="662525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1158240"/>
                        <a:ext cx="7766304" cy="51650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4EDCA422-FC28-491A-B4EC-C3FACFB2D33D}" type="slidenum">
              <a:rPr lang="en-US" smtClean="0"/>
              <a:pPr>
                <a:defRPr/>
              </a:pPr>
              <a:t>213</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7439809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12706"/>
            <a:ext cx="8607107" cy="803910"/>
          </a:xfrm>
        </p:spPr>
        <p:txBody>
          <a:bodyPr/>
          <a:lstStyle/>
          <a:p>
            <a:r>
              <a:rPr lang="en-US" dirty="0" smtClean="0"/>
              <a:t>Pulls of Non-IPAC Credits – </a:t>
            </a:r>
            <a:br>
              <a:rPr lang="en-US" dirty="0" smtClean="0"/>
            </a:br>
            <a:r>
              <a:rPr lang="en-US" dirty="0" smtClean="0"/>
              <a:t>Refuse IP Pull</a:t>
            </a:r>
            <a:endParaRPr lang="en-US" dirty="0"/>
          </a:p>
        </p:txBody>
      </p:sp>
      <p:sp>
        <p:nvSpPr>
          <p:cNvPr id="3" name="Content Placeholder 2"/>
          <p:cNvSpPr>
            <a:spLocks noGrp="1"/>
          </p:cNvSpPr>
          <p:nvPr>
            <p:ph idx="1"/>
          </p:nvPr>
        </p:nvSpPr>
        <p:spPr>
          <a:xfrm>
            <a:off x="382772" y="1136888"/>
            <a:ext cx="8761228" cy="4525962"/>
          </a:xfrm>
        </p:spPr>
        <p:txBody>
          <a:bodyPr/>
          <a:lstStyle/>
          <a:p>
            <a:pPr>
              <a:spcBef>
                <a:spcPts val="600"/>
              </a:spcBef>
              <a:spcAft>
                <a:spcPts val="600"/>
              </a:spcAft>
            </a:pPr>
            <a:r>
              <a:rPr lang="en-US" sz="2000" b="1" dirty="0" smtClean="0"/>
              <a:t>To refuse the IP pull of non-IPAC Credit:</a:t>
            </a:r>
          </a:p>
          <a:p>
            <a:pPr marL="233363" indent="-233363">
              <a:spcBef>
                <a:spcPts val="300"/>
              </a:spcBef>
              <a:spcAft>
                <a:spcPts val="300"/>
              </a:spcAft>
              <a:buFont typeface="+mj-lt"/>
              <a:buAutoNum type="arabicParenR"/>
            </a:pPr>
            <a:r>
              <a:rPr lang="en-US" sz="1600" dirty="0" smtClean="0"/>
              <a:t>Correct IPAC Itemized Payment</a:t>
            </a:r>
          </a:p>
          <a:p>
            <a:pPr lvl="1">
              <a:spcBef>
                <a:spcPts val="300"/>
              </a:spcBef>
              <a:spcAft>
                <a:spcPts val="300"/>
              </a:spcAft>
            </a:pPr>
            <a:r>
              <a:rPr lang="en-US" sz="1600" dirty="0" smtClean="0"/>
              <a:t>IPAC Status = Received</a:t>
            </a:r>
          </a:p>
          <a:p>
            <a:pPr lvl="1">
              <a:spcBef>
                <a:spcPts val="300"/>
              </a:spcBef>
              <a:spcAft>
                <a:spcPts val="300"/>
              </a:spcAft>
            </a:pPr>
            <a:r>
              <a:rPr lang="en-US" sz="1600" dirty="0" smtClean="0"/>
              <a:t>Check to ensure customer ALC is recorded on Agency Location Code Maintenance table</a:t>
            </a:r>
          </a:p>
          <a:p>
            <a:pPr lvl="2">
              <a:spcBef>
                <a:spcPts val="300"/>
              </a:spcBef>
              <a:spcAft>
                <a:spcPts val="300"/>
              </a:spcAft>
            </a:pPr>
            <a:r>
              <a:rPr lang="en-US" sz="1600" dirty="0" smtClean="0"/>
              <a:t>If not, send request to Code Implementation mailbox to have new ALC added</a:t>
            </a:r>
          </a:p>
          <a:p>
            <a:pPr marL="233363" indent="-233363">
              <a:spcBef>
                <a:spcPts val="300"/>
              </a:spcBef>
              <a:spcAft>
                <a:spcPts val="300"/>
              </a:spcAft>
              <a:buFont typeface="+mj-lt"/>
              <a:buAutoNum type="arabicParenR"/>
            </a:pPr>
            <a:r>
              <a:rPr lang="en-US" sz="1600" dirty="0" smtClean="0"/>
              <a:t>Contact customer and ask to send a payment (IR6) for the invalid pull</a:t>
            </a:r>
          </a:p>
          <a:p>
            <a:pPr marL="569913" lvl="1" indent="-233363">
              <a:spcBef>
                <a:spcPts val="300"/>
              </a:spcBef>
              <a:spcAft>
                <a:spcPts val="300"/>
              </a:spcAft>
            </a:pPr>
            <a:r>
              <a:rPr lang="en-US" sz="1600" dirty="0" smtClean="0"/>
              <a:t>Processing the CB6 (IP pull) and IR6 performs an offset </a:t>
            </a:r>
          </a:p>
          <a:p>
            <a:pPr marL="915988" lvl="2" indent="-233363">
              <a:spcBef>
                <a:spcPts val="300"/>
              </a:spcBef>
              <a:spcAft>
                <a:spcPts val="300"/>
              </a:spcAft>
            </a:pPr>
            <a:r>
              <a:rPr lang="en-US" sz="1600" b="1" u="sng" dirty="0" smtClean="0"/>
              <a:t>Transaction Type should be set to 01 on both the CB6 and IR6 to perform the offset</a:t>
            </a:r>
          </a:p>
          <a:p>
            <a:pPr marL="569913" lvl="1" indent="-233363">
              <a:spcBef>
                <a:spcPts val="300"/>
              </a:spcBef>
              <a:spcAft>
                <a:spcPts val="300"/>
              </a:spcAft>
            </a:pPr>
            <a:r>
              <a:rPr lang="en-US" sz="1600" dirty="0" smtClean="0"/>
              <a:t>If the customer does not send payment and as a last resort, perform step 3</a:t>
            </a:r>
          </a:p>
          <a:p>
            <a:pPr marL="233363" indent="-233363">
              <a:spcBef>
                <a:spcPts val="300"/>
              </a:spcBef>
              <a:spcAft>
                <a:spcPts val="300"/>
              </a:spcAft>
              <a:buFont typeface="+mj-lt"/>
              <a:buAutoNum type="arabicParenR"/>
            </a:pPr>
            <a:r>
              <a:rPr lang="en-US" sz="1600" dirty="0" smtClean="0"/>
              <a:t>Copy Pull IP to new IPAC Billing Document</a:t>
            </a:r>
          </a:p>
          <a:p>
            <a:pPr marL="569913" lvl="1" indent="-233363">
              <a:spcBef>
                <a:spcPts val="300"/>
              </a:spcBef>
              <a:spcAft>
                <a:spcPts val="300"/>
              </a:spcAft>
            </a:pPr>
            <a:r>
              <a:rPr lang="en-US" sz="1600" dirty="0" smtClean="0"/>
              <a:t>Accounting Line Type = Normal</a:t>
            </a:r>
          </a:p>
          <a:p>
            <a:pPr lvl="1">
              <a:spcBef>
                <a:spcPts val="300"/>
              </a:spcBef>
              <a:spcAft>
                <a:spcPts val="300"/>
              </a:spcAft>
            </a:pPr>
            <a:r>
              <a:rPr lang="en-US" sz="1600" dirty="0" smtClean="0"/>
              <a:t>Accounting Line Transaction Type = 01</a:t>
            </a:r>
          </a:p>
          <a:p>
            <a:pPr lvl="1">
              <a:spcBef>
                <a:spcPts val="300"/>
              </a:spcBef>
              <a:spcAft>
                <a:spcPts val="300"/>
              </a:spcAft>
            </a:pPr>
            <a:r>
              <a:rPr lang="en-US" sz="1600" dirty="0" smtClean="0"/>
              <a:t>Manually add DBR, if applicable</a:t>
            </a:r>
            <a:endParaRPr lang="en-US" sz="1600" dirty="0"/>
          </a:p>
          <a:p>
            <a:pPr lvl="2">
              <a:spcBef>
                <a:spcPts val="300"/>
              </a:spcBef>
              <a:spcAft>
                <a:spcPts val="300"/>
              </a:spcAft>
            </a:pPr>
            <a:r>
              <a:rPr lang="en-US" sz="1600" dirty="0" smtClean="0"/>
              <a:t>If outside Treasury’s 90-day window, a new IPAC BD must be created manually and cannot be copied forward from IP</a:t>
            </a:r>
          </a:p>
          <a:p>
            <a:pPr marL="342900" indent="-342900">
              <a:spcBef>
                <a:spcPts val="300"/>
              </a:spcBef>
              <a:spcAft>
                <a:spcPts val="300"/>
              </a:spcAft>
              <a:buFont typeface="+mj-lt"/>
              <a:buAutoNum type="arabicParenR" startAt="4"/>
            </a:pPr>
            <a:r>
              <a:rPr lang="en-US" sz="1600" dirty="0" smtClean="0"/>
              <a:t>Process BD</a:t>
            </a:r>
          </a:p>
          <a:p>
            <a:pPr marL="0" indent="0">
              <a:spcBef>
                <a:spcPts val="300"/>
              </a:spcBef>
              <a:spcAft>
                <a:spcPts val="300"/>
              </a:spcAft>
              <a:buNone/>
            </a:pPr>
            <a:endParaRPr lang="en-US" sz="1600" dirty="0" smtClean="0"/>
          </a:p>
        </p:txBody>
      </p:sp>
      <p:sp>
        <p:nvSpPr>
          <p:cNvPr id="5" name="Slide Number Placeholder 4"/>
          <p:cNvSpPr>
            <a:spLocks noGrp="1"/>
          </p:cNvSpPr>
          <p:nvPr>
            <p:ph type="sldNum" sz="quarter" idx="11"/>
          </p:nvPr>
        </p:nvSpPr>
        <p:spPr/>
        <p:txBody>
          <a:bodyPr/>
          <a:lstStyle/>
          <a:p>
            <a:pPr>
              <a:defRPr/>
            </a:pPr>
            <a:fld id="{4EDCA422-FC28-491A-B4EC-C3FACFB2D33D}" type="slidenum">
              <a:rPr lang="en-US" smtClean="0"/>
              <a:pPr>
                <a:defRPr/>
              </a:pPr>
              <a:t>214</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4134591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47054" y="197766"/>
            <a:ext cx="8596946" cy="803910"/>
          </a:xfrm>
        </p:spPr>
        <p:txBody>
          <a:bodyPr/>
          <a:lstStyle/>
          <a:p>
            <a:r>
              <a:rPr lang="en-US" dirty="0" smtClean="0"/>
              <a:t>Pulls of Non-IPAC Credits – </a:t>
            </a:r>
            <a:br>
              <a:rPr lang="en-US" dirty="0" smtClean="0"/>
            </a:br>
            <a:r>
              <a:rPr lang="en-US" dirty="0" smtClean="0"/>
              <a:t>Accept IP Pull</a:t>
            </a:r>
            <a:endParaRPr lang="en-US" dirty="0"/>
          </a:p>
        </p:txBody>
      </p:sp>
      <p:sp>
        <p:nvSpPr>
          <p:cNvPr id="3" name="Content Placeholder 2"/>
          <p:cNvSpPr>
            <a:spLocks noGrp="1"/>
          </p:cNvSpPr>
          <p:nvPr>
            <p:ph idx="1"/>
          </p:nvPr>
        </p:nvSpPr>
        <p:spPr>
          <a:xfrm>
            <a:off x="415636" y="1278954"/>
            <a:ext cx="8728364" cy="4525962"/>
          </a:xfrm>
        </p:spPr>
        <p:txBody>
          <a:bodyPr/>
          <a:lstStyle/>
          <a:p>
            <a:r>
              <a:rPr lang="en-US" sz="2000" b="1" dirty="0" smtClean="0"/>
              <a:t>To accept the Pull of non-IPAC Credit:</a:t>
            </a:r>
          </a:p>
          <a:p>
            <a:pPr>
              <a:spcBef>
                <a:spcPts val="600"/>
              </a:spcBef>
              <a:spcAft>
                <a:spcPts val="600"/>
              </a:spcAft>
            </a:pPr>
            <a:r>
              <a:rPr lang="en-US" sz="1800" dirty="0" smtClean="0"/>
              <a:t>Because the original credit is still outstanding in Pegasys, this credit amount needs to be reduced</a:t>
            </a:r>
          </a:p>
          <a:p>
            <a:pPr marL="233363" indent="-233363">
              <a:spcBef>
                <a:spcPts val="600"/>
              </a:spcBef>
              <a:spcAft>
                <a:spcPts val="600"/>
              </a:spcAft>
              <a:buFont typeface="+mj-lt"/>
              <a:buAutoNum type="arabicParenR"/>
            </a:pPr>
            <a:r>
              <a:rPr lang="en-US" sz="1800" dirty="0" smtClean="0"/>
              <a:t>Create a new Credit Application CR via the Transactions menu or via the </a:t>
            </a:r>
            <a:r>
              <a:rPr lang="en-US" sz="1800" dirty="0"/>
              <a:t>Credit Application </a:t>
            </a:r>
            <a:r>
              <a:rPr lang="en-US" sz="1800" dirty="0" smtClean="0"/>
              <a:t>Worksheet </a:t>
            </a:r>
            <a:r>
              <a:rPr lang="en-US" sz="1800" dirty="0"/>
              <a:t>with </a:t>
            </a:r>
            <a:r>
              <a:rPr lang="en-US" sz="1800" dirty="0" smtClean="0"/>
              <a:t>the following </a:t>
            </a:r>
            <a:r>
              <a:rPr lang="en-US" sz="1800" dirty="0"/>
              <a:t>A</a:t>
            </a:r>
            <a:r>
              <a:rPr lang="en-US" sz="1800" dirty="0" smtClean="0"/>
              <a:t>ccounting Line Types</a:t>
            </a:r>
          </a:p>
          <a:p>
            <a:pPr marL="574675" lvl="1" indent="-238125">
              <a:spcBef>
                <a:spcPts val="600"/>
              </a:spcBef>
              <a:spcAft>
                <a:spcPts val="600"/>
              </a:spcAft>
              <a:buFont typeface="+mj-lt"/>
              <a:buAutoNum type="arabicParenR"/>
            </a:pPr>
            <a:r>
              <a:rPr lang="en-US" sz="1600" dirty="0" smtClean="0"/>
              <a:t>Credit Reduction – references original non-IPAC BD credit line</a:t>
            </a:r>
          </a:p>
          <a:p>
            <a:pPr marL="574675" lvl="1" indent="-238125">
              <a:spcBef>
                <a:spcPts val="600"/>
              </a:spcBef>
              <a:spcAft>
                <a:spcPts val="600"/>
              </a:spcAft>
              <a:buFont typeface="+mj-lt"/>
              <a:buAutoNum type="arabicParenR"/>
            </a:pPr>
            <a:r>
              <a:rPr lang="en-US" sz="1600" dirty="0" smtClean="0"/>
              <a:t>Credit Application – does not have a document reference</a:t>
            </a:r>
            <a:endParaRPr lang="en-US" sz="1800" dirty="0" smtClean="0"/>
          </a:p>
          <a:p>
            <a:pPr marL="233363" indent="-233363">
              <a:spcBef>
                <a:spcPts val="600"/>
              </a:spcBef>
              <a:spcAft>
                <a:spcPts val="600"/>
              </a:spcAft>
              <a:buFont typeface="+mj-lt"/>
              <a:buAutoNum type="arabicParenR"/>
            </a:pPr>
            <a:r>
              <a:rPr lang="en-US" sz="1800" dirty="0" smtClean="0"/>
              <a:t>Open IP Pull and reference the 2</a:t>
            </a:r>
            <a:r>
              <a:rPr lang="en-US" sz="1800" baseline="30000" dirty="0" smtClean="0"/>
              <a:t>nd</a:t>
            </a:r>
            <a:r>
              <a:rPr lang="en-US" sz="1800" dirty="0" smtClean="0"/>
              <a:t> Accounting </a:t>
            </a:r>
            <a:r>
              <a:rPr lang="en-US" sz="1800" dirty="0"/>
              <a:t>L</a:t>
            </a:r>
            <a:r>
              <a:rPr lang="en-US" sz="1800" dirty="0" smtClean="0"/>
              <a:t>ine (Credit Application Line </a:t>
            </a:r>
            <a:r>
              <a:rPr lang="en-US" sz="1800" dirty="0"/>
              <a:t>T</a:t>
            </a:r>
            <a:r>
              <a:rPr lang="en-US" sz="1800" dirty="0" smtClean="0"/>
              <a:t>ype) of the Credit Application CR and process</a:t>
            </a:r>
          </a:p>
          <a:p>
            <a:pPr marL="569913" lvl="1" indent="-233363">
              <a:spcBef>
                <a:spcPts val="600"/>
              </a:spcBef>
              <a:spcAft>
                <a:spcPts val="600"/>
              </a:spcAft>
            </a:pPr>
            <a:r>
              <a:rPr lang="en-US" sz="1600" dirty="0" smtClean="0"/>
              <a:t>Update Transaction Type to 03</a:t>
            </a:r>
          </a:p>
          <a:p>
            <a:pPr marL="574675" lvl="1" indent="-238125">
              <a:spcBef>
                <a:spcPts val="600"/>
              </a:spcBef>
              <a:spcAft>
                <a:spcPts val="600"/>
              </a:spcAft>
            </a:pPr>
            <a:r>
              <a:rPr lang="en-US" sz="1600" dirty="0" smtClean="0"/>
              <a:t>Check to ensure customer ALC is recorded on Agency Location Code </a:t>
            </a:r>
            <a:r>
              <a:rPr lang="en-US" sz="1600" dirty="0"/>
              <a:t>M</a:t>
            </a:r>
            <a:r>
              <a:rPr lang="en-US" sz="1600" dirty="0" smtClean="0"/>
              <a:t>aintenance table. </a:t>
            </a:r>
          </a:p>
          <a:p>
            <a:pPr marL="920750" lvl="2" indent="-238125">
              <a:spcBef>
                <a:spcPts val="600"/>
              </a:spcBef>
              <a:spcAft>
                <a:spcPts val="600"/>
              </a:spcAft>
            </a:pPr>
            <a:r>
              <a:rPr lang="en-US" sz="1600" dirty="0" smtClean="0"/>
              <a:t>If not, send request to Code Implementation mailbox to have new ALC added</a:t>
            </a:r>
          </a:p>
          <a:p>
            <a:endParaRPr lang="en-US" b="1" dirty="0" smtClean="0"/>
          </a:p>
          <a:p>
            <a:endParaRPr lang="en-US" dirty="0"/>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215</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88779448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smtClean="0"/>
              <a:t>Exercise</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620554" y="1390266"/>
            <a:ext cx="8271828" cy="8839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400" b="1" smtClean="0">
                <a:solidFill>
                  <a:srgbClr val="000000"/>
                </a:solidFill>
              </a:rPr>
              <a:t>Exercise 8:  </a:t>
            </a:r>
            <a:r>
              <a:rPr lang="en-US" sz="2400" dirty="0" smtClean="0"/>
              <a:t>Accept an IP Pull of Non-IPAC Credit </a:t>
            </a:r>
            <a:endParaRPr lang="en-US" sz="2400"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216</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34893693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7"/>
          <p:cNvSpPr>
            <a:spLocks noGrp="1" noChangeArrowheads="1"/>
          </p:cNvSpPr>
          <p:nvPr>
            <p:ph idx="1"/>
          </p:nvPr>
        </p:nvSpPr>
        <p:spPr>
          <a:xfrm>
            <a:off x="727430" y="1667716"/>
            <a:ext cx="8229600" cy="4525962"/>
          </a:xfrm>
        </p:spPr>
        <p:txBody>
          <a:bodyPr/>
          <a:lstStyle/>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algn="ctr" eaLnBrk="1" hangingPunct="1">
              <a:buNone/>
            </a:pPr>
            <a:r>
              <a:rPr lang="en-US" sz="3600" b="1" dirty="0" smtClean="0"/>
              <a:t>Segment 8:  </a:t>
            </a:r>
          </a:p>
          <a:p>
            <a:pPr algn="ctr" eaLnBrk="1" hangingPunct="1">
              <a:buNone/>
            </a:pPr>
            <a:r>
              <a:rPr lang="en-US" sz="3600" dirty="0" smtClean="0"/>
              <a:t>IPAC Lifecycle Reports</a:t>
            </a:r>
            <a:endParaRPr lang="en-US" sz="3200" dirty="0" smtClean="0"/>
          </a:p>
        </p:txBody>
      </p:sp>
      <p:sp>
        <p:nvSpPr>
          <p:cNvPr id="2" name="Slide Number Placeholder 1"/>
          <p:cNvSpPr>
            <a:spLocks noGrp="1"/>
          </p:cNvSpPr>
          <p:nvPr>
            <p:ph type="sldNum" sz="quarter" idx="11"/>
          </p:nvPr>
        </p:nvSpPr>
        <p:spPr/>
        <p:txBody>
          <a:bodyPr/>
          <a:lstStyle/>
          <a:p>
            <a:pPr>
              <a:defRPr/>
            </a:pPr>
            <a:fld id="{D203D3E3-884D-4189-99B5-0502ABDE1DF7}" type="slidenum">
              <a:rPr lang="en-US" sz="900" smtClean="0"/>
              <a:pPr>
                <a:defRPr/>
              </a:pPr>
              <a:t>217</a:t>
            </a:fld>
            <a:endParaRPr lang="en-US" sz="900"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22194950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ChangeArrowheads="1"/>
          </p:cNvSpPr>
          <p:nvPr/>
        </p:nvSpPr>
        <p:spPr bwMode="auto">
          <a:xfrm>
            <a:off x="375135" y="4037238"/>
            <a:ext cx="8734425" cy="1970157"/>
          </a:xfrm>
          <a:prstGeom prst="rect">
            <a:avLst/>
          </a:prstGeom>
          <a:solidFill>
            <a:srgbClr val="FFFF00"/>
          </a:solidFill>
          <a:ln w="9525" algn="ctr">
            <a:solidFill>
              <a:schemeClr val="tx1"/>
            </a:solidFill>
            <a:round/>
            <a:headEnd/>
            <a:tailEnd/>
          </a:ln>
        </p:spPr>
        <p:txBody>
          <a:bodyPr wrap="none" anchor="ctr"/>
          <a:lstStyle/>
          <a:p>
            <a:endParaRPr lang="en-US" dirty="0">
              <a:solidFill>
                <a:srgbClr val="000000"/>
              </a:solidFill>
            </a:endParaRPr>
          </a:p>
        </p:txBody>
      </p:sp>
      <p:sp>
        <p:nvSpPr>
          <p:cNvPr id="114692" name="Rectangle 6"/>
          <p:cNvSpPr>
            <a:spLocks noGrp="1" noChangeArrowheads="1"/>
          </p:cNvSpPr>
          <p:nvPr>
            <p:ph type="title"/>
          </p:nvPr>
        </p:nvSpPr>
        <p:spPr>
          <a:xfrm>
            <a:off x="455613" y="85725"/>
            <a:ext cx="7381875" cy="809625"/>
          </a:xfrm>
        </p:spPr>
        <p:txBody>
          <a:bodyPr/>
          <a:lstStyle/>
          <a:p>
            <a:pPr eaLnBrk="1" hangingPunct="1"/>
            <a:r>
              <a:rPr lang="en-US" sz="2800" dirty="0" smtClean="0"/>
              <a:t>Table of Contents</a:t>
            </a:r>
          </a:p>
        </p:txBody>
      </p:sp>
      <p:sp>
        <p:nvSpPr>
          <p:cNvPr id="114691" name="Rectangle 7"/>
          <p:cNvSpPr>
            <a:spLocks noGrp="1" noChangeArrowheads="1"/>
          </p:cNvSpPr>
          <p:nvPr>
            <p:ph idx="1"/>
          </p:nvPr>
        </p:nvSpPr>
        <p:spPr>
          <a:xfrm>
            <a:off x="385764" y="1319213"/>
            <a:ext cx="8556218" cy="5133975"/>
          </a:xfrm>
        </p:spPr>
        <p:txBody>
          <a:bodyPr/>
          <a:lstStyle/>
          <a:p>
            <a:pPr marL="288925" indent="-288925" eaLnBrk="1" hangingPunct="1">
              <a:spcBef>
                <a:spcPts val="600"/>
              </a:spcBef>
              <a:spcAft>
                <a:spcPts val="600"/>
              </a:spcAft>
              <a:defRPr/>
            </a:pPr>
            <a:r>
              <a:rPr lang="en-US" sz="1600" dirty="0"/>
              <a:t>Segment 1:  Intra-Governmental Payment and Collection (IPAC) Overview		</a:t>
            </a:r>
            <a:endParaRPr lang="en-US" sz="1600" i="1" dirty="0"/>
          </a:p>
          <a:p>
            <a:pPr marL="288925" indent="-288925" eaLnBrk="1" hangingPunct="1">
              <a:spcBef>
                <a:spcPts val="600"/>
              </a:spcBef>
              <a:spcAft>
                <a:spcPts val="600"/>
              </a:spcAft>
              <a:defRPr/>
            </a:pPr>
            <a:r>
              <a:rPr lang="en-US" sz="1600" dirty="0"/>
              <a:t>Segment 2:  IPAC Billing and Outbound File Creation		</a:t>
            </a:r>
          </a:p>
          <a:p>
            <a:pPr marL="288925" indent="-288925" eaLnBrk="1" hangingPunct="1">
              <a:spcBef>
                <a:spcPts val="600"/>
              </a:spcBef>
              <a:spcAft>
                <a:spcPts val="600"/>
              </a:spcAft>
              <a:defRPr/>
            </a:pPr>
            <a:r>
              <a:rPr lang="en-US" sz="1600" dirty="0"/>
              <a:t>Segment 3:  Update IPAC Status Batch Job</a:t>
            </a:r>
          </a:p>
          <a:p>
            <a:pPr marL="288925" indent="-288925" eaLnBrk="1" hangingPunct="1">
              <a:spcBef>
                <a:spcPts val="600"/>
              </a:spcBef>
              <a:spcAft>
                <a:spcPts val="600"/>
              </a:spcAft>
              <a:defRPr/>
            </a:pPr>
            <a:r>
              <a:rPr lang="en-US" sz="1600" dirty="0"/>
              <a:t>Segment 4:  </a:t>
            </a:r>
            <a:r>
              <a:rPr lang="en-US" sz="1600" dirty="0" smtClean="0"/>
              <a:t>Standard IPAC </a:t>
            </a:r>
            <a:r>
              <a:rPr lang="en-US" sz="1600" dirty="0"/>
              <a:t>Inbound Transaction Processing	</a:t>
            </a:r>
          </a:p>
          <a:p>
            <a:pPr marL="288925" indent="-288925" eaLnBrk="1" hangingPunct="1">
              <a:spcBef>
                <a:spcPts val="600"/>
              </a:spcBef>
              <a:spcAft>
                <a:spcPts val="600"/>
              </a:spcAft>
              <a:defRPr/>
            </a:pPr>
            <a:r>
              <a:rPr lang="en-US" sz="1600" dirty="0"/>
              <a:t>Segment 5:  IPAC Chargebacks				</a:t>
            </a:r>
          </a:p>
          <a:p>
            <a:pPr marL="288925" indent="-288925" eaLnBrk="1" hangingPunct="1">
              <a:spcBef>
                <a:spcPts val="600"/>
              </a:spcBef>
              <a:spcAft>
                <a:spcPts val="600"/>
              </a:spcAft>
              <a:defRPr/>
            </a:pPr>
            <a:r>
              <a:rPr lang="en-US" sz="1600" dirty="0"/>
              <a:t>Segment 6:  Customer Generated Exceptions			</a:t>
            </a:r>
          </a:p>
          <a:p>
            <a:pPr marL="288925" indent="-288925" eaLnBrk="1" hangingPunct="1">
              <a:spcBef>
                <a:spcPts val="600"/>
              </a:spcBef>
              <a:spcAft>
                <a:spcPts val="600"/>
              </a:spcAft>
              <a:defRPr/>
            </a:pPr>
            <a:r>
              <a:rPr lang="en-US" sz="1600" dirty="0"/>
              <a:t>Segment 7:  Pulls of Non-IPAC Credits					</a:t>
            </a:r>
          </a:p>
          <a:p>
            <a:pPr marL="288925" indent="-288925" eaLnBrk="1" hangingPunct="1">
              <a:spcBef>
                <a:spcPts val="600"/>
              </a:spcBef>
              <a:spcAft>
                <a:spcPts val="600"/>
              </a:spcAft>
              <a:defRPr/>
            </a:pPr>
            <a:r>
              <a:rPr lang="en-US" sz="1600" dirty="0"/>
              <a:t>Segment 8:  IPAC Lifecycle Reports	</a:t>
            </a:r>
            <a:endParaRPr lang="en-US" sz="1600" dirty="0" smtClean="0"/>
          </a:p>
          <a:p>
            <a:pPr marL="625475" lvl="1" indent="-288925" eaLnBrk="1" hangingPunct="1">
              <a:spcBef>
                <a:spcPts val="600"/>
              </a:spcBef>
              <a:spcAft>
                <a:spcPts val="600"/>
              </a:spcAft>
              <a:defRPr/>
            </a:pPr>
            <a:r>
              <a:rPr lang="en-US" sz="1400" dirty="0" smtClean="0"/>
              <a:t>IPAC Reports Listing</a:t>
            </a:r>
          </a:p>
          <a:p>
            <a:pPr marL="625475" lvl="1" indent="-288925" eaLnBrk="1" hangingPunct="1">
              <a:spcBef>
                <a:spcPts val="600"/>
              </a:spcBef>
              <a:spcAft>
                <a:spcPts val="600"/>
              </a:spcAft>
              <a:defRPr/>
            </a:pPr>
            <a:r>
              <a:rPr lang="en-US" sz="1400" dirty="0" smtClean="0"/>
              <a:t>IPAC Reports Schedule</a:t>
            </a:r>
          </a:p>
          <a:p>
            <a:pPr marL="625475" lvl="1" indent="-288925" eaLnBrk="1" hangingPunct="1">
              <a:spcBef>
                <a:spcPts val="600"/>
              </a:spcBef>
              <a:spcAft>
                <a:spcPts val="600"/>
              </a:spcAft>
              <a:defRPr/>
            </a:pPr>
            <a:r>
              <a:rPr lang="en-US" sz="1400" dirty="0" smtClean="0"/>
              <a:t>Reports Overview</a:t>
            </a:r>
          </a:p>
          <a:p>
            <a:pPr marL="625475" lvl="1" indent="-288925" eaLnBrk="1" hangingPunct="1">
              <a:spcBef>
                <a:spcPts val="600"/>
              </a:spcBef>
              <a:spcAft>
                <a:spcPts val="600"/>
              </a:spcAft>
              <a:defRPr/>
            </a:pPr>
            <a:r>
              <a:rPr lang="en-US" sz="1400" dirty="0" smtClean="0"/>
              <a:t>Report Execution / Retrieval</a:t>
            </a:r>
          </a:p>
        </p:txBody>
      </p:sp>
      <p:sp>
        <p:nvSpPr>
          <p:cNvPr id="5" name="Slide Number Placeholder 4"/>
          <p:cNvSpPr txBox="1">
            <a:spLocks/>
          </p:cNvSpPr>
          <p:nvPr/>
        </p:nvSpPr>
        <p:spPr>
          <a:xfrm>
            <a:off x="-67932" y="6245225"/>
            <a:ext cx="482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smtClean="0">
              <a:ln>
                <a:noFill/>
              </a:ln>
              <a:solidFill>
                <a:srgbClr val="000000"/>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smtClean="0">
              <a:ln>
                <a:noFill/>
              </a:ln>
              <a:solidFill>
                <a:srgbClr val="000000"/>
              </a:solidFill>
              <a:effectLst/>
              <a:uLnTx/>
              <a:uFillTx/>
              <a:latin typeface="Arial" charset="0"/>
              <a:ea typeface="+mn-ea"/>
              <a:cs typeface="Arial" charset="0"/>
            </a:endParaRPr>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218</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00046351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a:t>IPAC </a:t>
            </a:r>
            <a:r>
              <a:rPr lang="en-US" sz="3600" dirty="0" smtClean="0"/>
              <a:t>Reports Listing</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25401" y="6245225"/>
            <a:ext cx="493233" cy="476250"/>
          </a:xfrm>
        </p:spPr>
        <p:txBody>
          <a:bodyPr/>
          <a:lstStyle/>
          <a:p>
            <a:pPr>
              <a:defRPr/>
            </a:pPr>
            <a:fld id="{215F2CEC-58A8-492B-AD0D-C2BF1A7F0D89}" type="slidenum">
              <a:rPr lang="en-US" sz="1000" smtClean="0">
                <a:solidFill>
                  <a:srgbClr val="000000"/>
                </a:solidFill>
              </a:rPr>
              <a:pPr>
                <a:defRPr/>
              </a:pPr>
              <a:t>219</a:t>
            </a:fld>
            <a:endParaRPr lang="en-US" sz="1000"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a:t>IPAC Refund Itemized Payment Refresher</a:t>
            </a:r>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22</a:t>
            </a:fld>
            <a:endParaRPr lang="en-US" dirty="0">
              <a:solidFill>
                <a:srgbClr val="000000"/>
              </a:solidFill>
            </a:endParaRPr>
          </a:p>
        </p:txBody>
      </p:sp>
    </p:spTree>
    <p:extLst>
      <p:ext uri="{BB962C8B-B14F-4D97-AF65-F5344CB8AC3E}">
        <p14:creationId xmlns:p14="http://schemas.microsoft.com/office/powerpoint/2010/main" val="335918983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1"/>
          <p:cNvSpPr>
            <a:spLocks noGrp="1"/>
          </p:cNvSpPr>
          <p:nvPr>
            <p:ph type="title"/>
          </p:nvPr>
        </p:nvSpPr>
        <p:spPr>
          <a:xfrm>
            <a:off x="455613" y="142240"/>
            <a:ext cx="8556307" cy="753110"/>
          </a:xfrm>
        </p:spPr>
        <p:txBody>
          <a:bodyPr/>
          <a:lstStyle/>
          <a:p>
            <a:r>
              <a:rPr lang="en-US" dirty="0"/>
              <a:t>IPAC Reports Listing</a:t>
            </a:r>
            <a:endParaRPr lang="en-US" dirty="0" smtClean="0"/>
          </a:p>
        </p:txBody>
      </p:sp>
      <p:sp>
        <p:nvSpPr>
          <p:cNvPr id="274435" name="Content Placeholder 2"/>
          <p:cNvSpPr>
            <a:spLocks noGrp="1"/>
          </p:cNvSpPr>
          <p:nvPr>
            <p:ph idx="1"/>
          </p:nvPr>
        </p:nvSpPr>
        <p:spPr>
          <a:xfrm>
            <a:off x="623888" y="1206500"/>
            <a:ext cx="8229600" cy="4927600"/>
          </a:xfrm>
        </p:spPr>
        <p:txBody>
          <a:bodyPr/>
          <a:lstStyle/>
          <a:p>
            <a:r>
              <a:rPr lang="en-US" sz="2400" b="1" dirty="0" smtClean="0"/>
              <a:t>IPAC-related Reports:</a:t>
            </a:r>
          </a:p>
          <a:p>
            <a:pPr marL="0" indent="0">
              <a:buNone/>
            </a:pPr>
            <a:r>
              <a:rPr lang="en-US" sz="1200" dirty="0" smtClean="0"/>
              <a:t> </a:t>
            </a:r>
          </a:p>
          <a:p>
            <a:pPr lvl="1"/>
            <a:r>
              <a:rPr lang="en-US" sz="2200" dirty="0" smtClean="0"/>
              <a:t>BC1048 – Outstanding Chargebacks Report</a:t>
            </a:r>
          </a:p>
          <a:p>
            <a:pPr marL="346075" lvl="1" indent="0">
              <a:buNone/>
            </a:pPr>
            <a:endParaRPr lang="en-US" sz="600" dirty="0" smtClean="0"/>
          </a:p>
          <a:p>
            <a:pPr lvl="1"/>
            <a:r>
              <a:rPr lang="en-US" sz="2200" dirty="0" smtClean="0"/>
              <a:t>BC1300 – IPAC Custom Generated Exception Report</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220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8069684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5613" y="111760"/>
            <a:ext cx="8576627" cy="783590"/>
          </a:xfrm>
        </p:spPr>
        <p:txBody>
          <a:bodyPr/>
          <a:lstStyle/>
          <a:p>
            <a:r>
              <a:rPr lang="en-US" dirty="0"/>
              <a:t>IPAC Reports Listing – </a:t>
            </a:r>
            <a:r>
              <a:rPr lang="en-US" dirty="0" smtClean="0"/>
              <a:t/>
            </a:r>
            <a:br>
              <a:rPr lang="en-US" dirty="0" smtClean="0"/>
            </a:br>
            <a:r>
              <a:rPr lang="en-US" dirty="0" smtClean="0"/>
              <a:t>IPAC-Related </a:t>
            </a:r>
            <a:r>
              <a:rPr lang="en-US" dirty="0"/>
              <a:t>Custom </a:t>
            </a:r>
            <a:r>
              <a:rPr lang="en-US" dirty="0" smtClean="0"/>
              <a:t>Reports</a:t>
            </a:r>
          </a:p>
        </p:txBody>
      </p:sp>
      <p:sp>
        <p:nvSpPr>
          <p:cNvPr id="44035" name="Content Placeholder 2"/>
          <p:cNvSpPr>
            <a:spLocks noGrp="1"/>
          </p:cNvSpPr>
          <p:nvPr>
            <p:ph idx="1"/>
          </p:nvPr>
        </p:nvSpPr>
        <p:spPr>
          <a:xfrm>
            <a:off x="371566" y="1087120"/>
            <a:ext cx="8579394" cy="5466081"/>
          </a:xfrm>
        </p:spPr>
        <p:txBody>
          <a:bodyPr/>
          <a:lstStyle/>
          <a:p>
            <a:r>
              <a:rPr lang="en-US" sz="2000" b="1" u="sng" dirty="0" smtClean="0"/>
              <a:t>BC1048: Outstanding Chargebacks Report</a:t>
            </a:r>
            <a:r>
              <a:rPr lang="en-US" sz="2000" b="1" dirty="0" smtClean="0">
                <a:solidFill>
                  <a:srgbClr val="FF0000"/>
                </a:solidFill>
              </a:rPr>
              <a:t> </a:t>
            </a:r>
            <a:r>
              <a:rPr lang="en-US" sz="2000" b="1" dirty="0" smtClean="0"/>
              <a:t>– </a:t>
            </a:r>
          </a:p>
          <a:p>
            <a:pPr lvl="1"/>
            <a:r>
              <a:rPr lang="en-US" sz="1600" dirty="0" smtClean="0"/>
              <a:t>Used to track Treasury (IPAC) chargebacks.  This report is scheduled to run monthly and can be run on-demand. </a:t>
            </a:r>
            <a:r>
              <a:rPr lang="en-US" sz="1600" dirty="0"/>
              <a:t>Both the on-demand and scheduled reports are available in PDF and CSV </a:t>
            </a:r>
            <a:r>
              <a:rPr lang="en-US" sz="1600" dirty="0" smtClean="0"/>
              <a:t>formats.  This report contains all outstanding IPAC chargebacks in the system regardless of the accounting period. Finance, </a:t>
            </a:r>
            <a:r>
              <a:rPr lang="en-US" sz="1600" dirty="0"/>
              <a:t>BC Analysts, Accountants and Supervisors</a:t>
            </a:r>
            <a:r>
              <a:rPr lang="en-US" sz="1600" dirty="0" smtClean="0"/>
              <a:t> use this report to track and research IPAC chargebacks.</a:t>
            </a:r>
          </a:p>
          <a:p>
            <a:pPr marL="346075" lvl="1" indent="0">
              <a:buNone/>
            </a:pPr>
            <a:endParaRPr lang="en-US" sz="600" dirty="0" smtClean="0"/>
          </a:p>
          <a:p>
            <a:pPr lvl="1"/>
            <a:r>
              <a:rPr lang="en-US" sz="1600" dirty="0" smtClean="0"/>
              <a:t>There are six report views for this report which include:</a:t>
            </a:r>
          </a:p>
          <a:p>
            <a:pPr marL="1025525" lvl="2" indent="-342900">
              <a:buFont typeface="+mj-lt"/>
              <a:buAutoNum type="arabicPeriod"/>
            </a:pPr>
            <a:r>
              <a:rPr lang="en-US" sz="1600" dirty="0" smtClean="0"/>
              <a:t>Detail </a:t>
            </a:r>
            <a:r>
              <a:rPr lang="en-US" sz="1600" dirty="0"/>
              <a:t>Report by Business </a:t>
            </a:r>
            <a:r>
              <a:rPr lang="en-US" sz="1600" dirty="0" smtClean="0"/>
              <a:t>Line</a:t>
            </a:r>
          </a:p>
          <a:p>
            <a:pPr marL="1025525" lvl="2" indent="-342900">
              <a:buFont typeface="+mj-lt"/>
              <a:buAutoNum type="arabicPeriod"/>
            </a:pPr>
            <a:r>
              <a:rPr lang="en-US" sz="1600" dirty="0" smtClean="0"/>
              <a:t>Summary </a:t>
            </a:r>
            <a:r>
              <a:rPr lang="en-US" sz="1600" dirty="0"/>
              <a:t>Report by </a:t>
            </a:r>
            <a:r>
              <a:rPr lang="en-US" sz="1600" dirty="0" smtClean="0"/>
              <a:t>Count</a:t>
            </a:r>
          </a:p>
          <a:p>
            <a:pPr marL="1025525" lvl="2" indent="-342900">
              <a:buFont typeface="+mj-lt"/>
              <a:buAutoNum type="arabicPeriod"/>
            </a:pPr>
            <a:r>
              <a:rPr lang="en-US" sz="1600" dirty="0" smtClean="0"/>
              <a:t>Credit </a:t>
            </a:r>
            <a:r>
              <a:rPr lang="en-US" sz="1600" dirty="0"/>
              <a:t>Card Summary Report by </a:t>
            </a:r>
            <a:r>
              <a:rPr lang="en-US" sz="1600" dirty="0" smtClean="0"/>
              <a:t>Count</a:t>
            </a:r>
          </a:p>
          <a:p>
            <a:pPr marL="1025525" lvl="2" indent="-342900">
              <a:buFont typeface="+mj-lt"/>
              <a:buAutoNum type="arabicPeriod"/>
            </a:pPr>
            <a:r>
              <a:rPr lang="en-US" sz="1600" dirty="0" smtClean="0"/>
              <a:t>Summary </a:t>
            </a:r>
            <a:r>
              <a:rPr lang="en-US" sz="1600" dirty="0"/>
              <a:t>Report by Net </a:t>
            </a:r>
            <a:r>
              <a:rPr lang="en-US" sz="1600" dirty="0" smtClean="0"/>
              <a:t>Amount</a:t>
            </a:r>
          </a:p>
          <a:p>
            <a:pPr marL="1025525" lvl="2" indent="-342900">
              <a:buFont typeface="+mj-lt"/>
              <a:buAutoNum type="arabicPeriod"/>
            </a:pPr>
            <a:r>
              <a:rPr lang="en-US" sz="1600" dirty="0" smtClean="0"/>
              <a:t>Credit </a:t>
            </a:r>
            <a:r>
              <a:rPr lang="en-US" sz="1600" dirty="0"/>
              <a:t>Card Summary Report by Net </a:t>
            </a:r>
            <a:r>
              <a:rPr lang="en-US" sz="1600" dirty="0" smtClean="0"/>
              <a:t>Amount</a:t>
            </a:r>
          </a:p>
          <a:p>
            <a:pPr marL="1025525" lvl="2" indent="-342900">
              <a:buFont typeface="+mj-lt"/>
              <a:buAutoNum type="arabicPeriod"/>
            </a:pPr>
            <a:r>
              <a:rPr lang="en-US" sz="1600" dirty="0" smtClean="0"/>
              <a:t>Detail Report – (Can </a:t>
            </a:r>
            <a:r>
              <a:rPr lang="en-US" sz="1600" dirty="0"/>
              <a:t>be run for Credit Card or Non-Credit Card chargebacks using the Credit Card </a:t>
            </a:r>
            <a:r>
              <a:rPr lang="en-US" sz="1600" dirty="0" smtClean="0"/>
              <a:t>parameter)</a:t>
            </a:r>
          </a:p>
          <a:p>
            <a:pPr marL="622300" lvl="1" indent="-285750"/>
            <a:endParaRPr lang="en-US" sz="600" dirty="0" smtClean="0"/>
          </a:p>
          <a:p>
            <a:pPr marL="622300" lvl="1" indent="-285750"/>
            <a:r>
              <a:rPr lang="en-US" sz="1600" dirty="0" smtClean="0"/>
              <a:t>Each report view can be run for unresolved or resolved chargebacks by using the Report Type parameter.  The resolved report contains all chargebacks that were moved out of a chargeback status within the Accounting Period that the report is run.</a:t>
            </a:r>
          </a:p>
          <a:p>
            <a:pPr marL="622300" lvl="1" indent="-285750"/>
            <a:r>
              <a:rPr lang="en-US" sz="1600" dirty="0"/>
              <a:t>The Business Line Detail view will be run for each business </a:t>
            </a:r>
            <a:r>
              <a:rPr lang="en-US" sz="1600" dirty="0" smtClean="0"/>
              <a:t>line.</a:t>
            </a:r>
          </a:p>
          <a:p>
            <a:pPr marL="622300" lvl="1" indent="-285750"/>
            <a:r>
              <a:rPr lang="en-US" sz="1600" dirty="0" smtClean="0"/>
              <a:t>Report is generated from Pegasys documents.</a:t>
            </a:r>
            <a:endParaRPr lang="en-US" sz="600" b="1" u="sng" dirty="0" smtClean="0"/>
          </a:p>
          <a:p>
            <a:endParaRPr lang="en-US" sz="1500" b="1" dirty="0" smtClean="0"/>
          </a:p>
          <a:p>
            <a:endParaRPr lang="en-US" sz="1600" dirty="0" smtClean="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221</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51342826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5613" y="111760"/>
            <a:ext cx="8576627" cy="783590"/>
          </a:xfrm>
        </p:spPr>
        <p:txBody>
          <a:bodyPr/>
          <a:lstStyle/>
          <a:p>
            <a:r>
              <a:rPr lang="en-US" dirty="0"/>
              <a:t>IPAC Reports Listing – </a:t>
            </a:r>
            <a:r>
              <a:rPr lang="en-US" dirty="0" smtClean="0"/>
              <a:t/>
            </a:r>
            <a:br>
              <a:rPr lang="en-US" dirty="0" smtClean="0"/>
            </a:br>
            <a:r>
              <a:rPr lang="en-US" dirty="0" smtClean="0"/>
              <a:t>IPAC-Related </a:t>
            </a:r>
            <a:r>
              <a:rPr lang="en-US" dirty="0"/>
              <a:t>Custom </a:t>
            </a:r>
            <a:r>
              <a:rPr lang="en-US" dirty="0" smtClean="0"/>
              <a:t>Reports</a:t>
            </a:r>
          </a:p>
        </p:txBody>
      </p:sp>
      <p:sp>
        <p:nvSpPr>
          <p:cNvPr id="44035" name="Content Placeholder 2"/>
          <p:cNvSpPr>
            <a:spLocks noGrp="1"/>
          </p:cNvSpPr>
          <p:nvPr>
            <p:ph idx="1"/>
          </p:nvPr>
        </p:nvSpPr>
        <p:spPr>
          <a:xfrm>
            <a:off x="371566" y="1087120"/>
            <a:ext cx="8579394" cy="5466081"/>
          </a:xfrm>
        </p:spPr>
        <p:txBody>
          <a:bodyPr/>
          <a:lstStyle/>
          <a:p>
            <a:r>
              <a:rPr lang="en-US" sz="2000" b="1" u="sng" dirty="0"/>
              <a:t>BC1300: IPAC Customer Generated Exceptions Report</a:t>
            </a:r>
            <a:r>
              <a:rPr lang="en-US" sz="2000" b="1" dirty="0" smtClean="0">
                <a:solidFill>
                  <a:srgbClr val="FF0000"/>
                </a:solidFill>
              </a:rPr>
              <a:t> </a:t>
            </a:r>
            <a:r>
              <a:rPr lang="en-US" sz="2000" b="1" dirty="0" smtClean="0"/>
              <a:t>– </a:t>
            </a:r>
          </a:p>
          <a:p>
            <a:pPr lvl="1">
              <a:spcBef>
                <a:spcPts val="500"/>
              </a:spcBef>
              <a:spcAft>
                <a:spcPts val="500"/>
              </a:spcAft>
            </a:pPr>
            <a:r>
              <a:rPr lang="en-US" sz="1600" dirty="0"/>
              <a:t>Provides a detail listing of IPAC transactions initiated incorrectly by the customer, meaning they did not use the Treasury IPAC Adjustment process, and Treasury adjustments for </a:t>
            </a:r>
            <a:r>
              <a:rPr lang="en-US" sz="1600" dirty="0" smtClean="0"/>
              <a:t>credits.  This </a:t>
            </a:r>
            <a:r>
              <a:rPr lang="en-US" sz="1600" dirty="0"/>
              <a:t>includes chargebacks that were processed outside of the 90 day </a:t>
            </a:r>
            <a:r>
              <a:rPr lang="en-US" sz="1600" dirty="0" smtClean="0"/>
              <a:t>period.  The </a:t>
            </a:r>
            <a:r>
              <a:rPr lang="en-US" sz="1600" dirty="0"/>
              <a:t>detail is displayed at the billing document Accounting Line </a:t>
            </a:r>
            <a:r>
              <a:rPr lang="en-US" sz="1600" dirty="0" smtClean="0"/>
              <a:t>level.</a:t>
            </a:r>
          </a:p>
          <a:p>
            <a:pPr lvl="1">
              <a:spcBef>
                <a:spcPts val="500"/>
              </a:spcBef>
              <a:spcAft>
                <a:spcPts val="500"/>
              </a:spcAft>
            </a:pPr>
            <a:r>
              <a:rPr lang="en-US" sz="1600" dirty="0" smtClean="0"/>
              <a:t>These </a:t>
            </a:r>
            <a:r>
              <a:rPr lang="en-US" sz="1600" dirty="0"/>
              <a:t>transactions could be in the form </a:t>
            </a:r>
            <a:r>
              <a:rPr lang="en-US" sz="1600" dirty="0" smtClean="0"/>
              <a:t>of CR </a:t>
            </a:r>
            <a:r>
              <a:rPr lang="en-US" sz="1600" dirty="0"/>
              <a:t>push </a:t>
            </a:r>
            <a:r>
              <a:rPr lang="en-US" sz="1600" dirty="0" smtClean="0"/>
              <a:t>payments (based on IPAC BDs with trans type 03), </a:t>
            </a:r>
            <a:r>
              <a:rPr lang="en-US" sz="1600" dirty="0"/>
              <a:t>IP pull </a:t>
            </a:r>
            <a:r>
              <a:rPr lang="en-US" sz="1600" dirty="0" smtClean="0"/>
              <a:t>payments (based on IPAC BDs with trans type 04), </a:t>
            </a:r>
            <a:r>
              <a:rPr lang="en-US" sz="1600" dirty="0"/>
              <a:t>and CR payment adjustments (CR credit adjustments</a:t>
            </a:r>
            <a:r>
              <a:rPr lang="en-US" sz="1600" dirty="0" smtClean="0"/>
              <a:t>).</a:t>
            </a:r>
          </a:p>
          <a:p>
            <a:pPr lvl="1">
              <a:spcBef>
                <a:spcPts val="500"/>
              </a:spcBef>
              <a:spcAft>
                <a:spcPts val="500"/>
              </a:spcAft>
            </a:pPr>
            <a:r>
              <a:rPr lang="en-US" sz="1600" dirty="0" smtClean="0"/>
              <a:t>Finance</a:t>
            </a:r>
            <a:r>
              <a:rPr lang="en-US" sz="1600" dirty="0"/>
              <a:t>, BC Analysts, Accountants and Supervisors use this report </a:t>
            </a:r>
            <a:r>
              <a:rPr lang="en-US" sz="1600" dirty="0" smtClean="0"/>
              <a:t>to identify and age IPAC exception transactions received by customers and for statistical reporting and performance measures.</a:t>
            </a:r>
          </a:p>
          <a:p>
            <a:pPr lvl="1">
              <a:spcBef>
                <a:spcPts val="500"/>
              </a:spcBef>
              <a:spcAft>
                <a:spcPts val="500"/>
              </a:spcAft>
            </a:pPr>
            <a:r>
              <a:rPr lang="en-US" sz="1600" dirty="0" smtClean="0"/>
              <a:t>This </a:t>
            </a:r>
            <a:r>
              <a:rPr lang="en-US" sz="1600" dirty="0"/>
              <a:t>report is scheduled to run monthly and can be run on-demand</a:t>
            </a:r>
            <a:r>
              <a:rPr lang="en-US" sz="1600" dirty="0" smtClean="0"/>
              <a:t>. </a:t>
            </a:r>
            <a:r>
              <a:rPr lang="en-US" sz="1600" dirty="0"/>
              <a:t>The scheduled monthly report will be run by </a:t>
            </a:r>
            <a:r>
              <a:rPr lang="en-US" sz="1600" dirty="0" smtClean="0"/>
              <a:t>Fund.  Both </a:t>
            </a:r>
            <a:r>
              <a:rPr lang="en-US" sz="1600" dirty="0"/>
              <a:t>the on-demand and scheduled reports are available in PDF and CSV </a:t>
            </a:r>
            <a:r>
              <a:rPr lang="en-US" sz="1600" dirty="0" smtClean="0"/>
              <a:t>formats.</a:t>
            </a:r>
          </a:p>
          <a:p>
            <a:pPr lvl="1">
              <a:spcBef>
                <a:spcPts val="500"/>
              </a:spcBef>
              <a:spcAft>
                <a:spcPts val="500"/>
              </a:spcAft>
            </a:pPr>
            <a:r>
              <a:rPr lang="en-US" sz="1600" dirty="0" smtClean="0"/>
              <a:t>There are </a:t>
            </a:r>
            <a:r>
              <a:rPr lang="en-US" sz="1600" b="1" dirty="0" smtClean="0"/>
              <a:t>two</a:t>
            </a:r>
            <a:r>
              <a:rPr lang="en-US" sz="1600" dirty="0" smtClean="0"/>
              <a:t> report views for this report which include:</a:t>
            </a:r>
          </a:p>
          <a:p>
            <a:pPr marL="1025525" lvl="2" indent="-342900">
              <a:spcBef>
                <a:spcPts val="500"/>
              </a:spcBef>
              <a:spcAft>
                <a:spcPts val="500"/>
              </a:spcAft>
              <a:buFont typeface="+mj-lt"/>
              <a:buAutoNum type="arabicPeriod"/>
            </a:pPr>
            <a:r>
              <a:rPr lang="en-US" sz="1600" dirty="0" smtClean="0"/>
              <a:t>Resolved Transactions</a:t>
            </a:r>
          </a:p>
          <a:p>
            <a:pPr marL="1025525" lvl="2" indent="-342900">
              <a:spcBef>
                <a:spcPts val="500"/>
              </a:spcBef>
              <a:spcAft>
                <a:spcPts val="500"/>
              </a:spcAft>
              <a:buFont typeface="+mj-lt"/>
              <a:buAutoNum type="arabicPeriod"/>
            </a:pPr>
            <a:r>
              <a:rPr lang="en-US" sz="1600" dirty="0" smtClean="0"/>
              <a:t>Unresolved Transactions</a:t>
            </a:r>
          </a:p>
          <a:p>
            <a:pPr marL="622300" lvl="1" indent="-285750">
              <a:spcBef>
                <a:spcPts val="500"/>
              </a:spcBef>
              <a:spcAft>
                <a:spcPts val="500"/>
              </a:spcAft>
            </a:pPr>
            <a:r>
              <a:rPr lang="en-US" sz="1600" dirty="0" smtClean="0"/>
              <a:t>Report is generated from Pegasys documents.</a:t>
            </a:r>
            <a:endParaRPr lang="en-US" sz="600" b="1" u="sng" dirty="0" smtClean="0"/>
          </a:p>
          <a:p>
            <a:endParaRPr lang="en-US" sz="1500" b="1" dirty="0" smtClean="0"/>
          </a:p>
          <a:p>
            <a:endParaRPr lang="en-US" sz="1600" dirty="0" smtClean="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222</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5415144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a:t>IPAC </a:t>
            </a:r>
            <a:r>
              <a:rPr lang="en-US" sz="3600" dirty="0" smtClean="0"/>
              <a:t>Reports Schedule</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25401" y="6245225"/>
            <a:ext cx="503865" cy="476250"/>
          </a:xfrm>
        </p:spPr>
        <p:txBody>
          <a:bodyPr/>
          <a:lstStyle/>
          <a:p>
            <a:pPr>
              <a:defRPr/>
            </a:pPr>
            <a:fld id="{215F2CEC-58A8-492B-AD0D-C2BF1A7F0D89}" type="slidenum">
              <a:rPr lang="en-US" sz="1000" smtClean="0">
                <a:solidFill>
                  <a:srgbClr val="000000"/>
                </a:solidFill>
              </a:rPr>
              <a:pPr>
                <a:defRPr/>
              </a:pPr>
              <a:t>223</a:t>
            </a:fld>
            <a:endParaRPr lang="en-US" sz="1000"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itle 1"/>
          <p:cNvSpPr>
            <a:spLocks noGrp="1"/>
          </p:cNvSpPr>
          <p:nvPr>
            <p:ph type="title"/>
          </p:nvPr>
        </p:nvSpPr>
        <p:spPr>
          <a:xfrm>
            <a:off x="455613" y="111760"/>
            <a:ext cx="8586787" cy="783590"/>
          </a:xfrm>
        </p:spPr>
        <p:txBody>
          <a:bodyPr/>
          <a:lstStyle/>
          <a:p>
            <a:r>
              <a:rPr lang="en-US" dirty="0" smtClean="0"/>
              <a:t>IPAC Reports Schedules</a:t>
            </a:r>
          </a:p>
        </p:txBody>
      </p:sp>
      <p:graphicFrame>
        <p:nvGraphicFramePr>
          <p:cNvPr id="6" name="Table 5"/>
          <p:cNvGraphicFramePr>
            <a:graphicFrameLocks noGrp="1"/>
          </p:cNvGraphicFramePr>
          <p:nvPr>
            <p:extLst>
              <p:ext uri="{D42A27DB-BD31-4B8C-83A1-F6EECF244321}">
                <p14:modId xmlns:p14="http://schemas.microsoft.com/office/powerpoint/2010/main" val="4195739455"/>
              </p:ext>
            </p:extLst>
          </p:nvPr>
        </p:nvGraphicFramePr>
        <p:xfrm>
          <a:off x="475012" y="1728298"/>
          <a:ext cx="8551388" cy="1679906"/>
        </p:xfrm>
        <a:graphic>
          <a:graphicData uri="http://schemas.openxmlformats.org/drawingml/2006/table">
            <a:tbl>
              <a:tblPr firstRow="1" bandRow="1">
                <a:tableStyleId>{21E4AEA4-8DFA-4A89-87EB-49C32662AFE0}</a:tableStyleId>
              </a:tblPr>
              <a:tblGrid>
                <a:gridCol w="2648046"/>
                <a:gridCol w="786149"/>
                <a:gridCol w="761961"/>
                <a:gridCol w="604730"/>
                <a:gridCol w="701487"/>
                <a:gridCol w="798243"/>
                <a:gridCol w="677299"/>
                <a:gridCol w="870811"/>
                <a:gridCol w="702662"/>
              </a:tblGrid>
              <a:tr h="474597">
                <a:tc>
                  <a:txBody>
                    <a:bodyPr/>
                    <a:lstStyle/>
                    <a:p>
                      <a:r>
                        <a:rPr lang="en-US" sz="1100" b="1" i="0" baseline="0" dirty="0" smtClean="0">
                          <a:latin typeface="Arial" pitchFamily="34" charset="0"/>
                        </a:rPr>
                        <a:t>Report Names</a:t>
                      </a:r>
                      <a:endParaRPr lang="en-US" sz="1100" b="1" i="0" baseline="0" dirty="0">
                        <a:latin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i="0" kern="1200" baseline="0" dirty="0" smtClean="0">
                          <a:solidFill>
                            <a:schemeClr val="lt1"/>
                          </a:solidFill>
                          <a:latin typeface="Arial" pitchFamily="34" charset="0"/>
                          <a:ea typeface="+mn-ea"/>
                          <a:cs typeface="+mn-cs"/>
                        </a:rPr>
                        <a:t>Report Number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u="none" strike="noStrike" baseline="0" dirty="0" smtClean="0"/>
                        <a:t>On-Demand</a:t>
                      </a:r>
                    </a:p>
                  </a:txBody>
                  <a:tcPr/>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u="none" strike="noStrike" baseline="0" dirty="0" smtClean="0"/>
                        <a:t>Scheduled Reports</a:t>
                      </a:r>
                    </a:p>
                    <a:p>
                      <a:pPr algn="ctr"/>
                      <a:endParaRPr lang="en-US" sz="1100" b="1" i="0" baseline="0" dirty="0">
                        <a:latin typeface="Arial"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74597">
                <a:tc>
                  <a:txBody>
                    <a:bodyPr/>
                    <a:lstStyle/>
                    <a:p>
                      <a:pPr marL="91440" algn="l" fontAlgn="b"/>
                      <a:endParaRPr lang="en-US" sz="1100" b="1" i="0" u="none" strike="noStrike" baseline="0" dirty="0">
                        <a:solidFill>
                          <a:srgbClr val="000000"/>
                        </a:solidFill>
                        <a:latin typeface="Arial" pitchFamily="34" charset="0"/>
                        <a:cs typeface="Arial" pitchFamily="34" charset="0"/>
                      </a:endParaRPr>
                    </a:p>
                  </a:txBody>
                  <a:tcPr marL="5892" marR="5892" marT="5892" marB="0"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i="0" u="none" strike="noStrike" baseline="0" dirty="0" smtClean="0">
                        <a:solidFill>
                          <a:srgbClr val="000000"/>
                        </a:solidFill>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i="0" u="none" strike="noStrike" baseline="0" dirty="0" smtClean="0">
                        <a:solidFill>
                          <a:srgbClr val="000000"/>
                        </a:solidFill>
                        <a:latin typeface="Arial" pitchFamily="34" charset="0"/>
                        <a:cs typeface="Arial" pitchFamily="34" charset="0"/>
                      </a:endParaRPr>
                    </a:p>
                  </a:txBody>
                  <a:tcPr/>
                </a:tc>
                <a:tc>
                  <a:txBody>
                    <a:bodyPr/>
                    <a:lstStyle/>
                    <a:p>
                      <a:pPr algn="ctr"/>
                      <a:r>
                        <a:rPr lang="en-US" sz="1100" b="1" baseline="0" dirty="0" smtClean="0"/>
                        <a:t>Daily</a:t>
                      </a:r>
                      <a:endParaRPr lang="en-US" sz="1100" b="1" i="0" baseline="0" dirty="0">
                        <a:latin typeface="Arial" pitchFamily="34" charset="0"/>
                      </a:endParaRPr>
                    </a:p>
                  </a:txBody>
                  <a:tcPr/>
                </a:tc>
                <a:tc>
                  <a:txBody>
                    <a:bodyPr/>
                    <a:lstStyle/>
                    <a:p>
                      <a:pPr algn="ctr"/>
                      <a:r>
                        <a:rPr lang="en-US" sz="1100" b="1" i="0" baseline="0" dirty="0" smtClean="0">
                          <a:latin typeface="Arial" pitchFamily="34" charset="0"/>
                        </a:rPr>
                        <a:t>Weekly</a:t>
                      </a:r>
                      <a:endParaRPr lang="en-US" sz="1100" b="1" i="0" baseline="0" dirty="0">
                        <a:latin typeface="Arial" pitchFamily="34" charset="0"/>
                      </a:endParaRPr>
                    </a:p>
                  </a:txBody>
                  <a:tcPr/>
                </a:tc>
                <a:tc>
                  <a:txBody>
                    <a:bodyPr/>
                    <a:lstStyle/>
                    <a:p>
                      <a:pPr algn="ctr"/>
                      <a:r>
                        <a:rPr lang="en-US" sz="1100" b="1" i="0" baseline="0" dirty="0" smtClean="0">
                          <a:latin typeface="Arial" pitchFamily="34" charset="0"/>
                        </a:rPr>
                        <a:t>Bi</a:t>
                      </a:r>
                    </a:p>
                    <a:p>
                      <a:pPr algn="ctr"/>
                      <a:r>
                        <a:rPr lang="en-US" sz="1100" b="1" i="0" baseline="0" dirty="0" smtClean="0">
                          <a:latin typeface="Arial" pitchFamily="34" charset="0"/>
                        </a:rPr>
                        <a:t>Monthly</a:t>
                      </a:r>
                      <a:endParaRPr lang="en-US" sz="1100" b="1" i="0" baseline="0" dirty="0">
                        <a:latin typeface="Arial" pitchFamily="34" charset="0"/>
                      </a:endParaRPr>
                    </a:p>
                  </a:txBody>
                  <a:tcPr/>
                </a:tc>
                <a:tc>
                  <a:txBody>
                    <a:bodyPr/>
                    <a:lstStyle/>
                    <a:p>
                      <a:pPr algn="ctr"/>
                      <a:r>
                        <a:rPr lang="en-US" sz="1100" b="1" baseline="0" dirty="0" smtClean="0"/>
                        <a:t>Month</a:t>
                      </a:r>
                    </a:p>
                    <a:p>
                      <a:pPr algn="ctr"/>
                      <a:r>
                        <a:rPr lang="en-US" sz="1100" b="1" i="0" baseline="0" dirty="0" smtClean="0">
                          <a:latin typeface="Arial" pitchFamily="34" charset="0"/>
                        </a:rPr>
                        <a:t>End</a:t>
                      </a:r>
                      <a:endParaRPr lang="en-US" sz="1100" b="1" i="0" baseline="0" dirty="0">
                        <a:latin typeface="Arial" pitchFamily="34" charset="0"/>
                      </a:endParaRPr>
                    </a:p>
                  </a:txBody>
                  <a:tcPr/>
                </a:tc>
                <a:tc>
                  <a:txBody>
                    <a:bodyPr/>
                    <a:lstStyle/>
                    <a:p>
                      <a:pPr algn="ctr"/>
                      <a:r>
                        <a:rPr lang="en-US" sz="1100" b="1" baseline="0" dirty="0" smtClean="0"/>
                        <a:t>Quarter</a:t>
                      </a:r>
                    </a:p>
                    <a:p>
                      <a:pPr algn="ctr"/>
                      <a:r>
                        <a:rPr lang="en-US" sz="1100" b="1" i="0" baseline="0" dirty="0" smtClean="0">
                          <a:latin typeface="Arial" pitchFamily="34" charset="0"/>
                        </a:rPr>
                        <a:t>End</a:t>
                      </a:r>
                      <a:endParaRPr lang="en-US" sz="1100" b="1" i="0" baseline="0" dirty="0">
                        <a:latin typeface="Arial" pitchFamily="34" charset="0"/>
                      </a:endParaRPr>
                    </a:p>
                  </a:txBody>
                  <a:tcPr/>
                </a:tc>
                <a:tc>
                  <a:txBody>
                    <a:bodyPr/>
                    <a:lstStyle/>
                    <a:p>
                      <a:pPr algn="ctr"/>
                      <a:r>
                        <a:rPr lang="en-US" sz="1100" b="1" baseline="0" dirty="0" smtClean="0"/>
                        <a:t>Year</a:t>
                      </a:r>
                    </a:p>
                    <a:p>
                      <a:pPr algn="ctr"/>
                      <a:r>
                        <a:rPr lang="en-US" sz="1100" b="1" i="0" baseline="0" dirty="0" smtClean="0">
                          <a:latin typeface="Arial" pitchFamily="34" charset="0"/>
                        </a:rPr>
                        <a:t>End</a:t>
                      </a:r>
                      <a:endParaRPr lang="en-US" sz="1100" b="1" i="0" baseline="0" dirty="0">
                        <a:latin typeface="Arial" pitchFamily="34" charset="0"/>
                      </a:endParaRPr>
                    </a:p>
                  </a:txBody>
                  <a:tcPr/>
                </a:tc>
              </a:tr>
              <a:tr h="351261">
                <a:tc>
                  <a:txBody>
                    <a:bodyPr/>
                    <a:lstStyle/>
                    <a:p>
                      <a:pPr marL="91440" algn="l" fontAlgn="b"/>
                      <a:r>
                        <a:rPr lang="en-US" sz="1100" b="1" u="none" strike="noStrike" dirty="0"/>
                        <a:t>Outstanding Chargebacks Report </a:t>
                      </a:r>
                      <a:endParaRPr lang="en-US" sz="1100" b="1"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100" b="0" i="0" u="none" strike="noStrike" dirty="0" smtClean="0">
                          <a:solidFill>
                            <a:srgbClr val="000000"/>
                          </a:solidFill>
                          <a:latin typeface="Arial" pitchFamily="34" charset="0"/>
                          <a:cs typeface="Arial" pitchFamily="34" charset="0"/>
                        </a:rPr>
                        <a:t>BC1048</a:t>
                      </a:r>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100" u="none" strike="noStrike" dirty="0"/>
                        <a:t> </a:t>
                      </a:r>
                      <a:r>
                        <a:rPr lang="en-US" sz="1100" u="none" strike="noStrike" dirty="0" smtClean="0"/>
                        <a:t>X</a:t>
                      </a:r>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100" u="none" strike="noStrike" dirty="0"/>
                        <a:t> </a:t>
                      </a:r>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100" b="0" i="0" u="none" strike="noStrike" dirty="0" smtClean="0">
                          <a:solidFill>
                            <a:srgbClr val="000000"/>
                          </a:solidFill>
                          <a:latin typeface="Arial" pitchFamily="34" charset="0"/>
                          <a:cs typeface="Arial" pitchFamily="34" charset="0"/>
                        </a:rPr>
                        <a:t>X</a:t>
                      </a:r>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100" b="0" i="0" u="none" strike="noStrike" dirty="0">
                        <a:solidFill>
                          <a:srgbClr val="000000"/>
                        </a:solidFill>
                        <a:latin typeface="Arial" pitchFamily="34" charset="0"/>
                        <a:cs typeface="Arial" pitchFamily="34" charset="0"/>
                      </a:endParaRPr>
                    </a:p>
                  </a:txBody>
                  <a:tcPr marL="5892" marR="5892" marT="5892" marB="0" anchor="ctr"/>
                </a:tc>
              </a:tr>
              <a:tr h="379451">
                <a:tc>
                  <a:txBody>
                    <a:bodyPr/>
                    <a:lstStyle/>
                    <a:p>
                      <a:pPr marL="91440" algn="l" fontAlgn="b"/>
                      <a:r>
                        <a:rPr lang="en-US" sz="1100" b="1" u="none" strike="noStrike" dirty="0"/>
                        <a:t>IPAC </a:t>
                      </a:r>
                      <a:r>
                        <a:rPr lang="en-US" sz="1100" b="1" u="none" strike="noStrike" dirty="0" smtClean="0"/>
                        <a:t>Customer </a:t>
                      </a:r>
                      <a:r>
                        <a:rPr lang="en-US" sz="1100" b="1" u="none" strike="noStrike" dirty="0"/>
                        <a:t>Generated Exception Report </a:t>
                      </a:r>
                      <a:endParaRPr lang="en-US" sz="1100" b="1"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100" b="0" i="0" u="none" strike="noStrike" dirty="0" smtClean="0">
                          <a:solidFill>
                            <a:srgbClr val="000000"/>
                          </a:solidFill>
                          <a:latin typeface="Arial" pitchFamily="34" charset="0"/>
                          <a:cs typeface="Arial" pitchFamily="34" charset="0"/>
                        </a:rPr>
                        <a:t>BC1300</a:t>
                      </a:r>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100" b="0" i="0" u="none" strike="noStrike" dirty="0" smtClean="0">
                          <a:solidFill>
                            <a:srgbClr val="000000"/>
                          </a:solidFill>
                          <a:latin typeface="Arial" pitchFamily="34" charset="0"/>
                          <a:cs typeface="Arial" pitchFamily="34" charset="0"/>
                        </a:rPr>
                        <a:t>X</a:t>
                      </a:r>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r>
                        <a:rPr lang="en-US" sz="1100" b="0" i="0" u="none" strike="noStrike" dirty="0" smtClean="0">
                          <a:solidFill>
                            <a:srgbClr val="000000"/>
                          </a:solidFill>
                          <a:latin typeface="Arial" pitchFamily="34" charset="0"/>
                          <a:cs typeface="Arial" pitchFamily="34" charset="0"/>
                        </a:rPr>
                        <a:t>X</a:t>
                      </a:r>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100" b="0" i="0" u="none" strike="noStrike" dirty="0">
                        <a:solidFill>
                          <a:srgbClr val="000000"/>
                        </a:solidFill>
                        <a:latin typeface="Arial" pitchFamily="34" charset="0"/>
                        <a:cs typeface="Arial" pitchFamily="34" charset="0"/>
                      </a:endParaRPr>
                    </a:p>
                  </a:txBody>
                  <a:tcPr marL="5892" marR="5892" marT="5892" marB="0" anchor="ctr"/>
                </a:tc>
                <a:tc>
                  <a:txBody>
                    <a:bodyPr/>
                    <a:lstStyle/>
                    <a:p>
                      <a:pPr algn="ctr" fontAlgn="b"/>
                      <a:endParaRPr lang="en-US" sz="1100" b="0" i="0" u="none" strike="noStrike" dirty="0">
                        <a:solidFill>
                          <a:srgbClr val="000000"/>
                        </a:solidFill>
                        <a:latin typeface="Arial" pitchFamily="34" charset="0"/>
                        <a:cs typeface="Arial" pitchFamily="34" charset="0"/>
                      </a:endParaRPr>
                    </a:p>
                  </a:txBody>
                  <a:tcPr marL="5892" marR="5892" marT="5892" marB="0" anchor="ctr"/>
                </a:tc>
              </a:tr>
            </a:tbl>
          </a:graphicData>
        </a:graphic>
      </p:graphicFrame>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224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4613096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a:xfrm>
            <a:off x="863827" y="2427742"/>
            <a:ext cx="7772400" cy="1500187"/>
          </a:xfrm>
        </p:spPr>
        <p:txBody>
          <a:bodyPr/>
          <a:lstStyle/>
          <a:p>
            <a:pPr algn="ctr"/>
            <a:r>
              <a:rPr lang="en-US" sz="3600" dirty="0" smtClean="0"/>
              <a:t>Reports Overview</a:t>
            </a:r>
            <a:endParaRPr lang="en-US" sz="3600" dirty="0"/>
          </a:p>
        </p:txBody>
      </p:sp>
      <p:sp>
        <p:nvSpPr>
          <p:cNvPr id="4" name="Footer Placeholder 3"/>
          <p:cNvSpPr>
            <a:spLocks noGrp="1"/>
          </p:cNvSpPr>
          <p:nvPr>
            <p:ph type="ftr" sz="quarter" idx="10"/>
          </p:nvPr>
        </p:nvSpPr>
        <p:spPr>
          <a:xfrm>
            <a:off x="348343" y="6553200"/>
            <a:ext cx="7010400" cy="304800"/>
          </a:xfr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a:xfrm>
            <a:off x="-112487" y="6528253"/>
            <a:ext cx="537789" cy="234054"/>
          </a:xfrm>
        </p:spPr>
        <p:txBody>
          <a:bodyPr/>
          <a:lstStyle/>
          <a:p>
            <a:pPr>
              <a:defRPr/>
            </a:pPr>
            <a:fld id="{215F2CEC-58A8-492B-AD0D-C2BF1A7F0D89}" type="slidenum">
              <a:rPr lang="en-US" sz="1200" smtClean="0"/>
              <a:pPr>
                <a:defRPr/>
              </a:pPr>
              <a:t>225</a:t>
            </a:fld>
            <a:endParaRPr lang="en-US" sz="1200" dirty="0"/>
          </a:p>
        </p:txBody>
      </p:sp>
    </p:spTree>
    <p:extLst>
      <p:ext uri="{BB962C8B-B14F-4D97-AF65-F5344CB8AC3E}">
        <p14:creationId xmlns:p14="http://schemas.microsoft.com/office/powerpoint/2010/main" val="162521678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Execution Process	</a:t>
            </a:r>
            <a:endParaRPr lang="en-US" dirty="0"/>
          </a:p>
        </p:txBody>
      </p:sp>
      <p:sp>
        <p:nvSpPr>
          <p:cNvPr id="3" name="Content Placeholder 2"/>
          <p:cNvSpPr>
            <a:spLocks noGrp="1"/>
          </p:cNvSpPr>
          <p:nvPr>
            <p:ph idx="1"/>
          </p:nvPr>
        </p:nvSpPr>
        <p:spPr>
          <a:xfrm>
            <a:off x="369644" y="1140580"/>
            <a:ext cx="8689296" cy="5295846"/>
          </a:xfrm>
        </p:spPr>
        <p:txBody>
          <a:bodyPr/>
          <a:lstStyle/>
          <a:p>
            <a:pPr>
              <a:spcBef>
                <a:spcPts val="600"/>
              </a:spcBef>
              <a:spcAft>
                <a:spcPts val="600"/>
              </a:spcAft>
            </a:pPr>
            <a:r>
              <a:rPr lang="en-US" sz="2000" dirty="0" smtClean="0"/>
              <a:t>BAAR reports are generated from </a:t>
            </a:r>
            <a:r>
              <a:rPr lang="en-US" sz="2000" u="sng" dirty="0" smtClean="0"/>
              <a:t>BAAR reporting tables</a:t>
            </a:r>
            <a:r>
              <a:rPr lang="en-US" sz="2000" dirty="0" smtClean="0"/>
              <a:t>, which are populated by a series of </a:t>
            </a:r>
            <a:r>
              <a:rPr lang="en-US" sz="2000" u="sng" dirty="0" smtClean="0"/>
              <a:t>Extract, Transform and Load (ETL) processes</a:t>
            </a:r>
            <a:r>
              <a:rPr lang="en-US" sz="2000" dirty="0" smtClean="0"/>
              <a:t> </a:t>
            </a:r>
          </a:p>
          <a:p>
            <a:pPr>
              <a:spcBef>
                <a:spcPts val="600"/>
              </a:spcBef>
              <a:spcAft>
                <a:spcPts val="600"/>
              </a:spcAft>
            </a:pPr>
            <a:r>
              <a:rPr lang="en-US" sz="1800" dirty="0" smtClean="0"/>
              <a:t>Two methods of running reports:</a:t>
            </a:r>
          </a:p>
          <a:p>
            <a:pPr lvl="1">
              <a:spcBef>
                <a:spcPts val="600"/>
              </a:spcBef>
              <a:spcAft>
                <a:spcPts val="600"/>
              </a:spcAft>
            </a:pPr>
            <a:r>
              <a:rPr lang="en-US" sz="1800" u="sng" dirty="0"/>
              <a:t>On-Demand Reports</a:t>
            </a:r>
            <a:r>
              <a:rPr lang="en-US" sz="1800" dirty="0"/>
              <a:t> (Manual Reports)</a:t>
            </a:r>
          </a:p>
          <a:p>
            <a:pPr lvl="2">
              <a:spcBef>
                <a:spcPts val="600"/>
              </a:spcBef>
              <a:spcAft>
                <a:spcPts val="600"/>
              </a:spcAft>
            </a:pPr>
            <a:r>
              <a:rPr lang="en-US" sz="1800" dirty="0"/>
              <a:t>On-Demand reports can be </a:t>
            </a:r>
            <a:r>
              <a:rPr lang="en-US" sz="1800" dirty="0" smtClean="0"/>
              <a:t>run </a:t>
            </a:r>
            <a:r>
              <a:rPr lang="en-US" sz="1800" dirty="0"/>
              <a:t>on an </a:t>
            </a:r>
            <a:r>
              <a:rPr lang="en-US" sz="1800" u="sng" dirty="0"/>
              <a:t>as-needed basis</a:t>
            </a:r>
          </a:p>
          <a:p>
            <a:pPr lvl="2">
              <a:spcBef>
                <a:spcPts val="600"/>
              </a:spcBef>
              <a:spcAft>
                <a:spcPts val="600"/>
              </a:spcAft>
            </a:pPr>
            <a:r>
              <a:rPr lang="en-US" sz="1800" i="1" dirty="0"/>
              <a:t>Utilities &gt; Reports &gt; View </a:t>
            </a:r>
            <a:r>
              <a:rPr lang="en-US" sz="1800" i="1" dirty="0" smtClean="0"/>
              <a:t>Reports</a:t>
            </a:r>
          </a:p>
          <a:p>
            <a:pPr lvl="1">
              <a:spcBef>
                <a:spcPts val="600"/>
              </a:spcBef>
              <a:spcAft>
                <a:spcPts val="600"/>
              </a:spcAft>
            </a:pPr>
            <a:r>
              <a:rPr lang="en-US" sz="1800" u="sng" dirty="0" smtClean="0"/>
              <a:t>Scheduled </a:t>
            </a:r>
            <a:r>
              <a:rPr lang="en-US" sz="1800" u="sng" dirty="0"/>
              <a:t>Reports</a:t>
            </a:r>
            <a:r>
              <a:rPr lang="en-US" sz="1800" dirty="0"/>
              <a:t> (Automated Reports)</a:t>
            </a:r>
          </a:p>
          <a:p>
            <a:pPr lvl="2">
              <a:spcBef>
                <a:spcPts val="600"/>
              </a:spcBef>
              <a:spcAft>
                <a:spcPts val="600"/>
              </a:spcAft>
            </a:pPr>
            <a:r>
              <a:rPr lang="en-US" sz="1800" dirty="0"/>
              <a:t>Scheduled reports are </a:t>
            </a:r>
            <a:r>
              <a:rPr lang="en-US" sz="1800" u="sng" dirty="0"/>
              <a:t>generated </a:t>
            </a:r>
            <a:r>
              <a:rPr lang="en-US" sz="1800" u="sng" dirty="0" smtClean="0"/>
              <a:t>by Pegasys on </a:t>
            </a:r>
            <a:r>
              <a:rPr lang="en-US" sz="1800" u="sng" dirty="0"/>
              <a:t>a predetermined </a:t>
            </a:r>
            <a:r>
              <a:rPr lang="en-US" sz="1800" u="sng" dirty="0" smtClean="0"/>
              <a:t>basis</a:t>
            </a:r>
          </a:p>
          <a:p>
            <a:pPr lvl="3">
              <a:spcBef>
                <a:spcPts val="600"/>
              </a:spcBef>
              <a:spcAft>
                <a:spcPts val="600"/>
              </a:spcAft>
            </a:pPr>
            <a:r>
              <a:rPr lang="en-US" sz="1800" dirty="0" smtClean="0"/>
              <a:t>Tivoli jobs are configured to run each ETL job and BIRT report</a:t>
            </a:r>
          </a:p>
          <a:p>
            <a:pPr lvl="4">
              <a:spcBef>
                <a:spcPts val="600"/>
              </a:spcBef>
              <a:spcAft>
                <a:spcPts val="600"/>
              </a:spcAft>
            </a:pPr>
            <a:r>
              <a:rPr lang="en-US" sz="1800" dirty="0" smtClean="0"/>
              <a:t>The jobs will pick up the prior day’s activity and record the transactions onto the BAAR reporting tables</a:t>
            </a:r>
          </a:p>
          <a:p>
            <a:pPr lvl="3">
              <a:spcBef>
                <a:spcPts val="600"/>
              </a:spcBef>
              <a:spcAft>
                <a:spcPts val="600"/>
              </a:spcAft>
            </a:pPr>
            <a:r>
              <a:rPr lang="en-US" sz="1800" dirty="0" smtClean="0"/>
              <a:t>Once this occurs, reports run on that day will be current with data processed through the prior day</a:t>
            </a:r>
          </a:p>
          <a:p>
            <a:pPr marL="231775" lvl="1" indent="-231775">
              <a:buNone/>
            </a:pPr>
            <a:endParaRPr lang="en-US" sz="900" dirty="0" smtClean="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226</a:t>
            </a:fld>
            <a:endParaRPr lang="en-US" dirty="0">
              <a:solidFill>
                <a:srgbClr val="000000"/>
              </a:solidFill>
            </a:endParaRPr>
          </a:p>
        </p:txBody>
      </p:sp>
    </p:spTree>
    <p:extLst>
      <p:ext uri="{BB962C8B-B14F-4D97-AF65-F5344CB8AC3E}">
        <p14:creationId xmlns:p14="http://schemas.microsoft.com/office/powerpoint/2010/main" val="338399870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Report Execution / Retrieval</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25400" y="6245225"/>
            <a:ext cx="482600" cy="476250"/>
          </a:xfrm>
        </p:spPr>
        <p:txBody>
          <a:bodyPr/>
          <a:lstStyle/>
          <a:p>
            <a:pPr>
              <a:defRPr/>
            </a:pPr>
            <a:fld id="{215F2CEC-58A8-492B-AD0D-C2BF1A7F0D89}" type="slidenum">
              <a:rPr lang="en-US" sz="1000" smtClean="0">
                <a:solidFill>
                  <a:srgbClr val="000000"/>
                </a:solidFill>
              </a:rPr>
              <a:pPr>
                <a:defRPr/>
              </a:pPr>
              <a:t>227</a:t>
            </a:fld>
            <a:endParaRPr lang="en-US" sz="1000"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Retrieving a Scheduled Report</a:t>
            </a:r>
          </a:p>
        </p:txBody>
      </p:sp>
      <p:sp>
        <p:nvSpPr>
          <p:cNvPr id="3" name="Content Placeholder 2"/>
          <p:cNvSpPr>
            <a:spLocks noGrp="1"/>
          </p:cNvSpPr>
          <p:nvPr>
            <p:ph idx="1"/>
          </p:nvPr>
        </p:nvSpPr>
        <p:spPr>
          <a:xfrm>
            <a:off x="457200" y="1295400"/>
            <a:ext cx="8229600" cy="1905000"/>
          </a:xfrm>
        </p:spPr>
        <p:txBody>
          <a:bodyPr>
            <a:normAutofit/>
          </a:bodyPr>
          <a:lstStyle/>
          <a:p>
            <a:r>
              <a:rPr lang="en-US" sz="2000" dirty="0" smtClean="0"/>
              <a:t>Scheduled reports generated through Tivoli are posted to the Pegasys Reports Portal</a:t>
            </a:r>
          </a:p>
          <a:p>
            <a:pPr lvl="1"/>
            <a:r>
              <a:rPr lang="en-US" sz="1800" dirty="0" smtClean="0"/>
              <a:t>Retrieved in Pegasys</a:t>
            </a:r>
          </a:p>
          <a:p>
            <a:r>
              <a:rPr lang="en-US" sz="2000" dirty="0" smtClean="0"/>
              <a:t>Navigate to Utilities &gt; Reports &gt; View Report</a:t>
            </a:r>
          </a:p>
          <a:p>
            <a:r>
              <a:rPr lang="en-US" sz="2000" dirty="0" smtClean="0"/>
              <a:t>Scheduled reports are executed under: Pegasys Reports Portal</a:t>
            </a:r>
          </a:p>
          <a:p>
            <a:endParaRPr lang="en-US" sz="2000" dirty="0" smtClean="0"/>
          </a:p>
        </p:txBody>
      </p:sp>
      <p:pic>
        <p:nvPicPr>
          <p:cNvPr id="33794" name="Picture 2"/>
          <p:cNvPicPr>
            <a:picLocks noChangeAspect="1" noChangeArrowheads="1"/>
          </p:cNvPicPr>
          <p:nvPr/>
        </p:nvPicPr>
        <p:blipFill>
          <a:blip r:embed="rId2" cstate="print"/>
          <a:srcRect/>
          <a:stretch>
            <a:fillRect/>
          </a:stretch>
        </p:blipFill>
        <p:spPr bwMode="auto">
          <a:xfrm>
            <a:off x="685800" y="3083441"/>
            <a:ext cx="7620000" cy="3427767"/>
          </a:xfrm>
          <a:prstGeom prst="rect">
            <a:avLst/>
          </a:prstGeom>
          <a:noFill/>
          <a:ln w="9525">
            <a:solidFill>
              <a:schemeClr val="tx1"/>
            </a:solidFill>
            <a:miter lim="800000"/>
            <a:headEnd/>
            <a:tailEnd/>
          </a:ln>
        </p:spPr>
      </p:pic>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228</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33582366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 name="Content Placeholder 2"/>
          <p:cNvSpPr>
            <a:spLocks noGrp="1"/>
          </p:cNvSpPr>
          <p:nvPr>
            <p:ph idx="1"/>
          </p:nvPr>
        </p:nvSpPr>
        <p:spPr>
          <a:xfrm>
            <a:off x="510639" y="1100450"/>
            <a:ext cx="8348353" cy="838200"/>
          </a:xfrm>
        </p:spPr>
        <p:txBody>
          <a:bodyPr>
            <a:noAutofit/>
          </a:bodyPr>
          <a:lstStyle/>
          <a:p>
            <a:pPr>
              <a:spcBef>
                <a:spcPts val="600"/>
              </a:spcBef>
              <a:spcAft>
                <a:spcPts val="600"/>
              </a:spcAft>
            </a:pPr>
            <a:r>
              <a:rPr lang="en-US" sz="1800" dirty="0" smtClean="0"/>
              <a:t>Folders have been established to store current daily, weekly, monthly, quarterly and annual reports</a:t>
            </a:r>
          </a:p>
          <a:p>
            <a:pPr>
              <a:spcBef>
                <a:spcPts val="600"/>
              </a:spcBef>
              <a:spcAft>
                <a:spcPts val="600"/>
              </a:spcAft>
            </a:pPr>
            <a:r>
              <a:rPr lang="en-US" sz="1800" dirty="0" smtClean="0"/>
              <a:t>Scripts run and move reports from the current to previous folders as each new report is generated and posted to the current folder</a:t>
            </a:r>
            <a:endParaRPr lang="en-US" sz="1800" dirty="0"/>
          </a:p>
        </p:txBody>
      </p:sp>
      <p:pic>
        <p:nvPicPr>
          <p:cNvPr id="34819" name="Picture 3"/>
          <p:cNvPicPr>
            <a:picLocks noChangeAspect="1" noChangeArrowheads="1"/>
          </p:cNvPicPr>
          <p:nvPr/>
        </p:nvPicPr>
        <p:blipFill>
          <a:blip r:embed="rId2" cstate="print"/>
          <a:srcRect/>
          <a:stretch>
            <a:fillRect/>
          </a:stretch>
        </p:blipFill>
        <p:spPr bwMode="auto">
          <a:xfrm>
            <a:off x="457199" y="2496442"/>
            <a:ext cx="8505825" cy="4160658"/>
          </a:xfrm>
          <a:prstGeom prst="rect">
            <a:avLst/>
          </a:prstGeom>
          <a:noFill/>
          <a:ln w="9525">
            <a:solidFill>
              <a:schemeClr val="tx1"/>
            </a:solidFill>
            <a:miter lim="800000"/>
            <a:headEnd/>
            <a:tailEnd/>
          </a:ln>
        </p:spPr>
      </p:pic>
      <p:sp>
        <p:nvSpPr>
          <p:cNvPr id="6" name="Title 1"/>
          <p:cNvSpPr>
            <a:spLocks noGrp="1"/>
          </p:cNvSpPr>
          <p:nvPr>
            <p:ph type="title"/>
          </p:nvPr>
        </p:nvSpPr>
        <p:spPr>
          <a:xfrm>
            <a:off x="455613" y="277613"/>
            <a:ext cx="8229600" cy="563562"/>
          </a:xfrm>
        </p:spPr>
        <p:txBody>
          <a:bodyPr/>
          <a:lstStyle/>
          <a:p>
            <a:r>
              <a:rPr lang="en-US" dirty="0"/>
              <a:t>Retrieving a Scheduled Report</a:t>
            </a:r>
          </a:p>
        </p:txBody>
      </p:sp>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229</a:t>
            </a:fld>
            <a:endParaRPr lang="en-US" dirty="0">
              <a:solidFill>
                <a:srgbClr val="000000"/>
              </a:solidFill>
            </a:endParaRPr>
          </a:p>
        </p:txBody>
      </p:sp>
    </p:spTree>
    <p:extLst>
      <p:ext uri="{BB962C8B-B14F-4D97-AF65-F5344CB8AC3E}">
        <p14:creationId xmlns:p14="http://schemas.microsoft.com/office/powerpoint/2010/main" val="2803188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IPAC Refund Itemized Payment Refresher</a:t>
            </a:r>
            <a:endParaRPr lang="en-US" dirty="0"/>
          </a:p>
        </p:txBody>
      </p:sp>
      <p:sp>
        <p:nvSpPr>
          <p:cNvPr id="3" name="Content Placeholder 2"/>
          <p:cNvSpPr>
            <a:spLocks noGrp="1"/>
          </p:cNvSpPr>
          <p:nvPr>
            <p:ph idx="1"/>
          </p:nvPr>
        </p:nvSpPr>
        <p:spPr>
          <a:xfrm>
            <a:off x="636588" y="1265238"/>
            <a:ext cx="8229600" cy="4525962"/>
          </a:xfrm>
        </p:spPr>
        <p:txBody>
          <a:bodyPr/>
          <a:lstStyle/>
          <a:p>
            <a:pPr>
              <a:spcBef>
                <a:spcPts val="600"/>
              </a:spcBef>
              <a:spcAft>
                <a:spcPts val="600"/>
              </a:spcAft>
            </a:pPr>
            <a:r>
              <a:rPr lang="en-US" sz="2000" dirty="0" smtClean="0"/>
              <a:t>IPAC Refund Itemized Payment documents can be created via:</a:t>
            </a:r>
          </a:p>
          <a:p>
            <a:pPr lvl="1">
              <a:spcBef>
                <a:spcPts val="600"/>
              </a:spcBef>
              <a:spcAft>
                <a:spcPts val="600"/>
              </a:spcAft>
            </a:pPr>
            <a:r>
              <a:rPr lang="en-US" sz="1800" dirty="0" smtClean="0"/>
              <a:t>Manually: Accounts Payable </a:t>
            </a:r>
            <a:r>
              <a:rPr lang="en-US" sz="1800" dirty="0" smtClean="0">
                <a:sym typeface="Wingdings" pitchFamily="2" charset="2"/>
              </a:rPr>
              <a:t> New</a:t>
            </a:r>
            <a:r>
              <a:rPr lang="en-US" sz="1800" dirty="0" smtClean="0"/>
              <a:t> </a:t>
            </a:r>
            <a:r>
              <a:rPr lang="en-US" sz="1800" dirty="0" smtClean="0">
                <a:sym typeface="Wingdings" pitchFamily="2" charset="2"/>
              </a:rPr>
              <a:t> </a:t>
            </a:r>
            <a:r>
              <a:rPr lang="en-US" sz="1800" dirty="0"/>
              <a:t>Payment Authorization</a:t>
            </a:r>
            <a:endParaRPr lang="en-US" sz="1800" dirty="0" smtClean="0"/>
          </a:p>
          <a:p>
            <a:pPr lvl="1">
              <a:spcBef>
                <a:spcPts val="600"/>
              </a:spcBef>
              <a:spcAft>
                <a:spcPts val="600"/>
              </a:spcAft>
            </a:pPr>
            <a:r>
              <a:rPr lang="en-US" sz="1800" dirty="0" smtClean="0"/>
              <a:t>Automatically:  Automated Credit </a:t>
            </a:r>
            <a:r>
              <a:rPr lang="en-US" sz="1800" dirty="0"/>
              <a:t>Application </a:t>
            </a:r>
            <a:r>
              <a:rPr lang="en-US" sz="1800" dirty="0" smtClean="0"/>
              <a:t>(ARCRDAPP) </a:t>
            </a:r>
          </a:p>
          <a:p>
            <a:pPr lvl="2">
              <a:spcBef>
                <a:spcPts val="600"/>
              </a:spcBef>
              <a:spcAft>
                <a:spcPts val="600"/>
              </a:spcAft>
            </a:pPr>
            <a:r>
              <a:rPr lang="en-US" sz="1800" dirty="0" smtClean="0"/>
              <a:t>The </a:t>
            </a:r>
            <a:r>
              <a:rPr lang="en-US" sz="1800" dirty="0"/>
              <a:t>majority of I</a:t>
            </a:r>
            <a:r>
              <a:rPr lang="en-US" sz="1800" dirty="0" smtClean="0"/>
              <a:t>PAC </a:t>
            </a:r>
            <a:r>
              <a:rPr lang="en-US" sz="1800" dirty="0"/>
              <a:t>Refund IPs </a:t>
            </a:r>
            <a:r>
              <a:rPr lang="en-US" sz="1800" dirty="0" smtClean="0"/>
              <a:t>are </a:t>
            </a:r>
            <a:r>
              <a:rPr lang="en-US" sz="1800" dirty="0"/>
              <a:t>generated via the ARCRDAPP batch process</a:t>
            </a:r>
          </a:p>
          <a:p>
            <a:pPr lvl="2">
              <a:spcBef>
                <a:spcPts val="600"/>
              </a:spcBef>
              <a:spcAft>
                <a:spcPts val="600"/>
              </a:spcAft>
            </a:pPr>
            <a:endParaRPr lang="en-US" sz="1800" u="sng" dirty="0"/>
          </a:p>
          <a:p>
            <a:pPr lvl="2">
              <a:spcBef>
                <a:spcPts val="600"/>
              </a:spcBef>
              <a:spcAft>
                <a:spcPts val="600"/>
              </a:spcAft>
            </a:pPr>
            <a:endParaRPr lang="en-US" sz="1800" dirty="0"/>
          </a:p>
        </p:txBody>
      </p:sp>
      <p:sp>
        <p:nvSpPr>
          <p:cNvPr id="5" name="Slide Number Placeholder 4"/>
          <p:cNvSpPr>
            <a:spLocks noGrp="1"/>
          </p:cNvSpPr>
          <p:nvPr>
            <p:ph type="sldNum" sz="quarter" idx="11"/>
          </p:nvPr>
        </p:nvSpPr>
        <p:spPr/>
        <p:txBody>
          <a:bodyPr/>
          <a:lstStyle/>
          <a:p>
            <a:pPr>
              <a:defRPr/>
            </a:pPr>
            <a:fld id="{4EDCA422-FC28-491A-B4EC-C3FACFB2D33D}" type="slidenum">
              <a:rPr lang="en-US" smtClean="0"/>
              <a:pPr>
                <a:defRPr/>
              </a:pPr>
              <a:t>23</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8725653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 name="Content Placeholder 2"/>
          <p:cNvSpPr>
            <a:spLocks noGrp="1"/>
          </p:cNvSpPr>
          <p:nvPr>
            <p:ph idx="1"/>
          </p:nvPr>
        </p:nvSpPr>
        <p:spPr>
          <a:xfrm>
            <a:off x="344384" y="1114299"/>
            <a:ext cx="8799616" cy="2947062"/>
          </a:xfrm>
        </p:spPr>
        <p:txBody>
          <a:bodyPr>
            <a:normAutofit/>
          </a:bodyPr>
          <a:lstStyle/>
          <a:p>
            <a:pPr marL="342900" indent="-342900">
              <a:spcBef>
                <a:spcPts val="0"/>
              </a:spcBef>
              <a:spcAft>
                <a:spcPts val="0"/>
              </a:spcAft>
              <a:buFont typeface="+mj-lt"/>
              <a:buAutoNum type="arabicPeriod"/>
            </a:pPr>
            <a:r>
              <a:rPr lang="en-US" sz="1400" dirty="0" smtClean="0"/>
              <a:t>Select desired report: </a:t>
            </a:r>
            <a:r>
              <a:rPr lang="en-US" sz="1400" b="1" dirty="0" smtClean="0"/>
              <a:t>BC1048 Outstanding Chargebacks</a:t>
            </a:r>
            <a:r>
              <a:rPr lang="en-US" sz="1400" dirty="0" smtClean="0"/>
              <a:t> or </a:t>
            </a:r>
            <a:r>
              <a:rPr lang="en-US" sz="1400" b="1" dirty="0" smtClean="0"/>
              <a:t>BC1300 Customer Generated Exception</a:t>
            </a:r>
            <a:endParaRPr lang="en-US" sz="1400" dirty="0" smtClean="0"/>
          </a:p>
          <a:p>
            <a:pPr marL="342900" lvl="0" indent="-342900">
              <a:spcBef>
                <a:spcPts val="0"/>
              </a:spcBef>
              <a:spcAft>
                <a:spcPts val="0"/>
              </a:spcAft>
              <a:buFont typeface="+mj-lt"/>
              <a:buAutoNum type="arabicPeriod"/>
            </a:pPr>
            <a:endParaRPr lang="en-US" sz="600" dirty="0" smtClean="0"/>
          </a:p>
          <a:p>
            <a:pPr marL="342900" lvl="0" indent="-342900">
              <a:spcBef>
                <a:spcPts val="0"/>
              </a:spcBef>
              <a:spcAft>
                <a:spcPts val="0"/>
              </a:spcAft>
              <a:buFont typeface="+mj-lt"/>
              <a:buAutoNum type="arabicPeriod"/>
            </a:pPr>
            <a:r>
              <a:rPr lang="en-US" sz="1400" dirty="0" smtClean="0"/>
              <a:t>Select the desired output from the results and click the Output button</a:t>
            </a:r>
          </a:p>
          <a:p>
            <a:pPr marL="688975" lvl="1" indent="-342900">
              <a:spcBef>
                <a:spcPts val="0"/>
              </a:spcBef>
              <a:spcAft>
                <a:spcPts val="0"/>
              </a:spcAft>
            </a:pPr>
            <a:r>
              <a:rPr lang="en-US" sz="1400" dirty="0" smtClean="0"/>
              <a:t>Some reports have many outputs because they have different “views”</a:t>
            </a:r>
          </a:p>
          <a:p>
            <a:pPr marL="342900" indent="-342900">
              <a:spcBef>
                <a:spcPts val="0"/>
              </a:spcBef>
              <a:spcAft>
                <a:spcPts val="0"/>
              </a:spcAft>
              <a:buFont typeface="+mj-lt"/>
              <a:buAutoNum type="arabicPeriod"/>
            </a:pPr>
            <a:endParaRPr lang="en-US" sz="600" dirty="0" smtClean="0"/>
          </a:p>
          <a:p>
            <a:pPr marL="342900" indent="-342900">
              <a:spcBef>
                <a:spcPts val="0"/>
              </a:spcBef>
              <a:spcAft>
                <a:spcPts val="0"/>
              </a:spcAft>
              <a:buFont typeface="+mj-lt"/>
              <a:buAutoNum type="arabicPeriod"/>
            </a:pPr>
            <a:r>
              <a:rPr lang="en-US" sz="1400" dirty="0" smtClean="0"/>
              <a:t>Use the Description to identify the report outputs </a:t>
            </a:r>
          </a:p>
          <a:p>
            <a:pPr marL="688975" lvl="1" indent="-342900">
              <a:spcBef>
                <a:spcPts val="0"/>
              </a:spcBef>
              <a:spcAft>
                <a:spcPts val="0"/>
              </a:spcAft>
            </a:pPr>
            <a:r>
              <a:rPr lang="en-US" sz="1400" dirty="0" smtClean="0"/>
              <a:t>The Description can be used to identify the report view and parameters.  Description format is configured as: ReportFileName.Frequency.YYYY.MM.parameter tags</a:t>
            </a:r>
          </a:p>
          <a:p>
            <a:pPr marL="342900" indent="-342900">
              <a:spcBef>
                <a:spcPts val="0"/>
              </a:spcBef>
              <a:spcAft>
                <a:spcPts val="0"/>
              </a:spcAft>
              <a:buFont typeface="+mj-lt"/>
              <a:buAutoNum type="arabicPeriod"/>
            </a:pPr>
            <a:endParaRPr lang="en-US" sz="600" dirty="0" smtClean="0"/>
          </a:p>
          <a:p>
            <a:pPr marL="342900" indent="-342900">
              <a:spcBef>
                <a:spcPts val="0"/>
              </a:spcBef>
              <a:spcAft>
                <a:spcPts val="0"/>
              </a:spcAft>
              <a:buFont typeface="+mj-lt"/>
              <a:buAutoNum type="arabicPeriod"/>
            </a:pPr>
            <a:r>
              <a:rPr lang="en-US" sz="1400" dirty="0" smtClean="0"/>
              <a:t>Select a record and click the Output button to view the PDF or CSV output</a:t>
            </a:r>
            <a:endParaRPr lang="en-US" sz="1400" dirty="0"/>
          </a:p>
        </p:txBody>
      </p:sp>
      <p:sp>
        <p:nvSpPr>
          <p:cNvPr id="6" name="Title 1"/>
          <p:cNvSpPr>
            <a:spLocks noGrp="1"/>
          </p:cNvSpPr>
          <p:nvPr>
            <p:ph type="title"/>
          </p:nvPr>
        </p:nvSpPr>
        <p:spPr>
          <a:xfrm>
            <a:off x="455613" y="289488"/>
            <a:ext cx="8229600" cy="563562"/>
          </a:xfrm>
        </p:spPr>
        <p:txBody>
          <a:bodyPr/>
          <a:lstStyle/>
          <a:p>
            <a:r>
              <a:rPr lang="en-US" dirty="0"/>
              <a:t>IPAC Reports Repository</a:t>
            </a:r>
          </a:p>
        </p:txBody>
      </p:sp>
      <p:pic>
        <p:nvPicPr>
          <p:cNvPr id="1411075" name="Picture 3"/>
          <p:cNvPicPr>
            <a:picLocks noChangeAspect="1" noChangeArrowheads="1"/>
          </p:cNvPicPr>
          <p:nvPr/>
        </p:nvPicPr>
        <p:blipFill>
          <a:blip r:embed="rId2" cstate="print"/>
          <a:srcRect/>
          <a:stretch>
            <a:fillRect/>
          </a:stretch>
        </p:blipFill>
        <p:spPr bwMode="auto">
          <a:xfrm>
            <a:off x="391886" y="3155803"/>
            <a:ext cx="8728364" cy="3350141"/>
          </a:xfrm>
          <a:prstGeom prst="rect">
            <a:avLst/>
          </a:prstGeom>
          <a:noFill/>
          <a:ln w="9525">
            <a:solidFill>
              <a:schemeClr val="tx1"/>
            </a:solidFill>
            <a:miter lim="800000"/>
            <a:headEnd/>
            <a:tailEnd/>
          </a:ln>
        </p:spPr>
      </p:pic>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230</a:t>
            </a:fld>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790046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an On-Demand Report</a:t>
            </a:r>
          </a:p>
        </p:txBody>
      </p:sp>
      <p:sp>
        <p:nvSpPr>
          <p:cNvPr id="3" name="Content Placeholder 2"/>
          <p:cNvSpPr>
            <a:spLocks noGrp="1"/>
          </p:cNvSpPr>
          <p:nvPr>
            <p:ph idx="1"/>
          </p:nvPr>
        </p:nvSpPr>
        <p:spPr>
          <a:xfrm>
            <a:off x="457200" y="1076699"/>
            <a:ext cx="8229600" cy="1785257"/>
          </a:xfrm>
        </p:spPr>
        <p:txBody>
          <a:bodyPr>
            <a:noAutofit/>
          </a:bodyPr>
          <a:lstStyle/>
          <a:p>
            <a:r>
              <a:rPr lang="en-US" sz="1800" dirty="0" smtClean="0"/>
              <a:t>Navigate to Utilities &gt; Reports &gt; View Report</a:t>
            </a:r>
          </a:p>
          <a:p>
            <a:endParaRPr lang="en-US" sz="600" dirty="0" smtClean="0"/>
          </a:p>
          <a:p>
            <a:r>
              <a:rPr lang="en-US" sz="1800" dirty="0" smtClean="0"/>
              <a:t>On-demand reports are executed under: Accounts Receivable &gt; BAAR</a:t>
            </a:r>
          </a:p>
          <a:p>
            <a:pPr lvl="1"/>
            <a:r>
              <a:rPr lang="en-US" sz="1800" dirty="0" smtClean="0"/>
              <a:t>There will be an entry for each report view available to run</a:t>
            </a:r>
          </a:p>
          <a:p>
            <a:endParaRPr lang="en-US" sz="600" dirty="0" smtClean="0"/>
          </a:p>
          <a:p>
            <a:r>
              <a:rPr lang="en-US" sz="1800" dirty="0" smtClean="0"/>
              <a:t>Select the desired report: </a:t>
            </a:r>
            <a:r>
              <a:rPr lang="en-US" sz="1800" b="1" dirty="0" smtClean="0"/>
              <a:t>BC1048 Outstanding Chargebacks</a:t>
            </a:r>
            <a:r>
              <a:rPr lang="en-US" sz="1800" dirty="0" smtClean="0"/>
              <a:t> or </a:t>
            </a:r>
            <a:r>
              <a:rPr lang="en-US" sz="1800" b="1" dirty="0" smtClean="0"/>
              <a:t>BC1300 Customer Generated Exception</a:t>
            </a:r>
            <a:r>
              <a:rPr lang="en-US" sz="1800" dirty="0" smtClean="0"/>
              <a:t> and click Run</a:t>
            </a:r>
          </a:p>
        </p:txBody>
      </p:sp>
      <p:pic>
        <p:nvPicPr>
          <p:cNvPr id="1412098" name="Picture 2"/>
          <p:cNvPicPr>
            <a:picLocks noChangeAspect="1" noChangeArrowheads="1"/>
          </p:cNvPicPr>
          <p:nvPr/>
        </p:nvPicPr>
        <p:blipFill>
          <a:blip r:embed="rId2" cstate="print"/>
          <a:srcRect/>
          <a:stretch>
            <a:fillRect/>
          </a:stretch>
        </p:blipFill>
        <p:spPr bwMode="auto">
          <a:xfrm>
            <a:off x="1404938" y="3244525"/>
            <a:ext cx="6334125" cy="3028950"/>
          </a:xfrm>
          <a:prstGeom prst="rect">
            <a:avLst/>
          </a:prstGeom>
          <a:noFill/>
          <a:ln w="9525">
            <a:solidFill>
              <a:schemeClr val="tx1"/>
            </a:solidFill>
            <a:miter lim="800000"/>
            <a:headEnd/>
            <a:tailEnd/>
          </a:ln>
        </p:spPr>
      </p:pic>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231</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73861639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 name="Content Placeholder 2"/>
          <p:cNvSpPr>
            <a:spLocks noGrp="1"/>
          </p:cNvSpPr>
          <p:nvPr>
            <p:ph idx="1"/>
          </p:nvPr>
        </p:nvSpPr>
        <p:spPr>
          <a:xfrm>
            <a:off x="457200" y="1066800"/>
            <a:ext cx="8229600" cy="1600200"/>
          </a:xfrm>
        </p:spPr>
        <p:txBody>
          <a:bodyPr>
            <a:noAutofit/>
          </a:bodyPr>
          <a:lstStyle/>
          <a:p>
            <a:pPr>
              <a:buFont typeface="+mj-lt"/>
              <a:buAutoNum type="arabicPeriod"/>
            </a:pPr>
            <a:r>
              <a:rPr lang="en-US" sz="1400" dirty="0" smtClean="0"/>
              <a:t>Enter any required parameters </a:t>
            </a:r>
          </a:p>
          <a:p>
            <a:pPr>
              <a:buFont typeface="+mj-lt"/>
              <a:buAutoNum type="arabicPeriod"/>
            </a:pPr>
            <a:r>
              <a:rPr lang="en-US" sz="1400" dirty="0" smtClean="0"/>
              <a:t>Select the Saved Output Format of PDF or CSV</a:t>
            </a:r>
          </a:p>
          <a:p>
            <a:pPr>
              <a:buFont typeface="+mj-lt"/>
              <a:buAutoNum type="arabicPeriod"/>
            </a:pPr>
            <a:r>
              <a:rPr lang="en-US" sz="1400" dirty="0" smtClean="0"/>
              <a:t>Enter a Description if desired</a:t>
            </a:r>
          </a:p>
          <a:p>
            <a:pPr>
              <a:buFont typeface="+mj-lt"/>
              <a:buAutoNum type="arabicPeriod"/>
            </a:pPr>
            <a:r>
              <a:rPr lang="en-US" sz="1400" dirty="0" smtClean="0"/>
              <a:t>Saved Output Access of Private will allow only the user running report to view output.  Access of Shared will allow the output to be viewed by other users in the system.</a:t>
            </a:r>
          </a:p>
          <a:p>
            <a:pPr>
              <a:buFont typeface="+mj-lt"/>
              <a:buAutoNum type="arabicPeriod"/>
            </a:pPr>
            <a:r>
              <a:rPr lang="en-US" sz="1400" dirty="0" smtClean="0"/>
              <a:t>Select the Run button</a:t>
            </a:r>
          </a:p>
          <a:p>
            <a:pPr>
              <a:buFont typeface="+mj-lt"/>
              <a:buAutoNum type="arabicPeriod"/>
            </a:pPr>
            <a:r>
              <a:rPr lang="en-US" sz="1400" dirty="0" smtClean="0"/>
              <a:t>Close the window to return to the View Reports page</a:t>
            </a:r>
            <a:endParaRPr lang="en-US" sz="1600" dirty="0" smtClean="0"/>
          </a:p>
        </p:txBody>
      </p:sp>
      <p:sp>
        <p:nvSpPr>
          <p:cNvPr id="5" name="Title 1"/>
          <p:cNvSpPr>
            <a:spLocks noGrp="1"/>
          </p:cNvSpPr>
          <p:nvPr>
            <p:ph type="title"/>
          </p:nvPr>
        </p:nvSpPr>
        <p:spPr>
          <a:xfrm>
            <a:off x="455613" y="313238"/>
            <a:ext cx="8229600" cy="563562"/>
          </a:xfrm>
        </p:spPr>
        <p:txBody>
          <a:bodyPr/>
          <a:lstStyle/>
          <a:p>
            <a:r>
              <a:rPr lang="en-US" dirty="0"/>
              <a:t>Running an On-Demand Report</a:t>
            </a:r>
          </a:p>
        </p:txBody>
      </p:sp>
      <p:pic>
        <p:nvPicPr>
          <p:cNvPr id="1413122" name="Picture 2"/>
          <p:cNvPicPr>
            <a:picLocks noChangeAspect="1" noChangeArrowheads="1"/>
          </p:cNvPicPr>
          <p:nvPr/>
        </p:nvPicPr>
        <p:blipFill>
          <a:blip r:embed="rId2" cstate="print"/>
          <a:srcRect/>
          <a:stretch>
            <a:fillRect/>
          </a:stretch>
        </p:blipFill>
        <p:spPr bwMode="auto">
          <a:xfrm>
            <a:off x="927875" y="2885702"/>
            <a:ext cx="7291138" cy="3961811"/>
          </a:xfrm>
          <a:prstGeom prst="rect">
            <a:avLst/>
          </a:prstGeom>
          <a:noFill/>
          <a:ln w="9525">
            <a:solidFill>
              <a:schemeClr val="tx1"/>
            </a:solidFill>
            <a:miter lim="800000"/>
            <a:headEnd/>
            <a:tailEnd/>
          </a:ln>
        </p:spPr>
      </p:pic>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232</a:t>
            </a:fld>
            <a:endParaRPr lang="en-US" dirty="0">
              <a:solidFill>
                <a:srgbClr val="000000"/>
              </a:solidFill>
            </a:endParaRPr>
          </a:p>
        </p:txBody>
      </p:sp>
    </p:spTree>
    <p:extLst>
      <p:ext uri="{BB962C8B-B14F-4D97-AF65-F5344CB8AC3E}">
        <p14:creationId xmlns:p14="http://schemas.microsoft.com/office/powerpoint/2010/main" val="395902427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4146" name="Picture 2"/>
          <p:cNvPicPr>
            <a:picLocks noChangeAspect="1" noChangeArrowheads="1"/>
          </p:cNvPicPr>
          <p:nvPr/>
        </p:nvPicPr>
        <p:blipFill>
          <a:blip r:embed="rId2" cstate="print"/>
          <a:srcRect/>
          <a:stretch>
            <a:fillRect/>
          </a:stretch>
        </p:blipFill>
        <p:spPr bwMode="auto">
          <a:xfrm>
            <a:off x="427501" y="2792047"/>
            <a:ext cx="8645244" cy="3219702"/>
          </a:xfrm>
          <a:prstGeom prst="rect">
            <a:avLst/>
          </a:prstGeom>
          <a:noFill/>
          <a:ln w="9525">
            <a:solidFill>
              <a:schemeClr val="tx1"/>
            </a:solidFill>
            <a:miter lim="800000"/>
            <a:headEnd/>
            <a:tailEnd/>
          </a:ln>
        </p:spPr>
      </p:pic>
      <p:sp>
        <p:nvSpPr>
          <p:cNvPr id="3" name="Content Placeholder 2"/>
          <p:cNvSpPr>
            <a:spLocks noGrp="1"/>
          </p:cNvSpPr>
          <p:nvPr>
            <p:ph idx="1"/>
          </p:nvPr>
        </p:nvSpPr>
        <p:spPr>
          <a:xfrm>
            <a:off x="457200" y="1143001"/>
            <a:ext cx="8229600" cy="1447799"/>
          </a:xfrm>
        </p:spPr>
        <p:txBody>
          <a:bodyPr>
            <a:normAutofit/>
          </a:bodyPr>
          <a:lstStyle/>
          <a:p>
            <a:pPr marL="342900" indent="-342900">
              <a:buFont typeface="+mj-lt"/>
              <a:buAutoNum type="arabicPeriod" startAt="7"/>
            </a:pPr>
            <a:r>
              <a:rPr lang="en-US" sz="1800" dirty="0" smtClean="0"/>
              <a:t>Select the Refresh button to view report results</a:t>
            </a:r>
          </a:p>
          <a:p>
            <a:pPr marL="679450" lvl="1" indent="-342900"/>
            <a:r>
              <a:rPr lang="en-US" sz="1600" dirty="0" smtClean="0"/>
              <a:t>Once the Report Status shows as Complete the report has been successfully generated</a:t>
            </a:r>
          </a:p>
          <a:p>
            <a:pPr marL="342900" indent="-342900">
              <a:buFont typeface="+mj-lt"/>
              <a:buAutoNum type="arabicPeriod" startAt="7"/>
            </a:pPr>
            <a:r>
              <a:rPr lang="en-US" sz="1800" dirty="0" smtClean="0"/>
              <a:t>Select the record and click the Output button</a:t>
            </a:r>
            <a:endParaRPr lang="en-US" sz="1800" dirty="0"/>
          </a:p>
        </p:txBody>
      </p:sp>
      <p:sp>
        <p:nvSpPr>
          <p:cNvPr id="5" name="Title 1"/>
          <p:cNvSpPr>
            <a:spLocks noGrp="1"/>
          </p:cNvSpPr>
          <p:nvPr>
            <p:ph type="title"/>
          </p:nvPr>
        </p:nvSpPr>
        <p:spPr>
          <a:xfrm>
            <a:off x="475012" y="333117"/>
            <a:ext cx="8229600" cy="563562"/>
          </a:xfrm>
        </p:spPr>
        <p:txBody>
          <a:bodyPr/>
          <a:lstStyle/>
          <a:p>
            <a:r>
              <a:rPr lang="en-US" dirty="0"/>
              <a:t>Running an On-Demand Report</a:t>
            </a:r>
          </a:p>
        </p:txBody>
      </p:sp>
      <p:sp>
        <p:nvSpPr>
          <p:cNvPr id="6" name="Rectangle 5"/>
          <p:cNvSpPr/>
          <p:nvPr/>
        </p:nvSpPr>
        <p:spPr bwMode="auto">
          <a:xfrm>
            <a:off x="475012" y="5082639"/>
            <a:ext cx="427512" cy="27313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1482417" y="5080664"/>
            <a:ext cx="427512" cy="27313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233</a:t>
            </a:fld>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99209324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p:nvPr>
        </p:nvSpPr>
        <p:spPr/>
        <p:txBody>
          <a:bodyPr/>
          <a:lstStyle/>
          <a:p>
            <a:pPr eaLnBrk="1" hangingPunct="1"/>
            <a:r>
              <a:rPr lang="en-US" dirty="0" smtClean="0"/>
              <a:t>Questions</a:t>
            </a:r>
          </a:p>
        </p:txBody>
      </p:sp>
      <p:pic>
        <p:nvPicPr>
          <p:cNvPr id="490501" name="Picture 4" descr="MPj03988310000[1]"/>
          <p:cNvPicPr>
            <a:picLocks noChangeAspect="1" noChangeArrowheads="1"/>
          </p:cNvPicPr>
          <p:nvPr/>
        </p:nvPicPr>
        <p:blipFill>
          <a:blip r:embed="rId3" cstate="print">
            <a:extLst>
              <a:ext uri="{28A0092B-C50C-407E-A947-70E740481C1C}">
                <a14:useLocalDpi xmlns:a14="http://schemas.microsoft.com/office/drawing/2010/main" val="0"/>
              </a:ext>
            </a:extLst>
          </a:blip>
          <a:srcRect t="17149" r="8647"/>
          <a:stretch>
            <a:fillRect/>
          </a:stretch>
        </p:blipFill>
        <p:spPr bwMode="auto">
          <a:xfrm>
            <a:off x="1047750" y="1371600"/>
            <a:ext cx="70485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1"/>
          </p:nvPr>
        </p:nvSpPr>
        <p:spPr>
          <a:xfrm>
            <a:off x="0" y="6059914"/>
            <a:ext cx="437995" cy="476250"/>
          </a:xfrm>
        </p:spPr>
        <p:txBody>
          <a:bodyPr/>
          <a:lstStyle/>
          <a:p>
            <a:pPr>
              <a:defRPr/>
            </a:pPr>
            <a:fld id="{FA77A302-CCD1-4E9B-B3B1-86D2B4696849}" type="slidenum">
              <a:rPr lang="en-US" sz="1000" smtClean="0"/>
              <a:pPr>
                <a:defRPr/>
              </a:pPr>
              <a:t>234</a:t>
            </a:fld>
            <a:endParaRPr lang="en-US" sz="1000"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150715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IPAC Refund Itemized Payment </a:t>
            </a:r>
            <a:r>
              <a:rPr lang="en-US" dirty="0" smtClean="0"/>
              <a:t>Refresher</a:t>
            </a:r>
            <a:br>
              <a:rPr lang="en-US" dirty="0" smtClean="0"/>
            </a:br>
            <a:r>
              <a:rPr lang="en-US" dirty="0" smtClean="0"/>
              <a:t>Header</a:t>
            </a:r>
            <a:endParaRPr lang="en-US" dirty="0"/>
          </a:p>
        </p:txBody>
      </p:sp>
      <p:sp>
        <p:nvSpPr>
          <p:cNvPr id="3" name="Slide Number Placeholder 2"/>
          <p:cNvSpPr>
            <a:spLocks noGrp="1"/>
          </p:cNvSpPr>
          <p:nvPr>
            <p:ph type="sldNum" sz="quarter" idx="11"/>
          </p:nvPr>
        </p:nvSpPr>
        <p:spPr/>
        <p:txBody>
          <a:bodyPr/>
          <a:lstStyle/>
          <a:p>
            <a:pPr>
              <a:defRPr/>
            </a:pPr>
            <a:fld id="{4EDCA422-FC28-491A-B4EC-C3FACFB2D33D}" type="slidenum">
              <a:rPr lang="en-US" smtClean="0"/>
              <a:pPr>
                <a:defRPr/>
              </a:pPr>
              <a:t>24</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662" y="1228675"/>
            <a:ext cx="6308780" cy="5322580"/>
          </a:xfrm>
          <a:prstGeom prst="rect">
            <a:avLst/>
          </a:prstGeom>
          <a:noFill/>
          <a:ln w="9525">
            <a:solidFill>
              <a:schemeClr val="tx1"/>
            </a:solidFill>
            <a:miter lim="800000"/>
            <a:headEnd/>
            <a:tailEnd/>
          </a:ln>
        </p:spPr>
      </p:pic>
      <p:sp>
        <p:nvSpPr>
          <p:cNvPr id="7" name="TextBox 6"/>
          <p:cNvSpPr txBox="1"/>
          <p:nvPr/>
        </p:nvSpPr>
        <p:spPr>
          <a:xfrm>
            <a:off x="795647" y="2239096"/>
            <a:ext cx="2648197" cy="610981"/>
          </a:xfrm>
          <a:prstGeom prst="rect">
            <a:avLst/>
          </a:prstGeom>
          <a:noFill/>
          <a:ln w="28575">
            <a:solidFill>
              <a:srgbClr val="FF0000"/>
            </a:solidFill>
          </a:ln>
        </p:spPr>
        <p:txBody>
          <a:bodyPr wrap="square" rtlCol="0">
            <a:spAutoFit/>
          </a:bodyPr>
          <a:lstStyle/>
          <a:p>
            <a:endParaRPr lang="en-US" dirty="0"/>
          </a:p>
        </p:txBody>
      </p:sp>
      <p:sp>
        <p:nvSpPr>
          <p:cNvPr id="8" name="TextBox 7"/>
          <p:cNvSpPr txBox="1"/>
          <p:nvPr/>
        </p:nvSpPr>
        <p:spPr>
          <a:xfrm>
            <a:off x="771897" y="4643252"/>
            <a:ext cx="2648198" cy="902526"/>
          </a:xfrm>
          <a:prstGeom prst="rect">
            <a:avLst/>
          </a:prstGeom>
          <a:noFill/>
          <a:ln w="28575">
            <a:solidFill>
              <a:srgbClr val="FF0000"/>
            </a:solidFill>
          </a:ln>
        </p:spPr>
        <p:txBody>
          <a:bodyPr wrap="square" rtlCol="0">
            <a:spAutoFit/>
          </a:bodyPr>
          <a:lstStyle/>
          <a:p>
            <a:endParaRPr lang="en-US" dirty="0"/>
          </a:p>
        </p:txBody>
      </p:sp>
      <p:sp>
        <p:nvSpPr>
          <p:cNvPr id="9" name="TextBox 8"/>
          <p:cNvSpPr txBox="1"/>
          <p:nvPr/>
        </p:nvSpPr>
        <p:spPr>
          <a:xfrm>
            <a:off x="795647" y="6103917"/>
            <a:ext cx="2351314" cy="18466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214063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IPAC Refund Itemized Payment </a:t>
            </a:r>
            <a:r>
              <a:rPr lang="en-US" dirty="0" smtClean="0"/>
              <a:t>Refresher</a:t>
            </a:r>
            <a:br>
              <a:rPr lang="en-US" dirty="0" smtClean="0"/>
            </a:br>
            <a:r>
              <a:rPr lang="en-US" dirty="0" smtClean="0"/>
              <a:t>Accounting Line</a:t>
            </a:r>
            <a:endParaRPr lang="en-US" dirty="0"/>
          </a:p>
        </p:txBody>
      </p:sp>
      <p:sp>
        <p:nvSpPr>
          <p:cNvPr id="3" name="Slide Number Placeholder 2"/>
          <p:cNvSpPr>
            <a:spLocks noGrp="1"/>
          </p:cNvSpPr>
          <p:nvPr>
            <p:ph type="sldNum" sz="quarter" idx="11"/>
          </p:nvPr>
        </p:nvSpPr>
        <p:spPr/>
        <p:txBody>
          <a:bodyPr/>
          <a:lstStyle/>
          <a:p>
            <a:pPr>
              <a:defRPr/>
            </a:pPr>
            <a:fld id="{4EDCA422-FC28-491A-B4EC-C3FACFB2D33D}" type="slidenum">
              <a:rPr lang="en-US" smtClean="0"/>
              <a:pPr>
                <a:defRPr/>
              </a:pPr>
              <a:t>25</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4" y="1101807"/>
            <a:ext cx="7191500" cy="5061487"/>
          </a:xfrm>
          <a:prstGeom prst="rect">
            <a:avLst/>
          </a:prstGeom>
          <a:noFill/>
          <a:ln w="9525">
            <a:solidFill>
              <a:schemeClr val="tx1"/>
            </a:solidFill>
            <a:miter lim="800000"/>
            <a:headEnd/>
            <a:tailEnd/>
          </a:ln>
        </p:spPr>
      </p:pic>
      <p:sp>
        <p:nvSpPr>
          <p:cNvPr id="8" name="TextBox 7"/>
          <p:cNvSpPr txBox="1"/>
          <p:nvPr/>
        </p:nvSpPr>
        <p:spPr>
          <a:xfrm>
            <a:off x="581892" y="2101934"/>
            <a:ext cx="2030680" cy="369332"/>
          </a:xfrm>
          <a:prstGeom prst="rect">
            <a:avLst/>
          </a:prstGeom>
          <a:noFill/>
          <a:ln w="28575">
            <a:solidFill>
              <a:srgbClr val="FF0000"/>
            </a:solidFill>
          </a:ln>
        </p:spPr>
        <p:txBody>
          <a:bodyPr wrap="square" rtlCol="0">
            <a:spAutoFit/>
          </a:bodyPr>
          <a:lstStyle/>
          <a:p>
            <a:endParaRPr lang="en-US" dirty="0"/>
          </a:p>
        </p:txBody>
      </p:sp>
      <p:sp>
        <p:nvSpPr>
          <p:cNvPr id="10" name="TextBox 9"/>
          <p:cNvSpPr txBox="1"/>
          <p:nvPr/>
        </p:nvSpPr>
        <p:spPr>
          <a:xfrm>
            <a:off x="558139" y="4845131"/>
            <a:ext cx="2517569" cy="210789"/>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037909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IPAC Refund Itemized Payment </a:t>
            </a:r>
            <a:r>
              <a:rPr lang="en-US" dirty="0" smtClean="0"/>
              <a:t>Refresher</a:t>
            </a:r>
            <a:br>
              <a:rPr lang="en-US" dirty="0" smtClean="0"/>
            </a:br>
            <a:r>
              <a:rPr lang="en-US" dirty="0" smtClean="0"/>
              <a:t>Accounting Line</a:t>
            </a:r>
            <a:endParaRPr lang="en-US" dirty="0"/>
          </a:p>
        </p:txBody>
      </p:sp>
      <p:sp>
        <p:nvSpPr>
          <p:cNvPr id="3" name="Slide Number Placeholder 2"/>
          <p:cNvSpPr>
            <a:spLocks noGrp="1"/>
          </p:cNvSpPr>
          <p:nvPr>
            <p:ph type="sldNum" sz="quarter" idx="11"/>
          </p:nvPr>
        </p:nvSpPr>
        <p:spPr/>
        <p:txBody>
          <a:bodyPr/>
          <a:lstStyle/>
          <a:p>
            <a:pPr>
              <a:defRPr/>
            </a:pPr>
            <a:fld id="{4EDCA422-FC28-491A-B4EC-C3FACFB2D33D}" type="slidenum">
              <a:rPr lang="en-US" smtClean="0"/>
              <a:pPr>
                <a:defRPr/>
              </a:pPr>
              <a:t>26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4586693"/>
            <a:ext cx="7474692" cy="2051613"/>
          </a:xfrm>
          <a:prstGeom prst="rect">
            <a:avLst/>
          </a:prstGeom>
          <a:noFill/>
          <a:ln w="9525">
            <a:solidFill>
              <a:schemeClr val="tx1"/>
            </a:solidFill>
            <a:miter lim="800000"/>
            <a:headEnd/>
            <a:tailEnd/>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255815"/>
            <a:ext cx="7802088" cy="1114583"/>
          </a:xfrm>
          <a:prstGeom prst="rect">
            <a:avLst/>
          </a:prstGeom>
          <a:noFill/>
          <a:ln w="9525">
            <a:solidFill>
              <a:schemeClr val="tx1"/>
            </a:solidFill>
            <a:miter lim="800000"/>
            <a:headEnd/>
            <a:tailEnd/>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2516835"/>
            <a:ext cx="8010387" cy="1972038"/>
          </a:xfrm>
          <a:prstGeom prst="rect">
            <a:avLst/>
          </a:prstGeom>
          <a:noFill/>
          <a:ln w="9525">
            <a:solidFill>
              <a:schemeClr val="tx1"/>
            </a:solidFill>
            <a:miter lim="800000"/>
            <a:headEnd/>
            <a:tailEnd/>
          </a:ln>
        </p:spPr>
      </p:pic>
      <p:sp>
        <p:nvSpPr>
          <p:cNvPr id="10" name="TextBox 9"/>
          <p:cNvSpPr txBox="1"/>
          <p:nvPr/>
        </p:nvSpPr>
        <p:spPr>
          <a:xfrm>
            <a:off x="558141" y="1579418"/>
            <a:ext cx="3230088" cy="369332"/>
          </a:xfrm>
          <a:prstGeom prst="rect">
            <a:avLst/>
          </a:prstGeom>
          <a:noFill/>
          <a:ln w="28575">
            <a:solidFill>
              <a:srgbClr val="FF0000"/>
            </a:solidFill>
          </a:ln>
        </p:spPr>
        <p:txBody>
          <a:bodyPr wrap="square" rtlCol="0">
            <a:spAutoFit/>
          </a:bodyPr>
          <a:lstStyle/>
          <a:p>
            <a:endParaRPr lang="en-US" dirty="0"/>
          </a:p>
        </p:txBody>
      </p:sp>
      <p:sp>
        <p:nvSpPr>
          <p:cNvPr id="11" name="TextBox 10"/>
          <p:cNvSpPr txBox="1"/>
          <p:nvPr/>
        </p:nvSpPr>
        <p:spPr>
          <a:xfrm>
            <a:off x="641270" y="3526604"/>
            <a:ext cx="1840674" cy="184666"/>
          </a:xfrm>
          <a:prstGeom prst="rect">
            <a:avLst/>
          </a:prstGeom>
          <a:noFill/>
          <a:ln w="28575">
            <a:solidFill>
              <a:srgbClr val="FF0000"/>
            </a:solidFill>
          </a:ln>
        </p:spPr>
        <p:txBody>
          <a:bodyPr wrap="square" rtlCol="0">
            <a:spAutoFit/>
          </a:bodyPr>
          <a:lstStyle/>
          <a:p>
            <a:endParaRPr lang="en-US" dirty="0"/>
          </a:p>
        </p:txBody>
      </p:sp>
      <p:sp>
        <p:nvSpPr>
          <p:cNvPr id="12" name="TextBox 11"/>
          <p:cNvSpPr txBox="1"/>
          <p:nvPr/>
        </p:nvSpPr>
        <p:spPr>
          <a:xfrm>
            <a:off x="653145" y="3294438"/>
            <a:ext cx="2565068" cy="184666"/>
          </a:xfrm>
          <a:prstGeom prst="rect">
            <a:avLst/>
          </a:prstGeom>
          <a:noFill/>
          <a:ln w="28575">
            <a:solidFill>
              <a:srgbClr val="FF0000"/>
            </a:solidFill>
          </a:ln>
        </p:spPr>
        <p:txBody>
          <a:bodyPr wrap="square" rtlCol="0">
            <a:spAutoFit/>
          </a:bodyPr>
          <a:lstStyle/>
          <a:p>
            <a:endParaRPr lang="en-US" dirty="0"/>
          </a:p>
        </p:txBody>
      </p:sp>
      <p:sp>
        <p:nvSpPr>
          <p:cNvPr id="13" name="TextBox 12"/>
          <p:cNvSpPr txBox="1"/>
          <p:nvPr/>
        </p:nvSpPr>
        <p:spPr>
          <a:xfrm>
            <a:off x="469900" y="4626186"/>
            <a:ext cx="1548907" cy="18466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029414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IPAC Refund Itemized Payment </a:t>
            </a:r>
            <a:r>
              <a:rPr lang="en-US" dirty="0" smtClean="0"/>
              <a:t>Refresher</a:t>
            </a:r>
            <a:br>
              <a:rPr lang="en-US" dirty="0" smtClean="0"/>
            </a:br>
            <a:r>
              <a:rPr lang="en-US" dirty="0" smtClean="0"/>
              <a:t>Payment Article</a:t>
            </a:r>
            <a:endParaRPr lang="en-US" dirty="0"/>
          </a:p>
        </p:txBody>
      </p:sp>
      <p:sp>
        <p:nvSpPr>
          <p:cNvPr id="3" name="Slide Number Placeholder 2"/>
          <p:cNvSpPr>
            <a:spLocks noGrp="1"/>
          </p:cNvSpPr>
          <p:nvPr>
            <p:ph type="sldNum" sz="quarter" idx="11"/>
          </p:nvPr>
        </p:nvSpPr>
        <p:spPr/>
        <p:txBody>
          <a:bodyPr/>
          <a:lstStyle/>
          <a:p>
            <a:pPr>
              <a:defRPr/>
            </a:pPr>
            <a:fld id="{4EDCA422-FC28-491A-B4EC-C3FACFB2D33D}" type="slidenum">
              <a:rPr lang="en-US" smtClean="0"/>
              <a:pPr>
                <a:defRPr/>
              </a:pPr>
              <a:t>27</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29" y="1212470"/>
            <a:ext cx="7632698" cy="4751108"/>
          </a:xfrm>
          <a:prstGeom prst="rect">
            <a:avLst/>
          </a:prstGeom>
          <a:noFill/>
          <a:ln w="9525">
            <a:solidFill>
              <a:schemeClr val="tx1"/>
            </a:solidFill>
            <a:miter lim="800000"/>
            <a:headEnd/>
            <a:tailEnd/>
          </a:ln>
        </p:spPr>
      </p:pic>
      <p:sp>
        <p:nvSpPr>
          <p:cNvPr id="8" name="TextBox 7"/>
          <p:cNvSpPr txBox="1"/>
          <p:nvPr/>
        </p:nvSpPr>
        <p:spPr>
          <a:xfrm>
            <a:off x="734294" y="2833195"/>
            <a:ext cx="2543297" cy="184666"/>
          </a:xfrm>
          <a:prstGeom prst="rect">
            <a:avLst/>
          </a:prstGeom>
          <a:noFill/>
          <a:ln w="28575">
            <a:solidFill>
              <a:srgbClr val="FF0000"/>
            </a:solidFill>
          </a:ln>
        </p:spPr>
        <p:txBody>
          <a:bodyPr wrap="square" rtlCol="0">
            <a:spAutoFit/>
          </a:bodyPr>
          <a:lstStyle/>
          <a:p>
            <a:endParaRPr lang="en-US" dirty="0"/>
          </a:p>
        </p:txBody>
      </p:sp>
      <p:sp>
        <p:nvSpPr>
          <p:cNvPr id="9" name="TextBox 8"/>
          <p:cNvSpPr txBox="1"/>
          <p:nvPr/>
        </p:nvSpPr>
        <p:spPr>
          <a:xfrm>
            <a:off x="817419" y="3118727"/>
            <a:ext cx="3279568" cy="18466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796318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7"/>
          <p:cNvSpPr>
            <a:spLocks noGrp="1" noChangeArrowheads="1"/>
          </p:cNvSpPr>
          <p:nvPr>
            <p:ph idx="1"/>
          </p:nvPr>
        </p:nvSpPr>
        <p:spPr>
          <a:xfrm>
            <a:off x="738188" y="1608138"/>
            <a:ext cx="8229600" cy="4525962"/>
          </a:xfrm>
        </p:spPr>
        <p:txBody>
          <a:bodyPr/>
          <a:lstStyle/>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algn="ctr" eaLnBrk="1" hangingPunct="1">
              <a:buFont typeface="Wingdings" pitchFamily="2" charset="2"/>
              <a:buNone/>
            </a:pPr>
            <a:r>
              <a:rPr lang="en-US" sz="3600" b="1" dirty="0" smtClean="0"/>
              <a:t>Segment 2: </a:t>
            </a:r>
          </a:p>
          <a:p>
            <a:pPr algn="ctr" eaLnBrk="1" hangingPunct="1">
              <a:buFont typeface="Wingdings" pitchFamily="2" charset="2"/>
              <a:buNone/>
            </a:pPr>
            <a:r>
              <a:rPr lang="en-US" sz="3600" dirty="0" smtClean="0"/>
              <a:t>IPAC Billing and Outbound File Creation</a:t>
            </a:r>
            <a:endParaRPr lang="en-US" sz="3200" dirty="0" smtClean="0"/>
          </a:p>
        </p:txBody>
      </p:sp>
      <p:sp>
        <p:nvSpPr>
          <p:cNvPr id="2" name="Slide Number Placeholder 1"/>
          <p:cNvSpPr>
            <a:spLocks noGrp="1"/>
          </p:cNvSpPr>
          <p:nvPr>
            <p:ph type="sldNum" sz="quarter" idx="11"/>
          </p:nvPr>
        </p:nvSpPr>
        <p:spPr/>
        <p:txBody>
          <a:bodyPr/>
          <a:lstStyle/>
          <a:p>
            <a:pPr>
              <a:defRPr/>
            </a:pPr>
            <a:fld id="{D203D3E3-884D-4189-99B5-0502ABDE1DF7}" type="slidenum">
              <a:rPr lang="en-US" smtClean="0"/>
              <a:pPr>
                <a:defRPr/>
              </a:pPr>
              <a:t>28</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7057237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ChangeArrowheads="1"/>
          </p:cNvSpPr>
          <p:nvPr/>
        </p:nvSpPr>
        <p:spPr bwMode="auto">
          <a:xfrm>
            <a:off x="385763" y="1638301"/>
            <a:ext cx="8734425" cy="2380806"/>
          </a:xfrm>
          <a:prstGeom prst="rect">
            <a:avLst/>
          </a:prstGeom>
          <a:solidFill>
            <a:srgbClr val="FFFF00"/>
          </a:solidFill>
          <a:ln w="9525" algn="ctr">
            <a:solidFill>
              <a:schemeClr val="tx1"/>
            </a:solidFill>
            <a:round/>
            <a:headEnd/>
            <a:tailEnd/>
          </a:ln>
        </p:spPr>
        <p:txBody>
          <a:bodyPr wrap="none" anchor="ctr"/>
          <a:lstStyle/>
          <a:p>
            <a:endParaRPr lang="en-US" dirty="0">
              <a:solidFill>
                <a:srgbClr val="000000"/>
              </a:solidFill>
            </a:endParaRPr>
          </a:p>
        </p:txBody>
      </p:sp>
      <p:sp>
        <p:nvSpPr>
          <p:cNvPr id="114692" name="Rectangle 6"/>
          <p:cNvSpPr>
            <a:spLocks noGrp="1" noChangeArrowheads="1"/>
          </p:cNvSpPr>
          <p:nvPr>
            <p:ph type="title"/>
          </p:nvPr>
        </p:nvSpPr>
        <p:spPr>
          <a:xfrm>
            <a:off x="455613" y="85725"/>
            <a:ext cx="7381875" cy="809625"/>
          </a:xfrm>
        </p:spPr>
        <p:txBody>
          <a:bodyPr/>
          <a:lstStyle/>
          <a:p>
            <a:pPr eaLnBrk="1" hangingPunct="1"/>
            <a:r>
              <a:rPr lang="en-US" sz="2800" dirty="0" smtClean="0"/>
              <a:t>Table of Contents</a:t>
            </a:r>
          </a:p>
        </p:txBody>
      </p:sp>
      <p:sp>
        <p:nvSpPr>
          <p:cNvPr id="114691" name="Rectangle 7"/>
          <p:cNvSpPr>
            <a:spLocks noGrp="1" noChangeArrowheads="1"/>
          </p:cNvSpPr>
          <p:nvPr>
            <p:ph idx="1"/>
          </p:nvPr>
        </p:nvSpPr>
        <p:spPr>
          <a:xfrm>
            <a:off x="385763" y="1319213"/>
            <a:ext cx="8758237" cy="5133975"/>
          </a:xfrm>
        </p:spPr>
        <p:txBody>
          <a:bodyPr/>
          <a:lstStyle/>
          <a:p>
            <a:pPr marL="288925" indent="-288925" eaLnBrk="1" hangingPunct="1">
              <a:spcBef>
                <a:spcPts val="600"/>
              </a:spcBef>
              <a:spcAft>
                <a:spcPts val="600"/>
              </a:spcAft>
            </a:pPr>
            <a:r>
              <a:rPr lang="en-US" sz="1600" b="1" dirty="0" smtClean="0"/>
              <a:t>Segment 1: </a:t>
            </a:r>
            <a:r>
              <a:rPr lang="en-US" sz="1600" dirty="0"/>
              <a:t>Intra-Governmental Payment and Collection (IPAC) Overview </a:t>
            </a:r>
            <a:r>
              <a:rPr lang="en-US" sz="1600" dirty="0" smtClean="0"/>
              <a:t>		</a:t>
            </a:r>
            <a:endParaRPr lang="en-US" sz="1600" i="1" dirty="0" smtClean="0"/>
          </a:p>
          <a:p>
            <a:pPr marL="288925" indent="-288925" eaLnBrk="1" hangingPunct="1">
              <a:spcBef>
                <a:spcPts val="600"/>
              </a:spcBef>
              <a:spcAft>
                <a:spcPts val="600"/>
              </a:spcAft>
            </a:pPr>
            <a:r>
              <a:rPr lang="en-US" sz="1600" b="1" dirty="0" smtClean="0"/>
              <a:t>Segment 2:</a:t>
            </a:r>
            <a:r>
              <a:rPr lang="en-US" sz="1600" dirty="0" smtClean="0"/>
              <a:t>  IPAC Billing and Outbound File Creation		</a:t>
            </a:r>
            <a:endParaRPr lang="en-US" sz="1600" i="1" dirty="0" smtClean="0"/>
          </a:p>
          <a:p>
            <a:pPr marL="625475" lvl="1" indent="-288925" eaLnBrk="1" hangingPunct="1">
              <a:spcBef>
                <a:spcPts val="600"/>
              </a:spcBef>
              <a:spcAft>
                <a:spcPts val="600"/>
              </a:spcAft>
            </a:pPr>
            <a:r>
              <a:rPr lang="en-US" sz="1600" dirty="0" smtClean="0"/>
              <a:t>Outbound File Inputs </a:t>
            </a:r>
          </a:p>
          <a:p>
            <a:pPr marL="625475" lvl="1" indent="-288925" eaLnBrk="1" hangingPunct="1">
              <a:spcBef>
                <a:spcPts val="600"/>
              </a:spcBef>
              <a:spcAft>
                <a:spcPts val="600"/>
              </a:spcAft>
            </a:pPr>
            <a:r>
              <a:rPr lang="en-US" sz="1600" dirty="0" smtClean="0"/>
              <a:t>IPAC Outbound Batch Job</a:t>
            </a:r>
          </a:p>
          <a:p>
            <a:pPr marL="625475" lvl="1" indent="-288925" eaLnBrk="1" hangingPunct="1">
              <a:spcBef>
                <a:spcPts val="600"/>
              </a:spcBef>
              <a:spcAft>
                <a:spcPts val="600"/>
              </a:spcAft>
            </a:pPr>
            <a:r>
              <a:rPr lang="en-US" sz="1600" dirty="0" smtClean="0"/>
              <a:t>Bill Generation</a:t>
            </a:r>
          </a:p>
          <a:p>
            <a:pPr marL="625475" lvl="1" indent="-288925" eaLnBrk="1" hangingPunct="1">
              <a:spcBef>
                <a:spcPts val="600"/>
              </a:spcBef>
              <a:spcAft>
                <a:spcPts val="600"/>
              </a:spcAft>
            </a:pPr>
            <a:r>
              <a:rPr lang="en-US" sz="1600" dirty="0" smtClean="0"/>
              <a:t>IPAC Transaction Query</a:t>
            </a:r>
          </a:p>
          <a:p>
            <a:pPr marL="625475" lvl="1" indent="-288925" eaLnBrk="1" hangingPunct="1">
              <a:spcBef>
                <a:spcPts val="600"/>
              </a:spcBef>
              <a:spcAft>
                <a:spcPts val="600"/>
              </a:spcAft>
            </a:pPr>
            <a:r>
              <a:rPr lang="en-US" sz="1600" dirty="0" smtClean="0"/>
              <a:t>IPAC Treasury Rejections</a:t>
            </a:r>
            <a:r>
              <a:rPr lang="en-US" sz="1600" dirty="0"/>
              <a:t>		</a:t>
            </a:r>
          </a:p>
          <a:p>
            <a:pPr marL="288925" indent="-288925" eaLnBrk="1" hangingPunct="1">
              <a:spcBef>
                <a:spcPts val="600"/>
              </a:spcBef>
              <a:spcAft>
                <a:spcPts val="600"/>
              </a:spcAft>
              <a:defRPr/>
            </a:pPr>
            <a:r>
              <a:rPr lang="en-US" sz="1600" dirty="0"/>
              <a:t>Segment 3:  Update IPAC Status Batch Job</a:t>
            </a:r>
          </a:p>
          <a:p>
            <a:pPr marL="288925" indent="-288925" eaLnBrk="1" hangingPunct="1">
              <a:spcBef>
                <a:spcPts val="600"/>
              </a:spcBef>
              <a:spcAft>
                <a:spcPts val="600"/>
              </a:spcAft>
              <a:defRPr/>
            </a:pPr>
            <a:r>
              <a:rPr lang="en-US" sz="1600" dirty="0" smtClean="0"/>
              <a:t>Standard </a:t>
            </a:r>
            <a:r>
              <a:rPr lang="en-US" sz="1600" dirty="0"/>
              <a:t>4:  </a:t>
            </a:r>
            <a:r>
              <a:rPr lang="en-US" sz="1600" dirty="0" smtClean="0"/>
              <a:t>Standard IPAC </a:t>
            </a:r>
            <a:r>
              <a:rPr lang="en-US" sz="1600" dirty="0"/>
              <a:t>Inbound Transaction Processing	</a:t>
            </a:r>
          </a:p>
          <a:p>
            <a:pPr marL="288925" indent="-288925" eaLnBrk="1" hangingPunct="1">
              <a:spcBef>
                <a:spcPts val="600"/>
              </a:spcBef>
              <a:spcAft>
                <a:spcPts val="600"/>
              </a:spcAft>
              <a:defRPr/>
            </a:pPr>
            <a:r>
              <a:rPr lang="en-US" sz="1600" dirty="0"/>
              <a:t>Segment 5:  IPAC Chargebacks				</a:t>
            </a:r>
          </a:p>
          <a:p>
            <a:pPr marL="288925" indent="-288925" eaLnBrk="1" hangingPunct="1">
              <a:spcBef>
                <a:spcPts val="600"/>
              </a:spcBef>
              <a:spcAft>
                <a:spcPts val="600"/>
              </a:spcAft>
              <a:defRPr/>
            </a:pPr>
            <a:r>
              <a:rPr lang="en-US" sz="1600" dirty="0"/>
              <a:t>Segment 6:  Customer Generated Exceptions			</a:t>
            </a:r>
          </a:p>
          <a:p>
            <a:pPr marL="288925" indent="-288925" eaLnBrk="1" hangingPunct="1">
              <a:spcBef>
                <a:spcPts val="600"/>
              </a:spcBef>
              <a:spcAft>
                <a:spcPts val="600"/>
              </a:spcAft>
              <a:defRPr/>
            </a:pPr>
            <a:r>
              <a:rPr lang="en-US" sz="1600" dirty="0"/>
              <a:t>Segment 7:  Pulls of Non-IPAC Credits					</a:t>
            </a:r>
          </a:p>
          <a:p>
            <a:pPr marL="288925" indent="-288925" eaLnBrk="1" hangingPunct="1">
              <a:spcBef>
                <a:spcPts val="600"/>
              </a:spcBef>
              <a:spcAft>
                <a:spcPts val="600"/>
              </a:spcAft>
              <a:defRPr/>
            </a:pPr>
            <a:r>
              <a:rPr lang="en-US" sz="1600" dirty="0"/>
              <a:t>Segment 8:  IPAC Lifecycle Reports	</a:t>
            </a:r>
            <a:r>
              <a:rPr lang="en-US" sz="1600" dirty="0" smtClean="0"/>
              <a:t>			</a:t>
            </a:r>
          </a:p>
          <a:p>
            <a:pPr marL="288925" indent="-288925" eaLnBrk="1" hangingPunct="1">
              <a:spcBef>
                <a:spcPts val="600"/>
              </a:spcBef>
              <a:spcAft>
                <a:spcPts val="600"/>
              </a:spcAft>
            </a:pPr>
            <a:endParaRPr lang="en-US" sz="1400" dirty="0" smtClean="0"/>
          </a:p>
        </p:txBody>
      </p:sp>
      <p:sp>
        <p:nvSpPr>
          <p:cNvPr id="7" name="Slide Number Placeholder 4"/>
          <p:cNvSpPr txBox="1">
            <a:spLocks/>
          </p:cNvSpPr>
          <p:nvPr/>
        </p:nvSpPr>
        <p:spPr>
          <a:xfrm>
            <a:off x="-88900" y="6245225"/>
            <a:ext cx="533400" cy="476250"/>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smtClean="0">
              <a:ln>
                <a:noFill/>
              </a:ln>
              <a:solidFill>
                <a:srgbClr val="000000"/>
              </a:solidFill>
              <a:effectLst/>
              <a:uLnTx/>
              <a:uFillTx/>
              <a:latin typeface="Arial" pitchFamily="34"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fld id="{3E01CCBC-45C2-4729-92E9-9CD52621EF88}" type="slidenum">
              <a:rPr kumimoji="0" lang="en-US" sz="1000" b="0" i="0" u="none" strike="noStrike" kern="1200" cap="none" spc="0" normalizeH="0" baseline="0" noProof="0" smtClean="0">
                <a:ln>
                  <a:noFill/>
                </a:ln>
                <a:solidFill>
                  <a:srgbClr val="000000"/>
                </a:solidFill>
                <a:effectLst/>
                <a:uLnTx/>
                <a:uFillTx/>
                <a:latin typeface="Arial" pitchFamily="34" charset="0"/>
                <a:ea typeface="+mn-ea"/>
                <a:cs typeface="Arial" charset="0"/>
              </a:rPr>
              <a:pPr marL="0" marR="0" lvl="0" indent="0" algn="ctr" defTabSz="914400" rtl="0" eaLnBrk="1" fontAlgn="base" latinLnBrk="0" hangingPunct="1">
                <a:lnSpc>
                  <a:spcPct val="100000"/>
                </a:lnSpc>
                <a:spcBef>
                  <a:spcPct val="0"/>
                </a:spcBef>
                <a:spcAft>
                  <a:spcPct val="0"/>
                </a:spcAft>
                <a:buClrTx/>
                <a:buSzTx/>
                <a:buFontTx/>
                <a:buNone/>
                <a:tabLst/>
                <a:defRPr/>
              </a:pPr>
              <a:t>29</a:t>
            </a:fld>
            <a:endParaRPr kumimoji="0" lang="en-US" sz="1000" b="0" i="0" u="none" strike="noStrike" kern="1200" cap="none" spc="0" normalizeH="0" baseline="0" noProof="0" dirty="0" smtClean="0">
              <a:ln>
                <a:noFill/>
              </a:ln>
              <a:solidFill>
                <a:srgbClr val="000000"/>
              </a:solidFill>
              <a:effectLst/>
              <a:uLnTx/>
              <a:uFillTx/>
              <a:latin typeface="Arial" pitchFamily="34" charset="0"/>
              <a:ea typeface="+mn-ea"/>
              <a:cs typeface="Arial" charset="0"/>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7"/>
          <p:cNvSpPr>
            <a:spLocks noGrp="1" noChangeArrowheads="1"/>
          </p:cNvSpPr>
          <p:nvPr>
            <p:ph idx="1"/>
          </p:nvPr>
        </p:nvSpPr>
        <p:spPr>
          <a:xfrm>
            <a:off x="738188" y="1608138"/>
            <a:ext cx="8229600" cy="4525962"/>
          </a:xfrm>
        </p:spPr>
        <p:txBody>
          <a:bodyPr/>
          <a:lstStyle/>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algn="ctr" eaLnBrk="1" hangingPunct="1">
              <a:buFont typeface="Wingdings" pitchFamily="2" charset="2"/>
              <a:buNone/>
            </a:pPr>
            <a:r>
              <a:rPr lang="en-US" sz="3600" b="1" dirty="0" smtClean="0"/>
              <a:t>Segment 1: </a:t>
            </a:r>
          </a:p>
          <a:p>
            <a:pPr algn="ctr" eaLnBrk="1" hangingPunct="1">
              <a:buFont typeface="Wingdings" pitchFamily="2" charset="2"/>
              <a:buNone/>
            </a:pPr>
            <a:r>
              <a:rPr lang="en-US" sz="3600" dirty="0" smtClean="0"/>
              <a:t>Intra-Governmental Payment And Collection (IPAC) Overview</a:t>
            </a:r>
            <a:endParaRPr lang="en-US" sz="3200" dirty="0" smtClean="0"/>
          </a:p>
        </p:txBody>
      </p:sp>
      <p:sp>
        <p:nvSpPr>
          <p:cNvPr id="2" name="Slide Number Placeholder 1"/>
          <p:cNvSpPr>
            <a:spLocks noGrp="1"/>
          </p:cNvSpPr>
          <p:nvPr>
            <p:ph type="sldNum" sz="quarter" idx="11"/>
          </p:nvPr>
        </p:nvSpPr>
        <p:spPr/>
        <p:txBody>
          <a:bodyPr/>
          <a:lstStyle/>
          <a:p>
            <a:pPr>
              <a:defRPr/>
            </a:pPr>
            <a:fld id="{D203D3E3-884D-4189-99B5-0502ABDE1DF7}" type="slidenum">
              <a:rPr lang="en-US" smtClean="0"/>
              <a:pPr>
                <a:defRPr/>
              </a:pPr>
              <a:t>3</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7597098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Outbound File Inputs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30</a:t>
            </a:fld>
            <a:endParaRPr lang="en-US"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455613" y="331788"/>
            <a:ext cx="8515667" cy="563562"/>
          </a:xfrm>
        </p:spPr>
        <p:txBody>
          <a:bodyPr/>
          <a:lstStyle/>
          <a:p>
            <a:r>
              <a:rPr lang="en-US" dirty="0" smtClean="0"/>
              <a:t>IPAC Outbound File Inputs: IPAC Billing Documents</a:t>
            </a:r>
          </a:p>
        </p:txBody>
      </p:sp>
      <p:sp>
        <p:nvSpPr>
          <p:cNvPr id="6" name="Content Placeholder 2"/>
          <p:cNvSpPr>
            <a:spLocks noGrp="1"/>
          </p:cNvSpPr>
          <p:nvPr>
            <p:ph idx="1"/>
          </p:nvPr>
        </p:nvSpPr>
        <p:spPr>
          <a:xfrm>
            <a:off x="376800" y="1142863"/>
            <a:ext cx="8229600" cy="5049202"/>
          </a:xfrm>
        </p:spPr>
        <p:txBody>
          <a:bodyPr/>
          <a:lstStyle/>
          <a:p>
            <a:pPr lvl="1">
              <a:defRPr/>
            </a:pPr>
            <a:endParaRPr lang="en-US" sz="1200" dirty="0" smtClean="0"/>
          </a:p>
          <a:p>
            <a:pPr>
              <a:defRPr/>
            </a:pPr>
            <a:r>
              <a:rPr lang="en-US" sz="2000" dirty="0" smtClean="0"/>
              <a:t>IPAC Billing Documents can be generated in one of three ways:</a:t>
            </a:r>
          </a:p>
          <a:p>
            <a:pPr lvl="1">
              <a:defRPr/>
            </a:pPr>
            <a:endParaRPr lang="en-US" sz="2000" dirty="0" smtClean="0"/>
          </a:p>
          <a:p>
            <a:pPr marL="679450" lvl="1" indent="-342900">
              <a:buFont typeface="+mj-lt"/>
              <a:buAutoNum type="arabicPeriod"/>
              <a:defRPr/>
            </a:pPr>
            <a:r>
              <a:rPr lang="en-US" sz="2000" u="sng" dirty="0" smtClean="0"/>
              <a:t>Receive Detail Billing Records from Feeder Systems</a:t>
            </a:r>
          </a:p>
          <a:p>
            <a:pPr lvl="2">
              <a:defRPr/>
            </a:pPr>
            <a:r>
              <a:rPr lang="en-US" sz="2000" dirty="0" smtClean="0"/>
              <a:t>Import, Crosswalk, Summarize batch jobs</a:t>
            </a:r>
          </a:p>
          <a:p>
            <a:pPr lvl="2">
              <a:defRPr/>
            </a:pPr>
            <a:endParaRPr lang="en-US" sz="2000" dirty="0" smtClean="0"/>
          </a:p>
          <a:p>
            <a:pPr marL="679450" lvl="1" indent="-342900">
              <a:buFont typeface="+mj-lt"/>
              <a:buAutoNum type="arabicPeriod"/>
              <a:defRPr/>
            </a:pPr>
            <a:r>
              <a:rPr lang="en-US" sz="2000" u="sng" dirty="0" smtClean="0"/>
              <a:t>PCAS Agreement Billing</a:t>
            </a:r>
            <a:r>
              <a:rPr lang="en-US" sz="2000" dirty="0" smtClean="0"/>
              <a:t> </a:t>
            </a:r>
          </a:p>
          <a:p>
            <a:pPr lvl="2">
              <a:defRPr/>
            </a:pPr>
            <a:r>
              <a:rPr lang="en-US" sz="2000" dirty="0" smtClean="0"/>
              <a:t>PCAS Bill Generation (PCPROJBILL) batch job</a:t>
            </a:r>
          </a:p>
          <a:p>
            <a:pPr lvl="2">
              <a:defRPr/>
            </a:pPr>
            <a:endParaRPr lang="en-US" sz="2000" dirty="0" smtClean="0"/>
          </a:p>
          <a:p>
            <a:pPr marL="679450" lvl="1" indent="-342900">
              <a:buFont typeface="+mj-lt"/>
              <a:buAutoNum type="arabicPeriod"/>
              <a:defRPr/>
            </a:pPr>
            <a:r>
              <a:rPr lang="en-US" sz="2000" u="sng" dirty="0" smtClean="0"/>
              <a:t>Manual Creation</a:t>
            </a:r>
            <a:endParaRPr lang="en-US" sz="2000" dirty="0" smtClean="0"/>
          </a:p>
          <a:p>
            <a:pPr marL="1025525" lvl="2" indent="-342900">
              <a:defRPr/>
            </a:pPr>
            <a:r>
              <a:rPr lang="en-US" sz="2000" dirty="0" smtClean="0"/>
              <a:t>Via new form creation</a:t>
            </a:r>
          </a:p>
          <a:p>
            <a:pPr marL="1371600" lvl="3" indent="-342900">
              <a:defRPr/>
            </a:pPr>
            <a:r>
              <a:rPr lang="en-US" sz="1600" dirty="0" smtClean="0"/>
              <a:t>Option to use </a:t>
            </a:r>
            <a:r>
              <a:rPr lang="en-US" sz="1600" dirty="0"/>
              <a:t>C</a:t>
            </a:r>
            <a:r>
              <a:rPr lang="en-US" sz="1600" dirty="0" smtClean="0"/>
              <a:t>opy From or Copy Forward functionality </a:t>
            </a:r>
            <a:endParaRPr lang="en-US" sz="1600" dirty="0"/>
          </a:p>
          <a:p>
            <a:pPr lvl="2">
              <a:defRPr/>
            </a:pPr>
            <a:endParaRPr lang="en-US" sz="1600" dirty="0" smtClean="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31</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983780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title"/>
          </p:nvPr>
        </p:nvSpPr>
        <p:spPr>
          <a:xfrm>
            <a:off x="455613" y="121920"/>
            <a:ext cx="8555037" cy="773430"/>
          </a:xfrm>
        </p:spPr>
        <p:txBody>
          <a:bodyPr/>
          <a:lstStyle/>
          <a:p>
            <a:r>
              <a:rPr lang="en-US" dirty="0" smtClean="0"/>
              <a:t>Outbound File Inputs: IPAC Refund Itemized Payments</a:t>
            </a:r>
          </a:p>
        </p:txBody>
      </p:sp>
      <p:sp>
        <p:nvSpPr>
          <p:cNvPr id="208899" name="Content Placeholder 2"/>
          <p:cNvSpPr>
            <a:spLocks noGrp="1"/>
          </p:cNvSpPr>
          <p:nvPr>
            <p:ph idx="1"/>
          </p:nvPr>
        </p:nvSpPr>
        <p:spPr>
          <a:xfrm>
            <a:off x="441872" y="1176368"/>
            <a:ext cx="8680862" cy="5189222"/>
          </a:xfrm>
        </p:spPr>
        <p:txBody>
          <a:bodyPr/>
          <a:lstStyle/>
          <a:p>
            <a:pPr marL="0" indent="0">
              <a:spcBef>
                <a:spcPts val="600"/>
              </a:spcBef>
              <a:spcAft>
                <a:spcPts val="600"/>
              </a:spcAft>
              <a:buNone/>
            </a:pPr>
            <a:r>
              <a:rPr lang="en-US" sz="2000" b="1" dirty="0" smtClean="0"/>
              <a:t>Automated Credit Application Overview:</a:t>
            </a:r>
          </a:p>
          <a:p>
            <a:pPr marL="231775" lvl="1" indent="-231775">
              <a:spcBef>
                <a:spcPts val="1200"/>
              </a:spcBef>
              <a:spcAft>
                <a:spcPts val="600"/>
              </a:spcAft>
            </a:pPr>
            <a:r>
              <a:rPr lang="en-US" sz="1800" dirty="0"/>
              <a:t>IPAC Credits</a:t>
            </a:r>
            <a:r>
              <a:rPr lang="en-US" sz="1800" dirty="0" smtClean="0"/>
              <a:t>:</a:t>
            </a:r>
            <a:endParaRPr lang="en-US" sz="1600" b="1" u="sng" dirty="0" smtClean="0"/>
          </a:p>
          <a:p>
            <a:pPr marL="577850" lvl="2">
              <a:spcBef>
                <a:spcPts val="1200"/>
              </a:spcBef>
              <a:spcAft>
                <a:spcPts val="600"/>
              </a:spcAft>
            </a:pPr>
            <a:r>
              <a:rPr lang="en-US" sz="1600" b="1" u="sng" dirty="0" smtClean="0"/>
              <a:t>Automated </a:t>
            </a:r>
            <a:r>
              <a:rPr lang="en-US" sz="1600" b="1" u="sng" dirty="0"/>
              <a:t>Credit Application batch job will generate refund payments for IPAC credit Billing </a:t>
            </a:r>
            <a:r>
              <a:rPr lang="en-US" sz="1600" b="1" u="sng" dirty="0" smtClean="0"/>
              <a:t>Documents</a:t>
            </a:r>
          </a:p>
          <a:p>
            <a:pPr marL="577850" lvl="2">
              <a:spcBef>
                <a:spcPts val="600"/>
              </a:spcBef>
              <a:spcAft>
                <a:spcPts val="600"/>
              </a:spcAft>
            </a:pPr>
            <a:endParaRPr lang="en-US" sz="1600" dirty="0" smtClean="0"/>
          </a:p>
          <a:p>
            <a:pPr marL="231775" lvl="1" indent="-231775">
              <a:spcBef>
                <a:spcPts val="1200"/>
              </a:spcBef>
              <a:spcAft>
                <a:spcPts val="600"/>
              </a:spcAft>
            </a:pPr>
            <a:r>
              <a:rPr lang="en-US" sz="1800" dirty="0" smtClean="0"/>
              <a:t>The </a:t>
            </a:r>
            <a:r>
              <a:rPr lang="en-US" sz="1800" dirty="0"/>
              <a:t>Automated Credit Application batch job </a:t>
            </a:r>
            <a:r>
              <a:rPr lang="en-US" sz="1800" dirty="0" smtClean="0"/>
              <a:t>(</a:t>
            </a:r>
            <a:r>
              <a:rPr lang="en-US" sz="1800" b="1" dirty="0" smtClean="0"/>
              <a:t>ARCRDAPP</a:t>
            </a:r>
            <a:r>
              <a:rPr lang="en-US" sz="1800" dirty="0" smtClean="0"/>
              <a:t>) provides the ability to:</a:t>
            </a:r>
          </a:p>
          <a:p>
            <a:pPr marL="688975" lvl="2" indent="-342900">
              <a:spcBef>
                <a:spcPts val="1200"/>
              </a:spcBef>
              <a:spcAft>
                <a:spcPts val="600"/>
              </a:spcAft>
            </a:pPr>
            <a:r>
              <a:rPr lang="en-US" sz="1600" u="sng" dirty="0" smtClean="0"/>
              <a:t>Apply</a:t>
            </a:r>
            <a:r>
              <a:rPr lang="en-US" sz="1600" dirty="0" smtClean="0"/>
              <a:t> </a:t>
            </a:r>
            <a:r>
              <a:rPr lang="en-US" sz="1600" dirty="0"/>
              <a:t>credit </a:t>
            </a:r>
            <a:r>
              <a:rPr lang="en-US" sz="1600" dirty="0" smtClean="0"/>
              <a:t>amounts </a:t>
            </a:r>
            <a:r>
              <a:rPr lang="en-US" sz="1600" dirty="0"/>
              <a:t>within a bill, an agreement, a </a:t>
            </a:r>
            <a:r>
              <a:rPr lang="en-US" sz="1600" dirty="0" smtClean="0"/>
              <a:t>statement, </a:t>
            </a:r>
            <a:r>
              <a:rPr lang="en-US" sz="1600" dirty="0"/>
              <a:t>or a </a:t>
            </a:r>
            <a:r>
              <a:rPr lang="en-US" sz="1600" dirty="0" smtClean="0"/>
              <a:t>customer</a:t>
            </a:r>
          </a:p>
          <a:p>
            <a:pPr marL="688975" lvl="2" indent="-342900">
              <a:spcBef>
                <a:spcPts val="600"/>
              </a:spcBef>
              <a:spcAft>
                <a:spcPts val="600"/>
              </a:spcAft>
            </a:pPr>
            <a:r>
              <a:rPr lang="en-US" sz="1600" u="sng" dirty="0" smtClean="0"/>
              <a:t>Refund</a:t>
            </a:r>
            <a:r>
              <a:rPr lang="en-US" sz="1600" dirty="0" smtClean="0"/>
              <a:t> credit amounts back to the customer</a:t>
            </a:r>
          </a:p>
          <a:p>
            <a:pPr marL="1035050" lvl="3" indent="-342900">
              <a:spcBef>
                <a:spcPts val="600"/>
              </a:spcBef>
              <a:spcAft>
                <a:spcPts val="600"/>
              </a:spcAft>
            </a:pPr>
            <a:r>
              <a:rPr lang="en-US" sz="1600" dirty="0" smtClean="0"/>
              <a:t>For IPAC transactions, </a:t>
            </a:r>
            <a:r>
              <a:rPr lang="en-US" sz="1600" b="1" dirty="0" smtClean="0"/>
              <a:t>ARCRDAPP will only refund credit amounts back to the customer</a:t>
            </a:r>
            <a:endParaRPr lang="en-US" sz="1600" dirty="0"/>
          </a:p>
          <a:p>
            <a:pPr>
              <a:spcBef>
                <a:spcPts val="600"/>
              </a:spcBef>
              <a:spcAft>
                <a:spcPts val="600"/>
              </a:spcAft>
            </a:pPr>
            <a:endParaRPr lang="en-US" sz="1600" b="1" dirty="0" smtClean="0"/>
          </a:p>
          <a:p>
            <a:pPr marL="688975" lvl="1" indent="-342900">
              <a:buFont typeface="+mj-lt"/>
              <a:buAutoNum type="arabicPeriod"/>
            </a:pPr>
            <a:endParaRPr lang="en-US" sz="1800"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32</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878258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title"/>
          </p:nvPr>
        </p:nvSpPr>
        <p:spPr>
          <a:xfrm>
            <a:off x="455613" y="111760"/>
            <a:ext cx="8555037" cy="783590"/>
          </a:xfrm>
        </p:spPr>
        <p:txBody>
          <a:bodyPr/>
          <a:lstStyle/>
          <a:p>
            <a:r>
              <a:rPr lang="en-US" dirty="0" smtClean="0"/>
              <a:t>Outbound File Inputs: IPAC Refund Itemized Payments</a:t>
            </a:r>
          </a:p>
        </p:txBody>
      </p:sp>
      <p:sp>
        <p:nvSpPr>
          <p:cNvPr id="208899" name="Content Placeholder 2"/>
          <p:cNvSpPr>
            <a:spLocks noGrp="1"/>
          </p:cNvSpPr>
          <p:nvPr>
            <p:ph idx="1"/>
          </p:nvPr>
        </p:nvSpPr>
        <p:spPr>
          <a:xfrm>
            <a:off x="427512" y="1282698"/>
            <a:ext cx="8716488" cy="5128261"/>
          </a:xfrm>
        </p:spPr>
        <p:txBody>
          <a:bodyPr/>
          <a:lstStyle/>
          <a:p>
            <a:pPr marL="0" indent="0">
              <a:spcBef>
                <a:spcPts val="1200"/>
              </a:spcBef>
              <a:spcAft>
                <a:spcPts val="1200"/>
              </a:spcAft>
              <a:buNone/>
            </a:pPr>
            <a:r>
              <a:rPr lang="en-US" sz="2000" b="1" dirty="0" smtClean="0"/>
              <a:t>Automated Credit Application Overview:</a:t>
            </a:r>
          </a:p>
          <a:p>
            <a:pPr>
              <a:spcBef>
                <a:spcPts val="1200"/>
              </a:spcBef>
              <a:spcAft>
                <a:spcPts val="1200"/>
              </a:spcAft>
            </a:pPr>
            <a:r>
              <a:rPr lang="en-US" sz="1800" dirty="0"/>
              <a:t>Credits are created in the following ways:</a:t>
            </a:r>
          </a:p>
          <a:p>
            <a:pPr lvl="1">
              <a:spcBef>
                <a:spcPts val="1200"/>
              </a:spcBef>
              <a:spcAft>
                <a:spcPts val="600"/>
              </a:spcAft>
            </a:pPr>
            <a:r>
              <a:rPr lang="en-US" sz="1600" dirty="0"/>
              <a:t>Summarization Batch Process – summarizes credit Detail Billing Records from feeder systems and </a:t>
            </a:r>
            <a:r>
              <a:rPr lang="en-US" sz="1600" dirty="0" smtClean="0"/>
              <a:t>generates </a:t>
            </a:r>
            <a:r>
              <a:rPr lang="en-US" sz="1600" dirty="0"/>
              <a:t>Billing Documents with Credit line type</a:t>
            </a:r>
          </a:p>
          <a:p>
            <a:pPr lvl="1">
              <a:spcBef>
                <a:spcPts val="600"/>
              </a:spcBef>
              <a:spcAft>
                <a:spcPts val="600"/>
              </a:spcAft>
            </a:pPr>
            <a:r>
              <a:rPr lang="en-US" sz="1600" dirty="0"/>
              <a:t>PCAS Bill Generation Batch Process – reviews spending/agreement charges to determine if a Billing Document with Credit line type should be created</a:t>
            </a:r>
          </a:p>
          <a:p>
            <a:pPr lvl="1">
              <a:spcBef>
                <a:spcPts val="600"/>
              </a:spcBef>
              <a:spcAft>
                <a:spcPts val="600"/>
              </a:spcAft>
            </a:pPr>
            <a:r>
              <a:rPr lang="en-US" sz="1600" dirty="0"/>
              <a:t>Manually – Pegasys user generates Billing Document with Credit line type</a:t>
            </a:r>
          </a:p>
          <a:p>
            <a:endParaRPr lang="en-US" sz="2000" b="1" dirty="0" smtClean="0"/>
          </a:p>
          <a:p>
            <a:pPr>
              <a:spcBef>
                <a:spcPts val="1200"/>
              </a:spcBef>
            </a:pPr>
            <a:r>
              <a:rPr lang="en-US" sz="1800" b="1" u="sng" dirty="0" smtClean="0"/>
              <a:t>IPAC Refund Itemized Payments</a:t>
            </a:r>
            <a:r>
              <a:rPr lang="en-US" sz="1800" dirty="0" smtClean="0"/>
              <a:t>: Itemized Payments</a:t>
            </a:r>
            <a:endParaRPr lang="en-US" sz="600" dirty="0"/>
          </a:p>
          <a:p>
            <a:pPr lvl="2">
              <a:spcBef>
                <a:spcPts val="1200"/>
              </a:spcBef>
            </a:pPr>
            <a:r>
              <a:rPr lang="en-US" sz="1800" dirty="0"/>
              <a:t>Sent to Treasury via IPAC to record </a:t>
            </a:r>
            <a:r>
              <a:rPr lang="en-US" sz="1800" dirty="0" smtClean="0"/>
              <a:t>refund </a:t>
            </a:r>
            <a:r>
              <a:rPr lang="en-US" sz="1800" dirty="0"/>
              <a:t>of </a:t>
            </a:r>
            <a:r>
              <a:rPr lang="en-US" sz="1800" dirty="0" smtClean="0"/>
              <a:t>customer credit</a:t>
            </a:r>
            <a:endParaRPr lang="en-US" sz="1800" dirty="0"/>
          </a:p>
          <a:p>
            <a:endParaRPr lang="en-US" sz="2200" b="1" dirty="0" smtClean="0"/>
          </a:p>
          <a:p>
            <a:pPr marL="688975" lvl="1" indent="-342900">
              <a:buFont typeface="+mj-lt"/>
              <a:buAutoNum type="arabicPeriod"/>
            </a:pPr>
            <a:endParaRPr lang="en-US" sz="1600" dirty="0" smtClean="0"/>
          </a:p>
          <a:p>
            <a:pPr marL="346075" lvl="1" indent="0">
              <a:buNone/>
            </a:pPr>
            <a:endParaRPr lang="en-US" sz="1800"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33</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671476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a:t>IPAC </a:t>
            </a:r>
            <a:r>
              <a:rPr lang="en-US" sz="3600" dirty="0" smtClean="0"/>
              <a:t>Outbound Batch Job</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34</a:t>
            </a:fld>
            <a:endParaRPr lang="en-US"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a:t>
            </a:r>
            <a:r>
              <a:rPr lang="en-US" dirty="0" smtClean="0"/>
              <a:t>Outbound </a:t>
            </a:r>
            <a:r>
              <a:rPr lang="en-US" dirty="0"/>
              <a:t>Batch Job</a:t>
            </a:r>
            <a:r>
              <a:rPr lang="en-US" dirty="0" smtClean="0"/>
              <a:t> –</a:t>
            </a:r>
            <a:br>
              <a:rPr lang="en-US" dirty="0" smtClean="0"/>
            </a:br>
            <a:r>
              <a:rPr lang="en-US" dirty="0" smtClean="0"/>
              <a:t>IPAC Outbound Functionality Overview</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27" name="Rectangle 6"/>
          <p:cNvSpPr>
            <a:spLocks noChangeArrowheads="1"/>
          </p:cNvSpPr>
          <p:nvPr/>
        </p:nvSpPr>
        <p:spPr bwMode="auto">
          <a:xfrm>
            <a:off x="3636335" y="1394588"/>
            <a:ext cx="1222744" cy="1894877"/>
          </a:xfrm>
          <a:prstGeom prst="rect">
            <a:avLst/>
          </a:prstGeom>
          <a:noFill/>
          <a:ln w="38100" algn="ctr">
            <a:solidFill>
              <a:srgbClr val="BD1922"/>
            </a:solidFill>
            <a:round/>
            <a:headEnd/>
            <a:tailEnd/>
          </a:ln>
        </p:spPr>
        <p:txBody>
          <a:bodyPr wrap="none" anchor="ctr"/>
          <a:lstStyle/>
          <a:p>
            <a:endParaRPr lang="en-US" dirty="0"/>
          </a:p>
        </p:txBody>
      </p:sp>
      <p:pic>
        <p:nvPicPr>
          <p:cNvPr id="7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601" y="1439087"/>
            <a:ext cx="5984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 Box 11"/>
          <p:cNvSpPr txBox="1">
            <a:spLocks noChangeArrowheads="1"/>
          </p:cNvSpPr>
          <p:nvPr/>
        </p:nvSpPr>
        <p:spPr bwMode="auto">
          <a:xfrm>
            <a:off x="1295400" y="2886075"/>
            <a:ext cx="129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Process </a:t>
            </a:r>
          </a:p>
          <a:p>
            <a:pPr algn="ctr" eaLnBrk="1" hangingPunct="1"/>
            <a:r>
              <a:rPr lang="en-US" sz="1000" dirty="0">
                <a:solidFill>
                  <a:srgbClr val="000000"/>
                </a:solidFill>
              </a:rPr>
              <a:t>IPAC Bill Document</a:t>
            </a:r>
          </a:p>
          <a:p>
            <a:pPr algn="ctr" eaLnBrk="1" hangingPunct="1"/>
            <a:r>
              <a:rPr lang="en-US" sz="1000" b="1" dirty="0">
                <a:solidFill>
                  <a:srgbClr val="FF3300"/>
                </a:solidFill>
              </a:rPr>
              <a:t>Not Submitted</a:t>
            </a:r>
          </a:p>
        </p:txBody>
      </p:sp>
      <p:sp>
        <p:nvSpPr>
          <p:cNvPr id="76" name="Text Box 13"/>
          <p:cNvSpPr txBox="1">
            <a:spLocks noChangeArrowheads="1"/>
          </p:cNvSpPr>
          <p:nvPr/>
        </p:nvSpPr>
        <p:spPr bwMode="auto">
          <a:xfrm>
            <a:off x="7226300" y="4000500"/>
            <a:ext cx="1435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Transfers Funds</a:t>
            </a:r>
          </a:p>
          <a:p>
            <a:pPr algn="ctr" eaLnBrk="1" hangingPunct="1"/>
            <a:r>
              <a:rPr lang="en-US" sz="1000" dirty="0">
                <a:solidFill>
                  <a:srgbClr val="000000"/>
                </a:solidFill>
              </a:rPr>
              <a:t>and Sends File Back</a:t>
            </a:r>
          </a:p>
        </p:txBody>
      </p:sp>
      <p:pic>
        <p:nvPicPr>
          <p:cNvPr id="7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8788" y="5002213"/>
            <a:ext cx="8112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 Box 19"/>
          <p:cNvSpPr txBox="1">
            <a:spLocks noChangeArrowheads="1"/>
          </p:cNvSpPr>
          <p:nvPr/>
        </p:nvSpPr>
        <p:spPr bwMode="auto">
          <a:xfrm>
            <a:off x="3632200" y="2628900"/>
            <a:ext cx="13398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Outbound Job </a:t>
            </a:r>
          </a:p>
          <a:p>
            <a:pPr algn="ctr" eaLnBrk="1" hangingPunct="1"/>
            <a:r>
              <a:rPr lang="en-US" sz="1000" dirty="0">
                <a:solidFill>
                  <a:srgbClr val="000000"/>
                </a:solidFill>
              </a:rPr>
              <a:t>Creates File</a:t>
            </a:r>
          </a:p>
          <a:p>
            <a:pPr algn="ctr" eaLnBrk="1" hangingPunct="1"/>
            <a:r>
              <a:rPr lang="en-US" sz="1000" b="1" dirty="0">
                <a:solidFill>
                  <a:srgbClr val="FF3300"/>
                </a:solidFill>
              </a:rPr>
              <a:t>In Transit</a:t>
            </a:r>
          </a:p>
        </p:txBody>
      </p:sp>
      <p:sp>
        <p:nvSpPr>
          <p:cNvPr id="79" name="Text Box 20"/>
          <p:cNvSpPr txBox="1">
            <a:spLocks noChangeArrowheads="1"/>
          </p:cNvSpPr>
          <p:nvPr/>
        </p:nvSpPr>
        <p:spPr bwMode="auto">
          <a:xfrm>
            <a:off x="4241800" y="5905500"/>
            <a:ext cx="154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Inbound Job </a:t>
            </a:r>
          </a:p>
          <a:p>
            <a:pPr algn="ctr" eaLnBrk="1" hangingPunct="1"/>
            <a:r>
              <a:rPr lang="en-US" sz="1000" dirty="0">
                <a:solidFill>
                  <a:srgbClr val="000000"/>
                </a:solidFill>
              </a:rPr>
              <a:t>Processes Treasury File</a:t>
            </a:r>
          </a:p>
        </p:txBody>
      </p:sp>
      <p:pic>
        <p:nvPicPr>
          <p:cNvPr id="80" name="Picture 11" descr="doc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23685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2" descr="fi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5200" y="477361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 Box 39"/>
          <p:cNvSpPr txBox="1">
            <a:spLocks noChangeArrowheads="1"/>
          </p:cNvSpPr>
          <p:nvPr/>
        </p:nvSpPr>
        <p:spPr bwMode="auto">
          <a:xfrm>
            <a:off x="1397000" y="4654550"/>
            <a:ext cx="157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Cash Receipt Processed</a:t>
            </a:r>
          </a:p>
          <a:p>
            <a:pPr algn="ctr" eaLnBrk="1" hangingPunct="1"/>
            <a:r>
              <a:rPr lang="en-US" sz="1000" b="1" dirty="0">
                <a:solidFill>
                  <a:srgbClr val="FF3300"/>
                </a:solidFill>
              </a:rPr>
              <a:t>Confirmed/Received</a:t>
            </a:r>
          </a:p>
        </p:txBody>
      </p:sp>
      <p:pic>
        <p:nvPicPr>
          <p:cNvPr id="83" name="Picture 14" descr="doc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44259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AutoShape 43"/>
          <p:cNvSpPr>
            <a:spLocks noChangeArrowheads="1"/>
          </p:cNvSpPr>
          <p:nvPr/>
        </p:nvSpPr>
        <p:spPr bwMode="auto">
          <a:xfrm rot="-1681645">
            <a:off x="2362200" y="2187575"/>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85" name="AutoShape 44"/>
          <p:cNvSpPr>
            <a:spLocks noChangeArrowheads="1"/>
          </p:cNvSpPr>
          <p:nvPr/>
        </p:nvSpPr>
        <p:spPr bwMode="auto">
          <a:xfrm rot="845977">
            <a:off x="4899025" y="1825625"/>
            <a:ext cx="917575" cy="501650"/>
          </a:xfrm>
          <a:prstGeom prst="rightArrow">
            <a:avLst>
              <a:gd name="adj1" fmla="val 50000"/>
              <a:gd name="adj2" fmla="val 50182"/>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86" name="AutoShape 45"/>
          <p:cNvSpPr>
            <a:spLocks noChangeArrowheads="1"/>
          </p:cNvSpPr>
          <p:nvPr/>
        </p:nvSpPr>
        <p:spPr bwMode="auto">
          <a:xfrm rot="8214056">
            <a:off x="5715000" y="4216400"/>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87" name="AutoShape 46"/>
          <p:cNvSpPr>
            <a:spLocks noChangeArrowheads="1"/>
          </p:cNvSpPr>
          <p:nvPr/>
        </p:nvSpPr>
        <p:spPr bwMode="auto">
          <a:xfrm rot="11782299">
            <a:off x="3077171" y="4870515"/>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88" name="AutoShape 47"/>
          <p:cNvSpPr>
            <a:spLocks noChangeArrowheads="1"/>
          </p:cNvSpPr>
          <p:nvPr/>
        </p:nvSpPr>
        <p:spPr bwMode="auto">
          <a:xfrm rot="-5400000">
            <a:off x="669132" y="3542506"/>
            <a:ext cx="976312" cy="485775"/>
          </a:xfrm>
          <a:prstGeom prst="rightArrow">
            <a:avLst>
              <a:gd name="adj1" fmla="val 50000"/>
              <a:gd name="adj2" fmla="val 50245"/>
            </a:avLst>
          </a:prstGeom>
          <a:solidFill>
            <a:srgbClr val="FFFF00"/>
          </a:solidFill>
          <a:ln w="9525" algn="ctr">
            <a:solidFill>
              <a:schemeClr val="tx1"/>
            </a:solidFill>
            <a:prstDash val="dash"/>
            <a:miter lim="800000"/>
            <a:headEnd/>
            <a:tailEnd/>
          </a:ln>
        </p:spPr>
        <p:txBody>
          <a:bodyPr wrap="none" anchor="ctr"/>
          <a:lstStyle/>
          <a:p>
            <a:pPr algn="ctr"/>
            <a:endParaRPr lang="en-US" dirty="0">
              <a:solidFill>
                <a:srgbClr val="000000"/>
              </a:solidFill>
            </a:endParaRPr>
          </a:p>
        </p:txBody>
      </p:sp>
      <p:sp>
        <p:nvSpPr>
          <p:cNvPr id="89" name="Text Box 48"/>
          <p:cNvSpPr txBox="1">
            <a:spLocks noChangeArrowheads="1"/>
          </p:cNvSpPr>
          <p:nvPr/>
        </p:nvSpPr>
        <p:spPr bwMode="auto">
          <a:xfrm>
            <a:off x="1316112" y="3740150"/>
            <a:ext cx="9364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smtClean="0">
                <a:solidFill>
                  <a:srgbClr val="000000"/>
                </a:solidFill>
              </a:rPr>
              <a:t>Chargebacks</a:t>
            </a:r>
            <a:endParaRPr lang="en-US" sz="1000" dirty="0">
              <a:solidFill>
                <a:srgbClr val="000000"/>
              </a:solidFill>
            </a:endParaRPr>
          </a:p>
        </p:txBody>
      </p:sp>
      <p:pic>
        <p:nvPicPr>
          <p:cNvPr id="90" name="Picture 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4588" y="1730375"/>
            <a:ext cx="8112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 descr="fi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1000" y="15017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4" descr="logo_ipa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1188" y="3054350"/>
            <a:ext cx="21828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25"/>
          <p:cNvSpPr txBox="1">
            <a:spLocks noChangeArrowheads="1"/>
          </p:cNvSpPr>
          <p:nvPr/>
        </p:nvSpPr>
        <p:spPr bwMode="auto">
          <a:xfrm>
            <a:off x="5840413" y="2024063"/>
            <a:ext cx="11699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0000"/>
                </a:solidFill>
              </a:rPr>
              <a:t>Direct Connect</a:t>
            </a:r>
          </a:p>
        </p:txBody>
      </p:sp>
      <p:sp>
        <p:nvSpPr>
          <p:cNvPr id="94" name="AutoShape 44"/>
          <p:cNvSpPr>
            <a:spLocks noChangeArrowheads="1"/>
          </p:cNvSpPr>
          <p:nvPr/>
        </p:nvSpPr>
        <p:spPr bwMode="auto">
          <a:xfrm rot="1321102">
            <a:off x="6862763" y="2400300"/>
            <a:ext cx="746125" cy="501650"/>
          </a:xfrm>
          <a:prstGeom prst="rightArrow">
            <a:avLst>
              <a:gd name="adj1" fmla="val 50000"/>
              <a:gd name="adj2" fmla="val 50280"/>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95" name="Donut 94"/>
          <p:cNvSpPr/>
          <p:nvPr/>
        </p:nvSpPr>
        <p:spPr bwMode="auto">
          <a:xfrm>
            <a:off x="902008" y="2024505"/>
            <a:ext cx="395164"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1</a:t>
            </a:r>
            <a:endParaRPr kumimoji="0" lang="en-US" sz="1800" b="1" i="0" u="none" strike="noStrike" cap="none" normalizeH="0" baseline="0" dirty="0" smtClean="0">
              <a:ln>
                <a:noFill/>
              </a:ln>
              <a:solidFill>
                <a:schemeClr val="tx1"/>
              </a:solidFill>
              <a:effectLst/>
              <a:latin typeface="Arial" charset="0"/>
            </a:endParaRPr>
          </a:p>
        </p:txBody>
      </p:sp>
      <p:sp>
        <p:nvSpPr>
          <p:cNvPr id="96" name="Donut 95"/>
          <p:cNvSpPr/>
          <p:nvPr/>
        </p:nvSpPr>
        <p:spPr bwMode="auto">
          <a:xfrm>
            <a:off x="4011783" y="1054160"/>
            <a:ext cx="400718"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2</a:t>
            </a:r>
          </a:p>
        </p:txBody>
      </p:sp>
      <p:sp>
        <p:nvSpPr>
          <p:cNvPr id="97" name="Donut 96"/>
          <p:cNvSpPr/>
          <p:nvPr/>
        </p:nvSpPr>
        <p:spPr bwMode="auto">
          <a:xfrm>
            <a:off x="6154410" y="1727744"/>
            <a:ext cx="405877"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3</a:t>
            </a:r>
          </a:p>
        </p:txBody>
      </p:sp>
      <p:sp>
        <p:nvSpPr>
          <p:cNvPr id="98" name="Donut 97"/>
          <p:cNvSpPr/>
          <p:nvPr/>
        </p:nvSpPr>
        <p:spPr bwMode="auto">
          <a:xfrm>
            <a:off x="8303205" y="3075009"/>
            <a:ext cx="404859"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4</a:t>
            </a:r>
          </a:p>
        </p:txBody>
      </p:sp>
      <p:sp>
        <p:nvSpPr>
          <p:cNvPr id="99" name="Donut 98"/>
          <p:cNvSpPr/>
          <p:nvPr/>
        </p:nvSpPr>
        <p:spPr bwMode="auto">
          <a:xfrm>
            <a:off x="986739" y="5195174"/>
            <a:ext cx="374227"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6</a:t>
            </a:r>
          </a:p>
        </p:txBody>
      </p:sp>
      <p:sp>
        <p:nvSpPr>
          <p:cNvPr id="100" name="Donut 99"/>
          <p:cNvSpPr/>
          <p:nvPr/>
        </p:nvSpPr>
        <p:spPr bwMode="auto">
          <a:xfrm>
            <a:off x="4808633" y="6264176"/>
            <a:ext cx="390688"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5</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35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0345012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455613" y="331788"/>
            <a:ext cx="8556307" cy="563562"/>
          </a:xfrm>
        </p:spPr>
        <p:txBody>
          <a:bodyPr/>
          <a:lstStyle/>
          <a:p>
            <a:r>
              <a:rPr lang="en-US" dirty="0"/>
              <a:t>IPAC Outbound </a:t>
            </a:r>
            <a:r>
              <a:rPr lang="en-US" dirty="0" smtClean="0"/>
              <a:t>(GSIPACOUT) Batch Job: Functionality Overview</a:t>
            </a:r>
          </a:p>
        </p:txBody>
      </p:sp>
      <p:sp>
        <p:nvSpPr>
          <p:cNvPr id="108548" name="Content Placeholder 5"/>
          <p:cNvSpPr>
            <a:spLocks noGrp="1"/>
          </p:cNvSpPr>
          <p:nvPr>
            <p:ph idx="1"/>
          </p:nvPr>
        </p:nvSpPr>
        <p:spPr>
          <a:xfrm>
            <a:off x="387821" y="1080433"/>
            <a:ext cx="8280400" cy="4775200"/>
          </a:xfrm>
        </p:spPr>
        <p:txBody>
          <a:bodyPr/>
          <a:lstStyle/>
          <a:p>
            <a:r>
              <a:rPr lang="en-US" sz="1800" dirty="0" smtClean="0"/>
              <a:t>The IPAC Outbound batch process (to Treasury) selects billing and payment transactions in the system and creates an upload file</a:t>
            </a:r>
          </a:p>
          <a:p>
            <a:pPr lvl="1"/>
            <a:r>
              <a:rPr lang="en-US" sz="1600" dirty="0"/>
              <a:t>IPAC Bills are </a:t>
            </a:r>
            <a:r>
              <a:rPr lang="en-US" sz="1600" dirty="0" smtClean="0"/>
              <a:t>selected </a:t>
            </a:r>
            <a:r>
              <a:rPr lang="en-US" sz="1600" dirty="0"/>
              <a:t>for IPAC via the </a:t>
            </a:r>
            <a:r>
              <a:rPr lang="en-US" sz="1600" dirty="0" smtClean="0"/>
              <a:t>following selection criteria:</a:t>
            </a:r>
          </a:p>
          <a:p>
            <a:pPr lvl="2"/>
            <a:r>
              <a:rPr lang="en-US" sz="1600" dirty="0" smtClean="0"/>
              <a:t>Document Status = Processed</a:t>
            </a:r>
          </a:p>
          <a:p>
            <a:pPr lvl="2"/>
            <a:r>
              <a:rPr lang="en-US" sz="1600" dirty="0"/>
              <a:t>BD Header </a:t>
            </a:r>
            <a:r>
              <a:rPr lang="en-US" sz="1600" b="1" u="sng" dirty="0"/>
              <a:t>Interagency Transfer Flag</a:t>
            </a:r>
            <a:r>
              <a:rPr lang="en-US" sz="1600" dirty="0"/>
              <a:t> = checked (true)</a:t>
            </a:r>
          </a:p>
          <a:p>
            <a:pPr lvl="2"/>
            <a:r>
              <a:rPr lang="en-US" sz="1600" dirty="0"/>
              <a:t>BD Header </a:t>
            </a:r>
            <a:r>
              <a:rPr lang="en-US" sz="1600" b="1" u="sng" dirty="0"/>
              <a:t>Type of Transfer</a:t>
            </a:r>
            <a:r>
              <a:rPr lang="en-US" sz="1600" dirty="0"/>
              <a:t> = IPAC</a:t>
            </a:r>
          </a:p>
          <a:p>
            <a:pPr marL="1381125" lvl="3" indent="-342900"/>
            <a:r>
              <a:rPr lang="en-US" sz="1600" dirty="0"/>
              <a:t>Defaulted when IPAC Document Type is </a:t>
            </a:r>
            <a:r>
              <a:rPr lang="en-US" sz="1600" dirty="0" smtClean="0"/>
              <a:t>selected</a:t>
            </a:r>
          </a:p>
          <a:p>
            <a:pPr lvl="2"/>
            <a:r>
              <a:rPr lang="en-US" sz="1600" dirty="0" smtClean="0"/>
              <a:t>IPAC Status = Not Submitted</a:t>
            </a:r>
            <a:endParaRPr lang="en-US" sz="1600" dirty="0"/>
          </a:p>
          <a:p>
            <a:pPr marL="1381125" lvl="3" indent="-342900"/>
            <a:endParaRPr lang="en-US" sz="1600" dirty="0"/>
          </a:p>
          <a:p>
            <a:pPr marL="1381125" lvl="3" indent="-342900"/>
            <a:endParaRPr lang="en-US" sz="1600" dirty="0" smtClean="0"/>
          </a:p>
          <a:p>
            <a:pPr marL="1381125" lvl="3" indent="-342900"/>
            <a:endParaRPr lang="en-US" sz="1600" dirty="0"/>
          </a:p>
          <a:p>
            <a:pPr marL="1381125" lvl="3" indent="-342900"/>
            <a:endParaRPr lang="en-US" sz="1600" dirty="0" smtClean="0"/>
          </a:p>
          <a:p>
            <a:pPr lvl="1"/>
            <a:endParaRPr lang="en-US" sz="1800" dirty="0" smtClean="0"/>
          </a:p>
          <a:p>
            <a:pPr lvl="1"/>
            <a:endParaRPr lang="en-US" sz="1800" dirty="0"/>
          </a:p>
          <a:p>
            <a:pPr lvl="1"/>
            <a:endParaRPr lang="en-US" sz="1800" dirty="0" smtClean="0"/>
          </a:p>
          <a:p>
            <a:pPr marL="1381125" lvl="3" indent="-342900"/>
            <a:endParaRPr lang="en-US" sz="1600" dirty="0"/>
          </a:p>
          <a:p>
            <a:endParaRPr lang="en-US" sz="1600" dirty="0" smtClean="0"/>
          </a:p>
          <a:p>
            <a:endParaRPr lang="en-US" sz="1000" dirty="0" smtClean="0"/>
          </a:p>
          <a:p>
            <a:endParaRPr lang="en-US" sz="1000" dirty="0"/>
          </a:p>
          <a:p>
            <a:endParaRPr lang="en-US" sz="1000" dirty="0" smtClean="0"/>
          </a:p>
          <a:p>
            <a:endParaRPr lang="en-US" sz="1000" dirty="0"/>
          </a:p>
          <a:p>
            <a:endParaRPr lang="en-US" sz="1000" dirty="0" smtClean="0"/>
          </a:p>
          <a:p>
            <a:pPr marL="346075" lvl="1" indent="0">
              <a:buNone/>
            </a:pPr>
            <a:endParaRPr lang="en-US" sz="1000" dirty="0" smtClean="0"/>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36</a:t>
            </a:fld>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50" y="3431654"/>
            <a:ext cx="7670056" cy="1895740"/>
          </a:xfrm>
          <a:prstGeom prst="rect">
            <a:avLst/>
          </a:prstGeom>
          <a:noFill/>
          <a:ln w="9525">
            <a:solidFill>
              <a:schemeClr val="tx1"/>
            </a:solidFill>
            <a:miter lim="800000"/>
            <a:headEnd/>
            <a:tailEnd/>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2941" y="4385494"/>
            <a:ext cx="4092847" cy="2375723"/>
          </a:xfrm>
          <a:prstGeom prst="rect">
            <a:avLst/>
          </a:prstGeom>
          <a:noFill/>
          <a:ln w="9525">
            <a:solidFill>
              <a:schemeClr val="tx1"/>
            </a:solidFill>
            <a:miter lim="800000"/>
            <a:headEnd/>
            <a:tailEnd/>
          </a:ln>
        </p:spPr>
      </p:pic>
      <p:sp>
        <p:nvSpPr>
          <p:cNvPr id="13" name="Rectangle 12"/>
          <p:cNvSpPr/>
          <p:nvPr/>
        </p:nvSpPr>
        <p:spPr bwMode="auto">
          <a:xfrm>
            <a:off x="4957360" y="4538335"/>
            <a:ext cx="3474259" cy="16530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2" name="Rectangle 11"/>
          <p:cNvSpPr/>
          <p:nvPr/>
        </p:nvSpPr>
        <p:spPr bwMode="auto">
          <a:xfrm>
            <a:off x="573190" y="3678609"/>
            <a:ext cx="1989256" cy="16530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
        <p:nvSpPr>
          <p:cNvPr id="15" name="Rectangle 14"/>
          <p:cNvSpPr/>
          <p:nvPr/>
        </p:nvSpPr>
        <p:spPr bwMode="auto">
          <a:xfrm>
            <a:off x="573189" y="3892397"/>
            <a:ext cx="2350763" cy="16530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dirty="0" smtClean="0">
              <a:solidFill>
                <a:srgbClr val="000000"/>
              </a:solidFill>
            </a:endParaRPr>
          </a:p>
        </p:txBody>
      </p:sp>
    </p:spTree>
    <p:extLst>
      <p:ext uri="{BB962C8B-B14F-4D97-AF65-F5344CB8AC3E}">
        <p14:creationId xmlns:p14="http://schemas.microsoft.com/office/powerpoint/2010/main" val="8575321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868093" y="5964865"/>
            <a:ext cx="1190847" cy="78680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8546" name="Title 1"/>
          <p:cNvSpPr>
            <a:spLocks noGrp="1"/>
          </p:cNvSpPr>
          <p:nvPr>
            <p:ph type="title"/>
          </p:nvPr>
        </p:nvSpPr>
        <p:spPr>
          <a:xfrm>
            <a:off x="455613" y="331788"/>
            <a:ext cx="8556307" cy="563562"/>
          </a:xfrm>
        </p:spPr>
        <p:txBody>
          <a:bodyPr/>
          <a:lstStyle/>
          <a:p>
            <a:r>
              <a:rPr lang="en-US" dirty="0"/>
              <a:t>IPAC Outbound </a:t>
            </a:r>
            <a:r>
              <a:rPr lang="en-US" dirty="0" smtClean="0"/>
              <a:t>(GSIPACOUT) Batch Job: Functionality Overview</a:t>
            </a:r>
          </a:p>
        </p:txBody>
      </p:sp>
      <p:sp>
        <p:nvSpPr>
          <p:cNvPr id="108548" name="Content Placeholder 5"/>
          <p:cNvSpPr>
            <a:spLocks noGrp="1"/>
          </p:cNvSpPr>
          <p:nvPr>
            <p:ph idx="1"/>
          </p:nvPr>
        </p:nvSpPr>
        <p:spPr>
          <a:xfrm>
            <a:off x="387821" y="1080433"/>
            <a:ext cx="8280400" cy="4775200"/>
          </a:xfrm>
        </p:spPr>
        <p:txBody>
          <a:bodyPr/>
          <a:lstStyle/>
          <a:p>
            <a:pPr marL="295275" indent="-285750"/>
            <a:r>
              <a:rPr lang="en-US" sz="1800" dirty="0" smtClean="0"/>
              <a:t>IPAC </a:t>
            </a:r>
            <a:r>
              <a:rPr lang="en-US" sz="1800" dirty="0"/>
              <a:t>Itemized Payments are selected for IPAC via the following:</a:t>
            </a:r>
          </a:p>
          <a:p>
            <a:pPr lvl="2"/>
            <a:r>
              <a:rPr lang="en-US" sz="1800" dirty="0"/>
              <a:t>Document Status = Processed</a:t>
            </a:r>
          </a:p>
          <a:p>
            <a:pPr lvl="2"/>
            <a:r>
              <a:rPr lang="en-US" sz="1800" dirty="0"/>
              <a:t>IPAC Status = Not Submitted</a:t>
            </a:r>
          </a:p>
          <a:p>
            <a:pPr marL="1381125" lvl="3" indent="-342900"/>
            <a:endParaRPr lang="en-US" sz="1600" dirty="0"/>
          </a:p>
          <a:p>
            <a:endParaRPr lang="en-US" sz="1600" dirty="0" smtClean="0"/>
          </a:p>
          <a:p>
            <a:endParaRPr lang="en-US" sz="1000" dirty="0" smtClean="0"/>
          </a:p>
          <a:p>
            <a:endParaRPr lang="en-US" sz="1000" dirty="0"/>
          </a:p>
          <a:p>
            <a:endParaRPr lang="en-US" sz="1000" dirty="0" smtClean="0"/>
          </a:p>
          <a:p>
            <a:endParaRPr lang="en-US" sz="1000" dirty="0"/>
          </a:p>
          <a:p>
            <a:endParaRPr lang="en-US" sz="1000" dirty="0" smtClean="0"/>
          </a:p>
          <a:p>
            <a:pPr marL="346075" lvl="1" indent="0">
              <a:buNone/>
            </a:pPr>
            <a:endParaRPr lang="en-US" sz="1000" dirty="0" smtClean="0"/>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37</a:t>
            </a:fld>
            <a:endParaRPr lang="en-US" dirty="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70" y="2199674"/>
            <a:ext cx="3509996" cy="1894284"/>
          </a:xfrm>
          <a:prstGeom prst="rect">
            <a:avLst/>
          </a:prstGeom>
          <a:noFill/>
          <a:ln w="9525">
            <a:solidFill>
              <a:schemeClr val="tx1"/>
            </a:solidFill>
            <a:miter lim="800000"/>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333" y="2775097"/>
            <a:ext cx="5579585" cy="3583172"/>
          </a:xfrm>
          <a:prstGeom prst="rect">
            <a:avLst/>
          </a:prstGeom>
          <a:noFill/>
          <a:ln w="9525">
            <a:solidFill>
              <a:schemeClr val="tx1"/>
            </a:solidFill>
            <a:miter lim="800000"/>
            <a:headEnd/>
            <a:tailEnd/>
          </a:ln>
        </p:spPr>
      </p:pic>
      <p:sp>
        <p:nvSpPr>
          <p:cNvPr id="10" name="TextBox 9"/>
          <p:cNvSpPr txBox="1"/>
          <p:nvPr/>
        </p:nvSpPr>
        <p:spPr>
          <a:xfrm>
            <a:off x="3415333" y="4210224"/>
            <a:ext cx="2626536" cy="148704"/>
          </a:xfrm>
          <a:prstGeom prst="rect">
            <a:avLst/>
          </a:prstGeom>
          <a:noFill/>
          <a:ln w="28575">
            <a:solidFill>
              <a:srgbClr val="FF0000"/>
            </a:solidFill>
          </a:ln>
        </p:spPr>
        <p:txBody>
          <a:bodyPr wrap="square" rtlCol="0">
            <a:spAutoFit/>
          </a:bodyPr>
          <a:lstStyle/>
          <a:p>
            <a:endParaRPr lang="en-US" dirty="0"/>
          </a:p>
        </p:txBody>
      </p:sp>
      <p:sp>
        <p:nvSpPr>
          <p:cNvPr id="9" name="TextBox 8"/>
          <p:cNvSpPr txBox="1"/>
          <p:nvPr/>
        </p:nvSpPr>
        <p:spPr>
          <a:xfrm>
            <a:off x="711131" y="3543862"/>
            <a:ext cx="2212822" cy="176977"/>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3576287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455613" y="331788"/>
            <a:ext cx="8556307" cy="563562"/>
          </a:xfrm>
        </p:spPr>
        <p:txBody>
          <a:bodyPr/>
          <a:lstStyle/>
          <a:p>
            <a:r>
              <a:rPr lang="en-US" dirty="0"/>
              <a:t>IPAC Outbound </a:t>
            </a:r>
            <a:r>
              <a:rPr lang="en-US" dirty="0" smtClean="0"/>
              <a:t>(IPACOUT) Batch Job: </a:t>
            </a:r>
            <a:br>
              <a:rPr lang="en-US" dirty="0" smtClean="0"/>
            </a:br>
            <a:r>
              <a:rPr lang="en-US" dirty="0" smtClean="0"/>
              <a:t>Functionality Overview</a:t>
            </a:r>
          </a:p>
        </p:txBody>
      </p:sp>
      <p:sp>
        <p:nvSpPr>
          <p:cNvPr id="108548" name="Content Placeholder 5"/>
          <p:cNvSpPr>
            <a:spLocks noGrp="1"/>
          </p:cNvSpPr>
          <p:nvPr>
            <p:ph idx="1"/>
          </p:nvPr>
        </p:nvSpPr>
        <p:spPr>
          <a:xfrm>
            <a:off x="307146" y="914380"/>
            <a:ext cx="8539142" cy="4662967"/>
          </a:xfrm>
        </p:spPr>
        <p:txBody>
          <a:bodyPr/>
          <a:lstStyle/>
          <a:p>
            <a:pPr marL="0" indent="0">
              <a:spcBef>
                <a:spcPts val="400"/>
              </a:spcBef>
              <a:spcAft>
                <a:spcPts val="400"/>
              </a:spcAft>
              <a:buNone/>
            </a:pPr>
            <a:endParaRPr lang="en-US" sz="1000" dirty="0" smtClean="0"/>
          </a:p>
          <a:p>
            <a:pPr>
              <a:spcBef>
                <a:spcPts val="400"/>
              </a:spcBef>
              <a:spcAft>
                <a:spcPts val="400"/>
              </a:spcAft>
            </a:pPr>
            <a:r>
              <a:rPr lang="en-US" sz="2000" dirty="0" smtClean="0"/>
              <a:t>The IPAC Outbound batch process creates a file for Treasury using the Treasury Defined IPAC Bulk Layout</a:t>
            </a:r>
            <a:endParaRPr lang="en-US" sz="1000" dirty="0" smtClean="0"/>
          </a:p>
          <a:p>
            <a:pPr>
              <a:spcBef>
                <a:spcPts val="400"/>
              </a:spcBef>
              <a:spcAft>
                <a:spcPts val="400"/>
              </a:spcAft>
            </a:pPr>
            <a:r>
              <a:rPr lang="en-US" sz="2000" dirty="0" smtClean="0"/>
              <a:t>IPACOUT process can be run in Preliminary or Final Mode</a:t>
            </a:r>
          </a:p>
          <a:p>
            <a:pPr lvl="1">
              <a:spcBef>
                <a:spcPts val="400"/>
              </a:spcBef>
              <a:spcAft>
                <a:spcPts val="400"/>
              </a:spcAft>
            </a:pPr>
            <a:r>
              <a:rPr lang="en-US" sz="1800" dirty="0" smtClean="0"/>
              <a:t>IPACOUT </a:t>
            </a:r>
            <a:r>
              <a:rPr lang="en-US" sz="1800" b="1" dirty="0" smtClean="0"/>
              <a:t>Preliminary Mode</a:t>
            </a:r>
            <a:r>
              <a:rPr lang="en-US" sz="1800" dirty="0"/>
              <a:t>:</a:t>
            </a:r>
          </a:p>
          <a:p>
            <a:pPr lvl="2">
              <a:spcBef>
                <a:spcPts val="400"/>
              </a:spcBef>
              <a:spcAft>
                <a:spcPts val="400"/>
              </a:spcAft>
            </a:pPr>
            <a:r>
              <a:rPr lang="en-US" sz="1800" u="sng" dirty="0"/>
              <a:t>Validates Statements are complete with no Rejected documents</a:t>
            </a:r>
          </a:p>
          <a:p>
            <a:pPr lvl="3">
              <a:spcBef>
                <a:spcPts val="400"/>
              </a:spcBef>
              <a:spcAft>
                <a:spcPts val="400"/>
              </a:spcAft>
            </a:pPr>
            <a:r>
              <a:rPr lang="en-US" sz="1600" dirty="0"/>
              <a:t>Business lines that send Statement Numbers to Pegasys may not want to send incomplete Statements to Treasury</a:t>
            </a:r>
          </a:p>
          <a:p>
            <a:pPr lvl="4">
              <a:spcBef>
                <a:spcPts val="400"/>
              </a:spcBef>
              <a:spcAft>
                <a:spcPts val="400"/>
              </a:spcAft>
            </a:pPr>
            <a:r>
              <a:rPr lang="en-US" sz="1600" dirty="0"/>
              <a:t>“Override Readiness Check” Parameter is set to True in Final Mode to prevent (or in some special cases, submit) partial Statements</a:t>
            </a:r>
          </a:p>
          <a:p>
            <a:pPr lvl="2">
              <a:spcBef>
                <a:spcPts val="400"/>
              </a:spcBef>
              <a:spcAft>
                <a:spcPts val="400"/>
              </a:spcAft>
            </a:pPr>
            <a:r>
              <a:rPr lang="en-US" sz="1800" u="sng" dirty="0"/>
              <a:t>Enables error checking pre-billing</a:t>
            </a:r>
          </a:p>
          <a:p>
            <a:pPr lvl="2">
              <a:spcBef>
                <a:spcPts val="400"/>
              </a:spcBef>
              <a:spcAft>
                <a:spcPts val="400"/>
              </a:spcAft>
            </a:pPr>
            <a:r>
              <a:rPr lang="en-US" sz="1800" dirty="0" smtClean="0"/>
              <a:t>Can be performed </a:t>
            </a:r>
            <a:r>
              <a:rPr lang="en-US" sz="1800" dirty="0"/>
              <a:t>before IPACOUT’s final </a:t>
            </a:r>
            <a:r>
              <a:rPr lang="en-US" sz="1800" dirty="0" smtClean="0"/>
              <a:t>mode</a:t>
            </a:r>
          </a:p>
          <a:p>
            <a:pPr marL="231775" lvl="1" indent="-231775">
              <a:spcBef>
                <a:spcPts val="400"/>
              </a:spcBef>
              <a:spcAft>
                <a:spcPts val="400"/>
              </a:spcAft>
            </a:pPr>
            <a:r>
              <a:rPr lang="en-US" sz="1800" dirty="0" smtClean="0"/>
              <a:t>IPACOUT </a:t>
            </a:r>
            <a:r>
              <a:rPr lang="en-US" sz="1800" b="1" dirty="0" smtClean="0"/>
              <a:t>Final </a:t>
            </a:r>
            <a:r>
              <a:rPr lang="en-US" sz="1800" b="1" dirty="0"/>
              <a:t>Mode</a:t>
            </a:r>
            <a:r>
              <a:rPr lang="en-US" sz="1800" dirty="0" smtClean="0"/>
              <a:t>:</a:t>
            </a:r>
          </a:p>
          <a:p>
            <a:pPr marL="577850" lvl="2">
              <a:spcBef>
                <a:spcPts val="400"/>
              </a:spcBef>
              <a:spcAft>
                <a:spcPts val="400"/>
              </a:spcAft>
            </a:pPr>
            <a:r>
              <a:rPr lang="en-US" sz="1800" dirty="0" smtClean="0"/>
              <a:t>Generates the IPAC Outbound file that is transmitted to Treasury</a:t>
            </a:r>
          </a:p>
          <a:p>
            <a:pPr marL="231775" lvl="1">
              <a:spcBef>
                <a:spcPts val="400"/>
              </a:spcBef>
              <a:spcAft>
                <a:spcPts val="400"/>
              </a:spcAft>
            </a:pPr>
            <a:r>
              <a:rPr lang="en-US" sz="1800" dirty="0" smtClean="0"/>
              <a:t>IPACOUT for GSA is run in </a:t>
            </a:r>
            <a:r>
              <a:rPr lang="en-US" sz="1800" b="1" u="sng" dirty="0" smtClean="0"/>
              <a:t>Final Mode</a:t>
            </a:r>
            <a:r>
              <a:rPr lang="en-US" sz="1800" dirty="0" smtClean="0"/>
              <a:t> and with </a:t>
            </a:r>
            <a:r>
              <a:rPr lang="en-US" sz="1800" b="1" u="sng" dirty="0" smtClean="0"/>
              <a:t>Override Readiness Check set to False</a:t>
            </a:r>
            <a:r>
              <a:rPr lang="en-US" sz="1800" dirty="0" smtClean="0"/>
              <a:t> by default</a:t>
            </a:r>
            <a:endParaRPr lang="en-US" sz="1800" dirty="0"/>
          </a:p>
          <a:p>
            <a:pPr>
              <a:spcBef>
                <a:spcPts val="400"/>
              </a:spcBef>
              <a:spcAft>
                <a:spcPts val="400"/>
              </a:spcAft>
            </a:pPr>
            <a:endParaRPr lang="en-US" sz="2000" dirty="0" smtClean="0"/>
          </a:p>
          <a:p>
            <a:pPr>
              <a:spcBef>
                <a:spcPts val="400"/>
              </a:spcBef>
              <a:spcAft>
                <a:spcPts val="400"/>
              </a:spcAft>
            </a:pPr>
            <a:endParaRPr lang="en-US" sz="1000" dirty="0" smtClean="0"/>
          </a:p>
          <a:p>
            <a:pPr marL="346075" lvl="1" indent="0">
              <a:spcBef>
                <a:spcPts val="400"/>
              </a:spcBef>
              <a:spcAft>
                <a:spcPts val="400"/>
              </a:spcAft>
              <a:buNone/>
            </a:pPr>
            <a:endParaRPr lang="en-US" sz="1000" dirty="0" smtClean="0"/>
          </a:p>
        </p:txBody>
      </p:sp>
      <p:sp>
        <p:nvSpPr>
          <p:cNvPr id="2" name="Slide Number Placeholder 1"/>
          <p:cNvSpPr>
            <a:spLocks noGrp="1"/>
          </p:cNvSpPr>
          <p:nvPr>
            <p:ph type="sldNum" sz="quarter" idx="11"/>
          </p:nvPr>
        </p:nvSpPr>
        <p:spPr/>
        <p:txBody>
          <a:bodyPr/>
          <a:lstStyle/>
          <a:p>
            <a:pPr>
              <a:defRPr/>
            </a:pPr>
            <a:fld id="{4EDCA422-FC28-491A-B4EC-C3FACFB2D33D}" type="slidenum">
              <a:rPr lang="en-US" smtClean="0"/>
              <a:pPr>
                <a:defRPr/>
              </a:pPr>
              <a:t>38</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17063285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572375" y="5819775"/>
            <a:ext cx="1476375" cy="97155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5234" name="Title 1"/>
          <p:cNvSpPr>
            <a:spLocks noGrp="1"/>
          </p:cNvSpPr>
          <p:nvPr>
            <p:ph type="title"/>
          </p:nvPr>
        </p:nvSpPr>
        <p:spPr>
          <a:xfrm>
            <a:off x="455613" y="109538"/>
            <a:ext cx="8197850" cy="785812"/>
          </a:xfrm>
        </p:spPr>
        <p:txBody>
          <a:bodyPr/>
          <a:lstStyle/>
          <a:p>
            <a:r>
              <a:rPr lang="en-US" dirty="0"/>
              <a:t>IPAC Outbound Batch </a:t>
            </a:r>
            <a:r>
              <a:rPr lang="en-US" dirty="0" smtClean="0"/>
              <a:t>Job – IPAC Outbound File Layout – AAS/ITS</a:t>
            </a:r>
          </a:p>
        </p:txBody>
      </p:sp>
      <p:sp>
        <p:nvSpPr>
          <p:cNvPr id="95235" name="Content Placeholder 2"/>
          <p:cNvSpPr>
            <a:spLocks noGrp="1"/>
          </p:cNvSpPr>
          <p:nvPr>
            <p:ph idx="1"/>
          </p:nvPr>
        </p:nvSpPr>
        <p:spPr>
          <a:xfrm>
            <a:off x="296883" y="988418"/>
            <a:ext cx="8847117" cy="2277296"/>
          </a:xfrm>
        </p:spPr>
        <p:txBody>
          <a:bodyPr/>
          <a:lstStyle/>
          <a:p>
            <a:r>
              <a:rPr lang="en-US" sz="1600" dirty="0"/>
              <a:t>The IPAC Outbound batch process creates a file for Treasury using the Treasury Defined IPAC Bulk </a:t>
            </a:r>
            <a:r>
              <a:rPr lang="en-US" sz="1600" dirty="0" smtClean="0"/>
              <a:t>Layout</a:t>
            </a:r>
          </a:p>
          <a:p>
            <a:pPr lvl="1">
              <a:spcBef>
                <a:spcPts val="600"/>
              </a:spcBef>
              <a:spcAft>
                <a:spcPts val="600"/>
              </a:spcAft>
            </a:pPr>
            <a:r>
              <a:rPr lang="en-US" sz="1400" dirty="0" smtClean="0"/>
              <a:t>The following is a mapping of IPAC File, Pegasys Billing Document Fields and AAS/ITS values</a:t>
            </a:r>
          </a:p>
        </p:txBody>
      </p:sp>
      <p:graphicFrame>
        <p:nvGraphicFramePr>
          <p:cNvPr id="6" name="Content Placeholder 7"/>
          <p:cNvGraphicFramePr>
            <a:graphicFrameLocks/>
          </p:cNvGraphicFramePr>
          <p:nvPr>
            <p:extLst>
              <p:ext uri="{D42A27DB-BD31-4B8C-83A1-F6EECF244321}">
                <p14:modId xmlns:p14="http://schemas.microsoft.com/office/powerpoint/2010/main" val="337707308"/>
              </p:ext>
            </p:extLst>
          </p:nvPr>
        </p:nvGraphicFramePr>
        <p:xfrm>
          <a:off x="546263" y="2006928"/>
          <a:ext cx="8431482" cy="4731999"/>
        </p:xfrm>
        <a:graphic>
          <a:graphicData uri="http://schemas.openxmlformats.org/drawingml/2006/table">
            <a:tbl>
              <a:tblPr firstRow="1" bandRow="1">
                <a:tableStyleId>{21E4AEA4-8DFA-4A89-87EB-49C32662AFE0}</a:tableStyleId>
              </a:tblPr>
              <a:tblGrid>
                <a:gridCol w="2243394"/>
                <a:gridCol w="2839247"/>
                <a:gridCol w="3348841"/>
              </a:tblGrid>
              <a:tr h="577307">
                <a:tc>
                  <a:txBody>
                    <a:bodyPr/>
                    <a:lstStyle/>
                    <a:p>
                      <a:pPr algn="ctr">
                        <a:spcBef>
                          <a:spcPts val="300"/>
                        </a:spcBef>
                        <a:spcAft>
                          <a:spcPts val="300"/>
                        </a:spcAft>
                      </a:pPr>
                      <a:r>
                        <a:rPr lang="en-US" sz="1400" kern="1200" dirty="0" smtClean="0"/>
                        <a:t>IPAC File</a:t>
                      </a:r>
                      <a:endParaRPr lang="en-US" sz="1400" b="1" kern="1200" dirty="0" smtClean="0">
                        <a:solidFill>
                          <a:schemeClr val="tx1"/>
                        </a:solidFill>
                        <a:latin typeface="+mn-lt"/>
                        <a:ea typeface="+mn-ea"/>
                        <a:cs typeface="+mn-cs"/>
                      </a:endParaRPr>
                    </a:p>
                  </a:txBody>
                  <a:tcPr anchor="ctr"/>
                </a:tc>
                <a:tc>
                  <a:txBody>
                    <a:bodyPr/>
                    <a:lstStyle/>
                    <a:p>
                      <a:pPr algn="ctr" fontAlgn="b">
                        <a:spcBef>
                          <a:spcPts val="300"/>
                        </a:spcBef>
                        <a:spcAft>
                          <a:spcPts val="300"/>
                        </a:spcAft>
                      </a:pPr>
                      <a:r>
                        <a:rPr lang="en-US" sz="1400" b="1" i="0" u="none" strike="noStrike" dirty="0" smtClean="0">
                          <a:solidFill>
                            <a:schemeClr val="bg1"/>
                          </a:solidFill>
                          <a:latin typeface="Arial"/>
                        </a:rPr>
                        <a:t>Billing Document Field</a:t>
                      </a:r>
                      <a:endParaRPr lang="en-US" sz="1400" b="1" i="0" u="none" strike="noStrike" dirty="0">
                        <a:solidFill>
                          <a:schemeClr val="bg1"/>
                        </a:solidFill>
                        <a:latin typeface="Arial"/>
                      </a:endParaRPr>
                    </a:p>
                  </a:txBody>
                  <a:tcPr marL="0" marR="0" marT="0" marB="0" anchor="ctr"/>
                </a:tc>
                <a:tc>
                  <a:txBody>
                    <a:bodyPr/>
                    <a:lstStyle/>
                    <a:p>
                      <a:pPr algn="ctr" fontAlgn="b">
                        <a:spcBef>
                          <a:spcPts val="300"/>
                        </a:spcBef>
                        <a:spcAft>
                          <a:spcPts val="300"/>
                        </a:spcAft>
                      </a:pPr>
                      <a:r>
                        <a:rPr lang="en-US" sz="1400" b="1" i="0" u="none" strike="noStrike" dirty="0" smtClean="0">
                          <a:solidFill>
                            <a:schemeClr val="bg1"/>
                          </a:solidFill>
                          <a:latin typeface="Arial"/>
                        </a:rPr>
                        <a:t>AAS/ITS Value</a:t>
                      </a:r>
                      <a:endParaRPr lang="en-US" sz="1400" b="1" i="0" u="none" strike="noStrike" dirty="0">
                        <a:solidFill>
                          <a:schemeClr val="bg1"/>
                        </a:solidFill>
                        <a:latin typeface="Arial"/>
                      </a:endParaRPr>
                    </a:p>
                  </a:txBody>
                  <a:tcPr marL="0" marR="0" marT="0" marB="0" anchor="ctr"/>
                </a:tc>
              </a:tr>
              <a:tr h="350957">
                <a:tc>
                  <a:txBody>
                    <a:bodyPr/>
                    <a:lstStyle/>
                    <a:p>
                      <a:pPr algn="l" fontAlgn="b"/>
                      <a:r>
                        <a:rPr lang="en-US" sz="1400" b="0" i="0" u="none" strike="noStrike" dirty="0">
                          <a:solidFill>
                            <a:srgbClr val="000000"/>
                          </a:solidFill>
                          <a:effectLst/>
                          <a:latin typeface="Calibri"/>
                        </a:rPr>
                        <a:t>Purchase Order Number</a:t>
                      </a:r>
                    </a:p>
                  </a:txBody>
                  <a:tcPr marL="9525" marR="9525" marT="9525" marB="0"/>
                </a:tc>
                <a:tc>
                  <a:txBody>
                    <a:bodyPr/>
                    <a:lstStyle/>
                    <a:p>
                      <a:pPr algn="l" fontAlgn="b"/>
                      <a:r>
                        <a:rPr lang="en-US" sz="1400" b="0" i="0" u="none" strike="noStrike" dirty="0">
                          <a:solidFill>
                            <a:srgbClr val="000000"/>
                          </a:solidFill>
                          <a:effectLst/>
                          <a:latin typeface="Calibri"/>
                        </a:rPr>
                        <a:t>Accounting Line – Customer Funding Source</a:t>
                      </a:r>
                    </a:p>
                  </a:txBody>
                  <a:tcPr marL="9525" marR="9525" marT="9525" marB="0"/>
                </a:tc>
                <a:tc>
                  <a:txBody>
                    <a:bodyPr/>
                    <a:lstStyle/>
                    <a:p>
                      <a:pPr algn="l" fontAlgn="b"/>
                      <a:r>
                        <a:rPr lang="en-US" sz="1400" b="0" i="0" u="none" strike="noStrike" dirty="0">
                          <a:solidFill>
                            <a:srgbClr val="000000"/>
                          </a:solidFill>
                          <a:effectLst/>
                          <a:latin typeface="Calibri"/>
                        </a:rPr>
                        <a:t>Blank (not populated in IPAC Bulk File)</a:t>
                      </a:r>
                    </a:p>
                  </a:txBody>
                  <a:tcPr marL="9525" marR="9525" marT="9525" marB="0"/>
                </a:tc>
              </a:tr>
              <a:tr h="259968">
                <a:tc>
                  <a:txBody>
                    <a:bodyPr/>
                    <a:lstStyle/>
                    <a:p>
                      <a:pPr algn="l" fontAlgn="b"/>
                      <a:r>
                        <a:rPr lang="en-US" sz="1400" b="0" i="0" u="none" strike="noStrike" dirty="0">
                          <a:solidFill>
                            <a:srgbClr val="000000"/>
                          </a:solidFill>
                          <a:effectLst/>
                          <a:latin typeface="Calibri"/>
                        </a:rPr>
                        <a:t>Obligating Document Number</a:t>
                      </a:r>
                    </a:p>
                  </a:txBody>
                  <a:tcPr marL="9525" marR="9525" marT="9525" marB="0"/>
                </a:tc>
                <a:tc>
                  <a:txBody>
                    <a:bodyPr/>
                    <a:lstStyle/>
                    <a:p>
                      <a:pPr algn="l" fontAlgn="b"/>
                      <a:r>
                        <a:rPr lang="en-US" sz="1400" b="0" i="0" u="none" strike="noStrike" dirty="0">
                          <a:solidFill>
                            <a:srgbClr val="000000"/>
                          </a:solidFill>
                          <a:effectLst/>
                          <a:latin typeface="Calibri"/>
                        </a:rPr>
                        <a:t>Accounting Line – Funding Authorization Source</a:t>
                      </a:r>
                    </a:p>
                  </a:txBody>
                  <a:tcPr marL="9525" marR="9525" marT="9525" marB="0"/>
                </a:tc>
                <a:tc>
                  <a:txBody>
                    <a:bodyPr/>
                    <a:lstStyle/>
                    <a:p>
                      <a:pPr algn="l" fontAlgn="b"/>
                      <a:r>
                        <a:rPr lang="en-US" sz="1400" b="0" i="0" u="none" strike="noStrike" dirty="0">
                          <a:solidFill>
                            <a:srgbClr val="000000"/>
                          </a:solidFill>
                          <a:effectLst/>
                          <a:latin typeface="Calibri"/>
                        </a:rPr>
                        <a:t>RBA/NBA Funding Document Number</a:t>
                      </a:r>
                    </a:p>
                  </a:txBody>
                  <a:tcPr marL="9525" marR="9525" marT="9525" marB="0"/>
                </a:tc>
              </a:tr>
              <a:tr h="248237">
                <a:tc>
                  <a:txBody>
                    <a:bodyPr/>
                    <a:lstStyle/>
                    <a:p>
                      <a:pPr algn="l" fontAlgn="b"/>
                      <a:r>
                        <a:rPr lang="en-US" sz="1400" b="0" i="0" u="none" strike="noStrike" dirty="0">
                          <a:solidFill>
                            <a:srgbClr val="000000"/>
                          </a:solidFill>
                          <a:effectLst/>
                          <a:latin typeface="Calibri"/>
                        </a:rPr>
                        <a:t>Contract Number</a:t>
                      </a:r>
                    </a:p>
                  </a:txBody>
                  <a:tcPr marL="9525" marR="9525" marT="9525" marB="0"/>
                </a:tc>
                <a:tc>
                  <a:txBody>
                    <a:bodyPr/>
                    <a:lstStyle/>
                    <a:p>
                      <a:pPr algn="l" fontAlgn="b"/>
                      <a:r>
                        <a:rPr lang="en-US" sz="1400" b="0" i="0" u="none" strike="noStrike" dirty="0">
                          <a:solidFill>
                            <a:srgbClr val="000000"/>
                          </a:solidFill>
                          <a:effectLst/>
                          <a:latin typeface="Calibri"/>
                        </a:rPr>
                        <a:t>Accounting Line – Contract Number</a:t>
                      </a:r>
                    </a:p>
                  </a:txBody>
                  <a:tcPr marL="9525" marR="9525" marT="9525" marB="0"/>
                </a:tc>
                <a:tc>
                  <a:txBody>
                    <a:bodyPr/>
                    <a:lstStyle/>
                    <a:p>
                      <a:pPr algn="l" fontAlgn="b"/>
                      <a:r>
                        <a:rPr lang="en-US" sz="1400" b="0" i="0" u="none" strike="noStrike" dirty="0">
                          <a:solidFill>
                            <a:srgbClr val="000000"/>
                          </a:solidFill>
                          <a:effectLst/>
                          <a:latin typeface="Calibri"/>
                        </a:rPr>
                        <a:t>AASFEDSIM, AASREGIT, IWAC, ITSEXPSER, ITSHSPD12, ITSNATITCM</a:t>
                      </a:r>
                    </a:p>
                  </a:txBody>
                  <a:tcPr marL="9525" marR="9525" marT="9525" marB="0"/>
                </a:tc>
              </a:tr>
              <a:tr h="258698">
                <a:tc>
                  <a:txBody>
                    <a:bodyPr/>
                    <a:lstStyle/>
                    <a:p>
                      <a:pPr algn="l" fontAlgn="b"/>
                      <a:r>
                        <a:rPr lang="en-US" sz="1400" b="0" i="0" u="none" strike="noStrike" dirty="0">
                          <a:solidFill>
                            <a:srgbClr val="000000"/>
                          </a:solidFill>
                          <a:effectLst/>
                          <a:latin typeface="Calibri"/>
                        </a:rPr>
                        <a:t>Requisition Number</a:t>
                      </a:r>
                    </a:p>
                  </a:txBody>
                  <a:tcPr marL="9525" marR="9525" marT="9525" marB="0"/>
                </a:tc>
                <a:tc>
                  <a:txBody>
                    <a:bodyPr/>
                    <a:lstStyle/>
                    <a:p>
                      <a:pPr algn="l" fontAlgn="b"/>
                      <a:r>
                        <a:rPr lang="en-US" sz="1400" b="0" i="0" u="none" strike="noStrike" dirty="0">
                          <a:solidFill>
                            <a:srgbClr val="000000"/>
                          </a:solidFill>
                          <a:effectLst/>
                          <a:latin typeface="Calibri"/>
                        </a:rPr>
                        <a:t>Accounting Line – Requisition Number        </a:t>
                      </a:r>
                    </a:p>
                  </a:txBody>
                  <a:tcPr marL="9525" marR="9525" marT="9525" marB="0"/>
                </a:tc>
                <a:tc>
                  <a:txBody>
                    <a:bodyPr/>
                    <a:lstStyle/>
                    <a:p>
                      <a:pPr algn="l" fontAlgn="b"/>
                      <a:r>
                        <a:rPr lang="en-US" sz="1400" b="0" i="0" u="none" strike="noStrike" dirty="0">
                          <a:solidFill>
                            <a:srgbClr val="000000"/>
                          </a:solidFill>
                          <a:effectLst/>
                          <a:latin typeface="Calibri"/>
                        </a:rPr>
                        <a:t>"NA"</a:t>
                      </a:r>
                    </a:p>
                  </a:txBody>
                  <a:tcPr marL="9525" marR="9525" marT="9525" marB="0"/>
                </a:tc>
              </a:tr>
              <a:tr h="389953">
                <a:tc>
                  <a:txBody>
                    <a:bodyPr/>
                    <a:lstStyle/>
                    <a:p>
                      <a:pPr algn="l" fontAlgn="b"/>
                      <a:r>
                        <a:rPr lang="en-US" sz="1400" b="0" i="0" u="none" strike="noStrike" dirty="0">
                          <a:solidFill>
                            <a:srgbClr val="000000"/>
                          </a:solidFill>
                          <a:effectLst/>
                          <a:latin typeface="Calibri"/>
                        </a:rPr>
                        <a:t>Accounting Classification Code</a:t>
                      </a:r>
                    </a:p>
                  </a:txBody>
                  <a:tcPr marL="9525" marR="9525" marT="9525" marB="0"/>
                </a:tc>
                <a:tc>
                  <a:txBody>
                    <a:bodyPr/>
                    <a:lstStyle/>
                    <a:p>
                      <a:pPr algn="l" fontAlgn="b"/>
                      <a:r>
                        <a:rPr lang="en-US" sz="1400" b="0" i="0" u="none" strike="noStrike" dirty="0">
                          <a:solidFill>
                            <a:srgbClr val="000000"/>
                          </a:solidFill>
                          <a:effectLst/>
                          <a:latin typeface="Calibri"/>
                        </a:rPr>
                        <a:t>Accounting Line – Accounting Classification Code </a:t>
                      </a:r>
                    </a:p>
                  </a:txBody>
                  <a:tcPr marL="9525" marR="9525" marT="9525" marB="0"/>
                </a:tc>
                <a:tc>
                  <a:txBody>
                    <a:bodyPr/>
                    <a:lstStyle/>
                    <a:p>
                      <a:pPr algn="l" fontAlgn="b"/>
                      <a:r>
                        <a:rPr lang="en-US" sz="1400" b="0" i="0" u="none" strike="noStrike" dirty="0">
                          <a:solidFill>
                            <a:srgbClr val="000000"/>
                          </a:solidFill>
                          <a:effectLst/>
                          <a:latin typeface="Calibri"/>
                        </a:rPr>
                        <a:t>Billing Office Address Code (BOAC 1)</a:t>
                      </a:r>
                    </a:p>
                  </a:txBody>
                  <a:tcPr marL="9525" marR="9525" marT="9525" marB="0"/>
                </a:tc>
              </a:tr>
              <a:tr h="389953">
                <a:tc>
                  <a:txBody>
                    <a:bodyPr/>
                    <a:lstStyle/>
                    <a:p>
                      <a:pPr algn="l" fontAlgn="b"/>
                      <a:r>
                        <a:rPr lang="en-US" sz="1400" b="0" i="0" u="none" strike="noStrike" dirty="0">
                          <a:solidFill>
                            <a:srgbClr val="000000"/>
                          </a:solidFill>
                          <a:effectLst/>
                          <a:latin typeface="Calibri"/>
                        </a:rPr>
                        <a:t>Accounting Classification Reference Number</a:t>
                      </a:r>
                    </a:p>
                  </a:txBody>
                  <a:tcPr marL="9525" marR="9525" marT="9525" marB="0"/>
                </a:tc>
                <a:tc>
                  <a:txBody>
                    <a:bodyPr/>
                    <a:lstStyle/>
                    <a:p>
                      <a:pPr algn="l" fontAlgn="b"/>
                      <a:r>
                        <a:rPr lang="en-US" sz="1400" b="0" i="0" u="none" strike="noStrike" dirty="0">
                          <a:solidFill>
                            <a:srgbClr val="000000"/>
                          </a:solidFill>
                          <a:effectLst/>
                          <a:latin typeface="Calibri"/>
                        </a:rPr>
                        <a:t>Accounting Line – Accounting Classification Reference Number</a:t>
                      </a:r>
                    </a:p>
                  </a:txBody>
                  <a:tcPr marL="9525" marR="9525" marT="9525" marB="0"/>
                </a:tc>
                <a:tc>
                  <a:txBody>
                    <a:bodyPr/>
                    <a:lstStyle/>
                    <a:p>
                      <a:pPr algn="l" fontAlgn="b"/>
                      <a:r>
                        <a:rPr lang="en-US" sz="1400" b="0" i="0" u="none" strike="noStrike" dirty="0">
                          <a:solidFill>
                            <a:srgbClr val="000000"/>
                          </a:solidFill>
                          <a:effectLst/>
                          <a:latin typeface="Calibri"/>
                        </a:rPr>
                        <a:t>[Task Order/Cust. ID] + [Subtask] </a:t>
                      </a:r>
                      <a:br>
                        <a:rPr lang="en-US" sz="1400" b="0" i="0" u="none" strike="noStrike" dirty="0">
                          <a:solidFill>
                            <a:srgbClr val="000000"/>
                          </a:solidFill>
                          <a:effectLst/>
                          <a:latin typeface="Calibri"/>
                        </a:rPr>
                      </a:br>
                      <a:r>
                        <a:rPr lang="en-US" sz="1400" b="0" i="0" u="none" strike="noStrike" dirty="0">
                          <a:solidFill>
                            <a:srgbClr val="000000"/>
                          </a:solidFill>
                          <a:effectLst/>
                          <a:latin typeface="Calibri"/>
                        </a:rPr>
                        <a:t> [Subtask] is not used for NBA, so this field will contain only [Task Order/Cust. ID] for NBA</a:t>
                      </a:r>
                    </a:p>
                  </a:txBody>
                  <a:tcPr marL="9525" marR="9525" marT="9525" marB="0"/>
                </a:tc>
              </a:tr>
              <a:tr h="231117">
                <a:tc>
                  <a:txBody>
                    <a:bodyPr/>
                    <a:lstStyle/>
                    <a:p>
                      <a:pPr algn="l" fontAlgn="b"/>
                      <a:r>
                        <a:rPr lang="en-US" sz="1400" b="0" i="0" u="none" strike="noStrike" dirty="0">
                          <a:solidFill>
                            <a:srgbClr val="000000"/>
                          </a:solidFill>
                          <a:effectLst/>
                          <a:latin typeface="Calibri"/>
                        </a:rPr>
                        <a:t>JAS Number</a:t>
                      </a:r>
                    </a:p>
                  </a:txBody>
                  <a:tcPr marL="9525" marR="9525" marT="9525" marB="0"/>
                </a:tc>
                <a:tc>
                  <a:txBody>
                    <a:bodyPr/>
                    <a:lstStyle/>
                    <a:p>
                      <a:pPr algn="l" fontAlgn="b"/>
                      <a:r>
                        <a:rPr lang="en-US" sz="1400" b="0" i="0" u="none" strike="noStrike" dirty="0">
                          <a:solidFill>
                            <a:srgbClr val="000000"/>
                          </a:solidFill>
                          <a:effectLst/>
                          <a:latin typeface="Calibri"/>
                        </a:rPr>
                        <a:t>Accounting Line – JAS Number                        </a:t>
                      </a:r>
                    </a:p>
                  </a:txBody>
                  <a:tcPr marL="9525" marR="9525" marT="9525" marB="0"/>
                </a:tc>
                <a:tc>
                  <a:txBody>
                    <a:bodyPr/>
                    <a:lstStyle/>
                    <a:p>
                      <a:pPr algn="l" fontAlgn="b"/>
                      <a:r>
                        <a:rPr lang="en-US" sz="1400" b="0" i="0" u="none" strike="noStrike" dirty="0">
                          <a:solidFill>
                            <a:srgbClr val="000000"/>
                          </a:solidFill>
                          <a:effectLst/>
                          <a:latin typeface="Calibri"/>
                        </a:rPr>
                        <a:t>Agency</a:t>
                      </a:r>
                    </a:p>
                  </a:txBody>
                  <a:tcPr marL="9525" marR="9525" marT="9525" marB="0"/>
                </a:tc>
              </a:tr>
              <a:tr h="298645">
                <a:tc>
                  <a:txBody>
                    <a:bodyPr/>
                    <a:lstStyle/>
                    <a:p>
                      <a:pPr algn="l" fontAlgn="b"/>
                      <a:r>
                        <a:rPr lang="en-US" sz="1400" b="0" i="0" u="none" strike="noStrike" dirty="0">
                          <a:solidFill>
                            <a:srgbClr val="000000"/>
                          </a:solidFill>
                          <a:effectLst/>
                          <a:latin typeface="Calibri"/>
                        </a:rPr>
                        <a:t>Invoice Number</a:t>
                      </a:r>
                    </a:p>
                  </a:txBody>
                  <a:tcPr marL="9525" marR="9525" marT="9525" marB="0"/>
                </a:tc>
                <a:tc>
                  <a:txBody>
                    <a:bodyPr/>
                    <a:lstStyle/>
                    <a:p>
                      <a:pPr algn="l" fontAlgn="b"/>
                      <a:r>
                        <a:rPr lang="en-US" sz="1400" b="0" i="0" u="none" strike="noStrike" dirty="0">
                          <a:solidFill>
                            <a:srgbClr val="000000"/>
                          </a:solidFill>
                          <a:effectLst/>
                          <a:latin typeface="Calibri"/>
                        </a:rPr>
                        <a:t>Article – IPAC Document identifier                             </a:t>
                      </a:r>
                    </a:p>
                  </a:txBody>
                  <a:tcPr marL="9525" marR="9525" marT="9525" marB="0"/>
                </a:tc>
                <a:tc>
                  <a:txBody>
                    <a:bodyPr/>
                    <a:lstStyle/>
                    <a:p>
                      <a:pPr algn="l" fontAlgn="b"/>
                      <a:r>
                        <a:rPr lang="en-US" sz="1400" b="0" i="0" u="none" strike="noStrike" dirty="0">
                          <a:solidFill>
                            <a:srgbClr val="000000"/>
                          </a:solidFill>
                          <a:effectLst/>
                          <a:latin typeface="Calibri"/>
                        </a:rPr>
                        <a:t>12 digit system generated number</a:t>
                      </a:r>
                    </a:p>
                  </a:txBody>
                  <a:tcPr marL="9525" marR="9525" marT="9525" marB="0"/>
                </a:tc>
              </a:tr>
              <a:tr h="209243">
                <a:tc>
                  <a:txBody>
                    <a:bodyPr/>
                    <a:lstStyle/>
                    <a:p>
                      <a:pPr algn="l" fontAlgn="b"/>
                      <a:r>
                        <a:rPr lang="en-US" sz="1400" b="0" i="0" u="none" strike="noStrike" dirty="0">
                          <a:solidFill>
                            <a:srgbClr val="000000"/>
                          </a:solidFill>
                          <a:effectLst/>
                          <a:latin typeface="Calibri"/>
                        </a:rPr>
                        <a:t>Unit of Issue</a:t>
                      </a:r>
                    </a:p>
                  </a:txBody>
                  <a:tcPr marL="9525" marR="9525" marT="9525" marB="0"/>
                </a:tc>
                <a:tc>
                  <a:txBody>
                    <a:bodyPr/>
                    <a:lstStyle/>
                    <a:p>
                      <a:pPr algn="l" fontAlgn="b"/>
                      <a:r>
                        <a:rPr lang="en-US" sz="1400" b="0" i="0" u="none" strike="noStrike" dirty="0">
                          <a:solidFill>
                            <a:srgbClr val="000000"/>
                          </a:solidFill>
                          <a:effectLst/>
                          <a:latin typeface="Calibri"/>
                        </a:rPr>
                        <a:t>Article – Unit of Issue</a:t>
                      </a:r>
                    </a:p>
                  </a:txBody>
                  <a:tcPr marL="9525" marR="9525" marT="9525" marB="0"/>
                </a:tc>
                <a:tc>
                  <a:txBody>
                    <a:bodyPr/>
                    <a:lstStyle/>
                    <a:p>
                      <a:pPr algn="l" fontAlgn="b"/>
                      <a:r>
                        <a:rPr lang="en-US" sz="1400" b="0" i="0" u="none" strike="noStrike" dirty="0">
                          <a:solidFill>
                            <a:srgbClr val="000000"/>
                          </a:solidFill>
                          <a:effectLst/>
                          <a:latin typeface="Calibri"/>
                        </a:rPr>
                        <a:t>EA</a:t>
                      </a:r>
                    </a:p>
                  </a:txBody>
                  <a:tcPr marL="9525" marR="9525" marT="9525" marB="0"/>
                </a:tc>
              </a:tr>
              <a:tr h="350957">
                <a:tc>
                  <a:txBody>
                    <a:bodyPr/>
                    <a:lstStyle/>
                    <a:p>
                      <a:pPr algn="l" fontAlgn="b"/>
                      <a:r>
                        <a:rPr lang="en-US" sz="1400" b="0" i="0" u="none" strike="noStrike" dirty="0">
                          <a:solidFill>
                            <a:srgbClr val="000000"/>
                          </a:solidFill>
                          <a:effectLst/>
                          <a:latin typeface="Calibri"/>
                        </a:rPr>
                        <a:t>IPAC Document Reference Number</a:t>
                      </a:r>
                    </a:p>
                  </a:txBody>
                  <a:tcPr marL="9525" marR="9525" marT="9525" marB="0"/>
                </a:tc>
                <a:tc>
                  <a:txBody>
                    <a:bodyPr/>
                    <a:lstStyle/>
                    <a:p>
                      <a:pPr algn="l" fontAlgn="b"/>
                      <a:r>
                        <a:rPr lang="en-US" sz="1400" b="0" i="0" u="none" strike="noStrike" dirty="0">
                          <a:solidFill>
                            <a:srgbClr val="000000"/>
                          </a:solidFill>
                          <a:effectLst/>
                          <a:latin typeface="Calibri"/>
                        </a:rPr>
                        <a:t>Article – IPAC Document Reference Number </a:t>
                      </a:r>
                    </a:p>
                  </a:txBody>
                  <a:tcPr marL="9525" marR="9525" marT="9525" marB="0"/>
                </a:tc>
                <a:tc>
                  <a:txBody>
                    <a:bodyPr/>
                    <a:lstStyle/>
                    <a:p>
                      <a:pPr algn="l" fontAlgn="b"/>
                      <a:r>
                        <a:rPr lang="en-US" sz="1400" b="0" i="0" u="none" strike="noStrike" dirty="0">
                          <a:solidFill>
                            <a:srgbClr val="000000"/>
                          </a:solidFill>
                          <a:effectLst/>
                          <a:latin typeface="Calibri"/>
                        </a:rPr>
                        <a:t>Pegasys Statement Number</a:t>
                      </a:r>
                    </a:p>
                  </a:txBody>
                  <a:tcPr marL="9525" marR="9525" marT="9525" marB="0"/>
                </a:tc>
              </a:tr>
              <a:tr h="312517">
                <a:tc>
                  <a:txBody>
                    <a:bodyPr/>
                    <a:lstStyle/>
                    <a:p>
                      <a:pPr algn="l" fontAlgn="b"/>
                      <a:r>
                        <a:rPr lang="en-US" sz="1400" b="0" i="0" u="none" strike="noStrike" dirty="0">
                          <a:solidFill>
                            <a:srgbClr val="000000"/>
                          </a:solidFill>
                          <a:effectLst/>
                          <a:latin typeface="Calibri"/>
                        </a:rPr>
                        <a:t>Articles and Services</a:t>
                      </a:r>
                    </a:p>
                  </a:txBody>
                  <a:tcPr marL="9525" marR="9525" marT="9525" marB="0"/>
                </a:tc>
                <a:tc>
                  <a:txBody>
                    <a:bodyPr/>
                    <a:lstStyle/>
                    <a:p>
                      <a:pPr algn="l" fontAlgn="b"/>
                      <a:r>
                        <a:rPr lang="en-US" sz="1400" b="0" i="0" u="none" strike="noStrike" dirty="0">
                          <a:solidFill>
                            <a:srgbClr val="000000"/>
                          </a:solidFill>
                          <a:effectLst/>
                          <a:latin typeface="Calibri"/>
                        </a:rPr>
                        <a:t>Article – Articles and Services   </a:t>
                      </a:r>
                    </a:p>
                  </a:txBody>
                  <a:tcPr marL="9525" marR="9525" marT="9525" marB="0"/>
                </a:tc>
                <a:tc>
                  <a:txBody>
                    <a:bodyPr/>
                    <a:lstStyle/>
                    <a:p>
                      <a:pPr algn="l" fontAlgn="b"/>
                      <a:r>
                        <a:rPr lang="en-US" sz="1400" b="0" i="0" u="none" strike="noStrike" dirty="0">
                          <a:solidFill>
                            <a:srgbClr val="000000"/>
                          </a:solidFill>
                          <a:effectLst/>
                          <a:latin typeface="Calibri"/>
                        </a:rPr>
                        <a:t>Customer Purchase Order</a:t>
                      </a:r>
                    </a:p>
                  </a:txBody>
                  <a:tcPr marL="9525" marR="9525" marT="9525" marB="0"/>
                </a:tc>
              </a:tr>
            </a:tbl>
          </a:graphicData>
        </a:graphic>
      </p:graphicFrame>
      <p:sp>
        <p:nvSpPr>
          <p:cNvPr id="3" name="Slide Number Placeholder 2"/>
          <p:cNvSpPr>
            <a:spLocks noGrp="1"/>
          </p:cNvSpPr>
          <p:nvPr>
            <p:ph type="sldNum" sz="quarter" idx="11"/>
          </p:nvPr>
        </p:nvSpPr>
        <p:spPr/>
        <p:txBody>
          <a:bodyPr/>
          <a:lstStyle/>
          <a:p>
            <a:pPr>
              <a:defRPr/>
            </a:pPr>
            <a:fld id="{4EDCA422-FC28-491A-B4EC-C3FACFB2D33D}" type="slidenum">
              <a:rPr lang="en-US" smtClean="0"/>
              <a:pPr>
                <a:defRPr/>
              </a:pPr>
              <a:t>39</a:t>
            </a:fld>
            <a:endParaRPr lang="en-US" dirty="0"/>
          </a:p>
        </p:txBody>
      </p:sp>
    </p:spTree>
    <p:extLst>
      <p:ext uri="{BB962C8B-B14F-4D97-AF65-F5344CB8AC3E}">
        <p14:creationId xmlns:p14="http://schemas.microsoft.com/office/powerpoint/2010/main" val="3523717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ChangeArrowheads="1"/>
          </p:cNvSpPr>
          <p:nvPr/>
        </p:nvSpPr>
        <p:spPr bwMode="auto">
          <a:xfrm>
            <a:off x="385763" y="1228725"/>
            <a:ext cx="8734425" cy="1652698"/>
          </a:xfrm>
          <a:prstGeom prst="rect">
            <a:avLst/>
          </a:prstGeom>
          <a:solidFill>
            <a:srgbClr val="FFFF00"/>
          </a:solidFill>
          <a:ln w="9525" algn="ctr">
            <a:solidFill>
              <a:schemeClr val="tx1"/>
            </a:solidFill>
            <a:round/>
            <a:headEnd/>
            <a:tailEnd/>
          </a:ln>
        </p:spPr>
        <p:txBody>
          <a:bodyPr wrap="none" anchor="ctr"/>
          <a:lstStyle/>
          <a:p>
            <a:endParaRPr lang="en-US" dirty="0">
              <a:solidFill>
                <a:srgbClr val="000000"/>
              </a:solidFill>
            </a:endParaRPr>
          </a:p>
        </p:txBody>
      </p:sp>
      <p:sp>
        <p:nvSpPr>
          <p:cNvPr id="64515" name="Rectangle 6"/>
          <p:cNvSpPr>
            <a:spLocks noGrp="1" noChangeArrowheads="1"/>
          </p:cNvSpPr>
          <p:nvPr>
            <p:ph type="title"/>
          </p:nvPr>
        </p:nvSpPr>
        <p:spPr/>
        <p:txBody>
          <a:bodyPr/>
          <a:lstStyle/>
          <a:p>
            <a:pPr eaLnBrk="1" hangingPunct="1"/>
            <a:r>
              <a:rPr lang="en-US" sz="2800" dirty="0" smtClean="0"/>
              <a:t>Table of Contents</a:t>
            </a:r>
          </a:p>
        </p:txBody>
      </p:sp>
      <p:sp>
        <p:nvSpPr>
          <p:cNvPr id="82948" name="Rectangle 7"/>
          <p:cNvSpPr>
            <a:spLocks noGrp="1" noChangeArrowheads="1"/>
          </p:cNvSpPr>
          <p:nvPr>
            <p:ph idx="1"/>
          </p:nvPr>
        </p:nvSpPr>
        <p:spPr>
          <a:xfrm>
            <a:off x="419100" y="1309688"/>
            <a:ext cx="8724900" cy="5133975"/>
          </a:xfrm>
        </p:spPr>
        <p:txBody>
          <a:bodyPr/>
          <a:lstStyle/>
          <a:p>
            <a:pPr marL="288925" indent="-288925" eaLnBrk="1" hangingPunct="1">
              <a:spcBef>
                <a:spcPts val="600"/>
              </a:spcBef>
              <a:spcAft>
                <a:spcPts val="600"/>
              </a:spcAft>
              <a:defRPr/>
            </a:pPr>
            <a:r>
              <a:rPr lang="en-US" sz="1600" b="1" dirty="0" smtClean="0"/>
              <a:t>Segment 1:  </a:t>
            </a:r>
            <a:r>
              <a:rPr lang="en-US" sz="1600" dirty="0" smtClean="0"/>
              <a:t>Intra-Governmental Payment and Collection (IPAC) Overview		</a:t>
            </a:r>
            <a:endParaRPr lang="en-US" sz="1600" i="1" dirty="0" smtClean="0"/>
          </a:p>
          <a:p>
            <a:pPr marL="625475" lvl="1" indent="-288925" eaLnBrk="1" hangingPunct="1">
              <a:spcBef>
                <a:spcPts val="600"/>
              </a:spcBef>
              <a:spcAft>
                <a:spcPts val="600"/>
              </a:spcAft>
              <a:defRPr/>
            </a:pPr>
            <a:r>
              <a:rPr lang="en-US" sz="1600" dirty="0" smtClean="0"/>
              <a:t>IPAC Overview and Key Concepts</a:t>
            </a:r>
          </a:p>
          <a:p>
            <a:pPr marL="625475" lvl="1" indent="-288925" eaLnBrk="1" hangingPunct="1">
              <a:spcBef>
                <a:spcPts val="600"/>
              </a:spcBef>
              <a:spcAft>
                <a:spcPts val="600"/>
              </a:spcAft>
              <a:defRPr/>
            </a:pPr>
            <a:r>
              <a:rPr lang="en-US" sz="1600" dirty="0" smtClean="0"/>
              <a:t>IPAC Billing Document Refresher</a:t>
            </a:r>
          </a:p>
          <a:p>
            <a:pPr marL="625475" lvl="1" indent="-288925" eaLnBrk="1" hangingPunct="1">
              <a:spcBef>
                <a:spcPts val="600"/>
              </a:spcBef>
              <a:spcAft>
                <a:spcPts val="600"/>
              </a:spcAft>
              <a:defRPr/>
            </a:pPr>
            <a:r>
              <a:rPr lang="en-US" sz="1600" dirty="0" smtClean="0"/>
              <a:t>IPAC Refund Itemized Payment Refresher</a:t>
            </a:r>
            <a:r>
              <a:rPr lang="en-US" sz="1600" dirty="0"/>
              <a:t>	</a:t>
            </a:r>
            <a:endParaRPr lang="en-US" sz="1600" i="1" dirty="0"/>
          </a:p>
          <a:p>
            <a:pPr marL="288925" indent="-288925" eaLnBrk="1" hangingPunct="1">
              <a:spcBef>
                <a:spcPts val="600"/>
              </a:spcBef>
              <a:spcAft>
                <a:spcPts val="600"/>
              </a:spcAft>
              <a:defRPr/>
            </a:pPr>
            <a:r>
              <a:rPr lang="en-US" sz="1600" dirty="0"/>
              <a:t>Segment 2:  IPAC Billing and Outbound File Creation		</a:t>
            </a:r>
          </a:p>
          <a:p>
            <a:pPr marL="288925" indent="-288925" eaLnBrk="1" hangingPunct="1">
              <a:spcBef>
                <a:spcPts val="600"/>
              </a:spcBef>
              <a:spcAft>
                <a:spcPts val="600"/>
              </a:spcAft>
              <a:defRPr/>
            </a:pPr>
            <a:r>
              <a:rPr lang="en-US" sz="1600" dirty="0"/>
              <a:t>Segment 3:  Update IPAC Status Batch Job</a:t>
            </a:r>
          </a:p>
          <a:p>
            <a:pPr marL="288925" indent="-288925" eaLnBrk="1" hangingPunct="1">
              <a:spcBef>
                <a:spcPts val="600"/>
              </a:spcBef>
              <a:spcAft>
                <a:spcPts val="600"/>
              </a:spcAft>
              <a:defRPr/>
            </a:pPr>
            <a:r>
              <a:rPr lang="en-US" sz="1600" dirty="0"/>
              <a:t>Standard 4:  </a:t>
            </a:r>
            <a:r>
              <a:rPr lang="en-US" sz="1600" dirty="0" smtClean="0"/>
              <a:t>Standard IPAC </a:t>
            </a:r>
            <a:r>
              <a:rPr lang="en-US" sz="1600" dirty="0"/>
              <a:t>Inbound Transaction Processing	</a:t>
            </a:r>
          </a:p>
          <a:p>
            <a:pPr marL="288925" indent="-288925" eaLnBrk="1" hangingPunct="1">
              <a:spcBef>
                <a:spcPts val="600"/>
              </a:spcBef>
              <a:spcAft>
                <a:spcPts val="600"/>
              </a:spcAft>
              <a:defRPr/>
            </a:pPr>
            <a:r>
              <a:rPr lang="en-US" sz="1600" dirty="0"/>
              <a:t>Segment 5:  IPAC Chargebacks				</a:t>
            </a:r>
          </a:p>
          <a:p>
            <a:pPr marL="288925" indent="-288925" eaLnBrk="1" hangingPunct="1">
              <a:spcBef>
                <a:spcPts val="600"/>
              </a:spcBef>
              <a:spcAft>
                <a:spcPts val="600"/>
              </a:spcAft>
              <a:defRPr/>
            </a:pPr>
            <a:r>
              <a:rPr lang="en-US" sz="1600" dirty="0"/>
              <a:t>Segment 6:  Customer Generated Exceptions			</a:t>
            </a:r>
          </a:p>
          <a:p>
            <a:pPr marL="288925" indent="-288925" eaLnBrk="1" hangingPunct="1">
              <a:spcBef>
                <a:spcPts val="600"/>
              </a:spcBef>
              <a:spcAft>
                <a:spcPts val="600"/>
              </a:spcAft>
              <a:defRPr/>
            </a:pPr>
            <a:r>
              <a:rPr lang="en-US" sz="1600" dirty="0"/>
              <a:t>Segment 7:  Pulls of Non-IPAC Credits					</a:t>
            </a:r>
          </a:p>
          <a:p>
            <a:pPr marL="288925" indent="-288925" eaLnBrk="1" hangingPunct="1">
              <a:spcBef>
                <a:spcPts val="600"/>
              </a:spcBef>
              <a:spcAft>
                <a:spcPts val="600"/>
              </a:spcAft>
              <a:defRPr/>
            </a:pPr>
            <a:r>
              <a:rPr lang="en-US" sz="1600" dirty="0"/>
              <a:t>Segment 8:  IPAC Lifecycle Reports	</a:t>
            </a:r>
            <a:r>
              <a:rPr lang="en-US" sz="1600" dirty="0" smtClean="0"/>
              <a:t>			</a:t>
            </a:r>
          </a:p>
        </p:txBody>
      </p:sp>
      <p:sp>
        <p:nvSpPr>
          <p:cNvPr id="3" name="Slide Number Placeholder 2"/>
          <p:cNvSpPr>
            <a:spLocks noGrp="1"/>
          </p:cNvSpPr>
          <p:nvPr>
            <p:ph type="sldNum" sz="quarter" idx="11"/>
          </p:nvPr>
        </p:nvSpPr>
        <p:spPr/>
        <p:txBody>
          <a:bodyPr/>
          <a:lstStyle/>
          <a:p>
            <a:pPr>
              <a:defRPr/>
            </a:pPr>
            <a:fld id="{D203D3E3-884D-4189-99B5-0502ABDE1DF7}" type="slidenum">
              <a:rPr lang="en-US" smtClean="0"/>
              <a:pPr>
                <a:defRPr/>
              </a:pPr>
              <a:t>4</a:t>
            </a:fld>
            <a:endParaRPr lang="en-US" dirty="0"/>
          </a:p>
        </p:txBody>
      </p:sp>
      <p:sp>
        <p:nvSpPr>
          <p:cNvPr id="2" name="Footer Placeholder 1"/>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2571311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572375" y="5819775"/>
            <a:ext cx="1476375" cy="97155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5234" name="Title 1"/>
          <p:cNvSpPr>
            <a:spLocks noGrp="1"/>
          </p:cNvSpPr>
          <p:nvPr>
            <p:ph type="title"/>
          </p:nvPr>
        </p:nvSpPr>
        <p:spPr>
          <a:xfrm>
            <a:off x="455613" y="109538"/>
            <a:ext cx="8197850" cy="785812"/>
          </a:xfrm>
        </p:spPr>
        <p:txBody>
          <a:bodyPr/>
          <a:lstStyle/>
          <a:p>
            <a:r>
              <a:rPr lang="en-US" dirty="0"/>
              <a:t>IPAC Outbound Batch </a:t>
            </a:r>
            <a:r>
              <a:rPr lang="en-US" dirty="0" smtClean="0"/>
              <a:t>Job – IPAC Outbound File Layout – Telecom/WAN</a:t>
            </a:r>
          </a:p>
        </p:txBody>
      </p:sp>
      <p:sp>
        <p:nvSpPr>
          <p:cNvPr id="95235" name="Content Placeholder 2"/>
          <p:cNvSpPr>
            <a:spLocks noGrp="1"/>
          </p:cNvSpPr>
          <p:nvPr>
            <p:ph idx="1"/>
          </p:nvPr>
        </p:nvSpPr>
        <p:spPr>
          <a:xfrm>
            <a:off x="296883" y="1130922"/>
            <a:ext cx="8847117" cy="2277296"/>
          </a:xfrm>
        </p:spPr>
        <p:txBody>
          <a:bodyPr/>
          <a:lstStyle/>
          <a:p>
            <a:pPr lvl="1">
              <a:spcBef>
                <a:spcPts val="600"/>
              </a:spcBef>
              <a:spcAft>
                <a:spcPts val="600"/>
              </a:spcAft>
            </a:pPr>
            <a:r>
              <a:rPr lang="en-US" sz="1400" dirty="0" smtClean="0"/>
              <a:t>The following is a mapping of IPAC File, Pegasys Billing Document Fields and Telecom/WAN values</a:t>
            </a:r>
          </a:p>
        </p:txBody>
      </p:sp>
      <p:graphicFrame>
        <p:nvGraphicFramePr>
          <p:cNvPr id="6" name="Content Placeholder 7"/>
          <p:cNvGraphicFramePr>
            <a:graphicFrameLocks/>
          </p:cNvGraphicFramePr>
          <p:nvPr>
            <p:extLst>
              <p:ext uri="{D42A27DB-BD31-4B8C-83A1-F6EECF244321}">
                <p14:modId xmlns:p14="http://schemas.microsoft.com/office/powerpoint/2010/main" val="4248554962"/>
              </p:ext>
            </p:extLst>
          </p:nvPr>
        </p:nvGraphicFramePr>
        <p:xfrm>
          <a:off x="463136" y="1579420"/>
          <a:ext cx="8431482" cy="4667719"/>
        </p:xfrm>
        <a:graphic>
          <a:graphicData uri="http://schemas.openxmlformats.org/drawingml/2006/table">
            <a:tbl>
              <a:tblPr firstRow="1" bandRow="1">
                <a:tableStyleId>{21E4AEA4-8DFA-4A89-87EB-49C32662AFE0}</a:tableStyleId>
              </a:tblPr>
              <a:tblGrid>
                <a:gridCol w="2243394"/>
                <a:gridCol w="2839247"/>
                <a:gridCol w="3348841"/>
              </a:tblGrid>
              <a:tr h="577307">
                <a:tc>
                  <a:txBody>
                    <a:bodyPr/>
                    <a:lstStyle/>
                    <a:p>
                      <a:pPr algn="ctr">
                        <a:spcBef>
                          <a:spcPts val="300"/>
                        </a:spcBef>
                        <a:spcAft>
                          <a:spcPts val="300"/>
                        </a:spcAft>
                      </a:pPr>
                      <a:r>
                        <a:rPr lang="en-US" sz="1400" kern="1200" dirty="0" smtClean="0"/>
                        <a:t>IPAC File</a:t>
                      </a:r>
                      <a:endParaRPr lang="en-US" sz="1400" b="1" kern="1200" dirty="0" smtClean="0">
                        <a:solidFill>
                          <a:schemeClr val="tx1"/>
                        </a:solidFill>
                        <a:latin typeface="+mn-lt"/>
                        <a:ea typeface="+mn-ea"/>
                        <a:cs typeface="+mn-cs"/>
                      </a:endParaRPr>
                    </a:p>
                  </a:txBody>
                  <a:tcPr anchor="ctr"/>
                </a:tc>
                <a:tc>
                  <a:txBody>
                    <a:bodyPr/>
                    <a:lstStyle/>
                    <a:p>
                      <a:pPr algn="ctr" fontAlgn="b">
                        <a:spcBef>
                          <a:spcPts val="300"/>
                        </a:spcBef>
                        <a:spcAft>
                          <a:spcPts val="300"/>
                        </a:spcAft>
                      </a:pPr>
                      <a:r>
                        <a:rPr lang="en-US" sz="1400" b="1" i="0" u="none" strike="noStrike" dirty="0" smtClean="0">
                          <a:solidFill>
                            <a:schemeClr val="bg1"/>
                          </a:solidFill>
                          <a:latin typeface="Arial"/>
                        </a:rPr>
                        <a:t>Billing Document Field</a:t>
                      </a:r>
                      <a:endParaRPr lang="en-US" sz="1400" b="1" i="0" u="none" strike="noStrike" dirty="0">
                        <a:solidFill>
                          <a:schemeClr val="bg1"/>
                        </a:solidFill>
                        <a:latin typeface="Arial"/>
                      </a:endParaRPr>
                    </a:p>
                  </a:txBody>
                  <a:tcPr marL="0" marR="0" marT="0" marB="0" anchor="ctr"/>
                </a:tc>
                <a:tc>
                  <a:txBody>
                    <a:bodyPr/>
                    <a:lstStyle/>
                    <a:p>
                      <a:pPr algn="ctr" fontAlgn="b">
                        <a:spcBef>
                          <a:spcPts val="300"/>
                        </a:spcBef>
                        <a:spcAft>
                          <a:spcPts val="300"/>
                        </a:spcAft>
                      </a:pPr>
                      <a:r>
                        <a:rPr lang="en-US" sz="1400" b="1" i="0" u="none" strike="noStrike" dirty="0" smtClean="0">
                          <a:solidFill>
                            <a:schemeClr val="bg1"/>
                          </a:solidFill>
                          <a:latin typeface="Arial"/>
                        </a:rPr>
                        <a:t>Telecom/WAN</a:t>
                      </a:r>
                      <a:endParaRPr lang="en-US" sz="1400" b="1" i="0" u="none" strike="noStrike" dirty="0">
                        <a:solidFill>
                          <a:schemeClr val="bg1"/>
                        </a:solidFill>
                        <a:latin typeface="Arial"/>
                      </a:endParaRPr>
                    </a:p>
                  </a:txBody>
                  <a:tcPr marL="0" marR="0" marT="0" marB="0" anchor="ctr"/>
                </a:tc>
              </a:tr>
              <a:tr h="350957">
                <a:tc>
                  <a:txBody>
                    <a:bodyPr/>
                    <a:lstStyle/>
                    <a:p>
                      <a:pPr algn="l" fontAlgn="b"/>
                      <a:r>
                        <a:rPr lang="en-US" sz="1400" b="0" i="0" u="none" strike="noStrike" dirty="0">
                          <a:solidFill>
                            <a:srgbClr val="000000"/>
                          </a:solidFill>
                          <a:effectLst/>
                          <a:latin typeface="Calibri"/>
                        </a:rPr>
                        <a:t>Purchase Order Number</a:t>
                      </a:r>
                    </a:p>
                  </a:txBody>
                  <a:tcPr marL="9525" marR="9525" marT="9525" marB="0"/>
                </a:tc>
                <a:tc>
                  <a:txBody>
                    <a:bodyPr/>
                    <a:lstStyle/>
                    <a:p>
                      <a:pPr algn="l" fontAlgn="b"/>
                      <a:r>
                        <a:rPr lang="en-US" sz="1400" b="0" i="0" u="none" strike="noStrike" dirty="0">
                          <a:solidFill>
                            <a:srgbClr val="000000"/>
                          </a:solidFill>
                          <a:effectLst/>
                          <a:latin typeface="Calibri"/>
                        </a:rPr>
                        <a:t>Accounting Line – Customer Funding Source</a:t>
                      </a:r>
                    </a:p>
                  </a:txBody>
                  <a:tcPr marL="9525" marR="9525" marT="9525" marB="0"/>
                </a:tc>
                <a:tc>
                  <a:txBody>
                    <a:bodyPr/>
                    <a:lstStyle/>
                    <a:p>
                      <a:pPr algn="l" fontAlgn="b"/>
                      <a:r>
                        <a:rPr lang="en-US" sz="1400" b="0" i="0" u="none" strike="noStrike" dirty="0">
                          <a:solidFill>
                            <a:srgbClr val="000000"/>
                          </a:solidFill>
                          <a:effectLst/>
                          <a:latin typeface="Calibri"/>
                        </a:rPr>
                        <a:t>Blank (not populated in IPAC Bulk File)</a:t>
                      </a:r>
                    </a:p>
                  </a:txBody>
                  <a:tcPr marL="9525" marR="9525" marT="9525" marB="0"/>
                </a:tc>
              </a:tr>
              <a:tr h="259968">
                <a:tc>
                  <a:txBody>
                    <a:bodyPr/>
                    <a:lstStyle/>
                    <a:p>
                      <a:pPr algn="l" fontAlgn="b"/>
                      <a:r>
                        <a:rPr lang="en-US" sz="1400" b="0" i="0" u="none" strike="noStrike" dirty="0">
                          <a:solidFill>
                            <a:srgbClr val="000000"/>
                          </a:solidFill>
                          <a:effectLst/>
                          <a:latin typeface="Calibri"/>
                        </a:rPr>
                        <a:t>Obligating Document Number</a:t>
                      </a:r>
                    </a:p>
                  </a:txBody>
                  <a:tcPr marL="9525" marR="9525" marT="9525" marB="0"/>
                </a:tc>
                <a:tc>
                  <a:txBody>
                    <a:bodyPr/>
                    <a:lstStyle/>
                    <a:p>
                      <a:pPr algn="l" fontAlgn="b"/>
                      <a:r>
                        <a:rPr lang="en-US" sz="1400" b="0" i="0" u="none" strike="noStrike" dirty="0">
                          <a:solidFill>
                            <a:srgbClr val="000000"/>
                          </a:solidFill>
                          <a:effectLst/>
                          <a:latin typeface="Calibri"/>
                        </a:rPr>
                        <a:t>Accounting Line – Funding Authorization Source</a:t>
                      </a:r>
                    </a:p>
                  </a:txBody>
                  <a:tcPr marL="9525" marR="9525" marT="9525" marB="0"/>
                </a:tc>
                <a:tc>
                  <a:txBody>
                    <a:bodyPr/>
                    <a:lstStyle/>
                    <a:p>
                      <a:pPr algn="l" fontAlgn="b"/>
                      <a:r>
                        <a:rPr lang="en-US" sz="1400" b="0" i="0" u="none" strike="noStrike" dirty="0">
                          <a:solidFill>
                            <a:srgbClr val="000000"/>
                          </a:solidFill>
                          <a:effectLst/>
                          <a:latin typeface="Calibri"/>
                        </a:rPr>
                        <a:t>"NOT_PROVIDED"</a:t>
                      </a:r>
                    </a:p>
                  </a:txBody>
                  <a:tcPr marL="9525" marR="9525" marT="9525" marB="0"/>
                </a:tc>
              </a:tr>
              <a:tr h="248237">
                <a:tc>
                  <a:txBody>
                    <a:bodyPr/>
                    <a:lstStyle/>
                    <a:p>
                      <a:pPr algn="l" fontAlgn="b"/>
                      <a:r>
                        <a:rPr lang="en-US" sz="1400" b="0" i="0" u="none" strike="noStrike" dirty="0">
                          <a:solidFill>
                            <a:srgbClr val="000000"/>
                          </a:solidFill>
                          <a:effectLst/>
                          <a:latin typeface="Calibri"/>
                        </a:rPr>
                        <a:t>Contract Number</a:t>
                      </a:r>
                    </a:p>
                  </a:txBody>
                  <a:tcPr marL="9525" marR="9525" marT="9525" marB="0"/>
                </a:tc>
                <a:tc>
                  <a:txBody>
                    <a:bodyPr/>
                    <a:lstStyle/>
                    <a:p>
                      <a:pPr algn="l" fontAlgn="b"/>
                      <a:r>
                        <a:rPr lang="en-US" sz="1400" b="0" i="0" u="none" strike="noStrike" dirty="0">
                          <a:solidFill>
                            <a:srgbClr val="000000"/>
                          </a:solidFill>
                          <a:effectLst/>
                          <a:latin typeface="Calibri"/>
                        </a:rPr>
                        <a:t>Accounting Line – Contract Number</a:t>
                      </a:r>
                    </a:p>
                  </a:txBody>
                  <a:tcPr marL="9525" marR="9525" marT="9525" marB="0"/>
                </a:tc>
                <a:tc>
                  <a:txBody>
                    <a:bodyPr/>
                    <a:lstStyle/>
                    <a:p>
                      <a:pPr algn="l" fontAlgn="b"/>
                      <a:r>
                        <a:rPr lang="en-US" sz="1400" b="0" i="0" u="none" strike="noStrike" dirty="0">
                          <a:solidFill>
                            <a:srgbClr val="000000"/>
                          </a:solidFill>
                          <a:effectLst/>
                          <a:latin typeface="Calibri"/>
                        </a:rPr>
                        <a:t>ITSREGTEL, ITSWAN</a:t>
                      </a:r>
                    </a:p>
                  </a:txBody>
                  <a:tcPr marL="9525" marR="9525" marT="9525" marB="0"/>
                </a:tc>
              </a:tr>
              <a:tr h="258698">
                <a:tc>
                  <a:txBody>
                    <a:bodyPr/>
                    <a:lstStyle/>
                    <a:p>
                      <a:pPr algn="l" fontAlgn="b"/>
                      <a:r>
                        <a:rPr lang="en-US" sz="1400" b="0" i="0" u="none" strike="noStrike" dirty="0">
                          <a:solidFill>
                            <a:srgbClr val="000000"/>
                          </a:solidFill>
                          <a:effectLst/>
                          <a:latin typeface="Calibri"/>
                        </a:rPr>
                        <a:t>Requisition Number</a:t>
                      </a:r>
                    </a:p>
                  </a:txBody>
                  <a:tcPr marL="9525" marR="9525" marT="9525" marB="0"/>
                </a:tc>
                <a:tc>
                  <a:txBody>
                    <a:bodyPr/>
                    <a:lstStyle/>
                    <a:p>
                      <a:pPr algn="l" fontAlgn="b"/>
                      <a:r>
                        <a:rPr lang="en-US" sz="1400" b="0" i="0" u="none" strike="noStrike" dirty="0">
                          <a:solidFill>
                            <a:srgbClr val="000000"/>
                          </a:solidFill>
                          <a:effectLst/>
                          <a:latin typeface="Calibri"/>
                        </a:rPr>
                        <a:t>Accounting Line – Requisition Number        </a:t>
                      </a:r>
                    </a:p>
                  </a:txBody>
                  <a:tcPr marL="9525" marR="9525" marT="9525" marB="0"/>
                </a:tc>
                <a:tc>
                  <a:txBody>
                    <a:bodyPr/>
                    <a:lstStyle/>
                    <a:p>
                      <a:pPr algn="l" fontAlgn="b"/>
                      <a:r>
                        <a:rPr lang="en-US" sz="1400" b="0" i="0" u="none" strike="noStrike" dirty="0">
                          <a:solidFill>
                            <a:srgbClr val="000000"/>
                          </a:solidFill>
                          <a:effectLst/>
                          <a:latin typeface="Calibri"/>
                        </a:rPr>
                        <a:t>"NA"</a:t>
                      </a:r>
                    </a:p>
                  </a:txBody>
                  <a:tcPr marL="9525" marR="9525" marT="9525" marB="0"/>
                </a:tc>
              </a:tr>
              <a:tr h="389953">
                <a:tc>
                  <a:txBody>
                    <a:bodyPr/>
                    <a:lstStyle/>
                    <a:p>
                      <a:pPr algn="l" fontAlgn="b"/>
                      <a:r>
                        <a:rPr lang="en-US" sz="1400" b="0" i="0" u="none" strike="noStrike" dirty="0">
                          <a:solidFill>
                            <a:srgbClr val="000000"/>
                          </a:solidFill>
                          <a:effectLst/>
                          <a:latin typeface="Calibri"/>
                        </a:rPr>
                        <a:t>Accounting Classification Code</a:t>
                      </a:r>
                    </a:p>
                  </a:txBody>
                  <a:tcPr marL="9525" marR="9525" marT="9525" marB="0"/>
                </a:tc>
                <a:tc>
                  <a:txBody>
                    <a:bodyPr/>
                    <a:lstStyle/>
                    <a:p>
                      <a:pPr algn="l" fontAlgn="b"/>
                      <a:r>
                        <a:rPr lang="en-US" sz="1400" b="0" i="0" u="none" strike="noStrike" dirty="0">
                          <a:solidFill>
                            <a:srgbClr val="000000"/>
                          </a:solidFill>
                          <a:effectLst/>
                          <a:latin typeface="Calibri"/>
                        </a:rPr>
                        <a:t>Accounting Line – Accounting Classification Code </a:t>
                      </a:r>
                    </a:p>
                  </a:txBody>
                  <a:tcPr marL="9525" marR="9525" marT="9525" marB="0"/>
                </a:tc>
                <a:tc>
                  <a:txBody>
                    <a:bodyPr/>
                    <a:lstStyle/>
                    <a:p>
                      <a:pPr algn="l" fontAlgn="b"/>
                      <a:r>
                        <a:rPr lang="en-US" sz="1400" b="0" i="0" u="none" strike="noStrike" dirty="0">
                          <a:solidFill>
                            <a:srgbClr val="000000"/>
                          </a:solidFill>
                          <a:effectLst/>
                          <a:latin typeface="Calibri"/>
                        </a:rPr>
                        <a:t>TOPS/WITS: “T-“ + [Customer Number BOAC]</a:t>
                      </a:r>
                      <a:br>
                        <a:rPr lang="en-US" sz="1400" b="0" i="0" u="none" strike="noStrike" dirty="0">
                          <a:solidFill>
                            <a:srgbClr val="000000"/>
                          </a:solidFill>
                          <a:effectLst/>
                          <a:latin typeface="Calibri"/>
                        </a:rPr>
                      </a:br>
                      <a:r>
                        <a:rPr lang="en-US" sz="1400" b="0" i="0" u="none" strike="noStrike" dirty="0">
                          <a:solidFill>
                            <a:srgbClr val="000000"/>
                          </a:solidFill>
                          <a:effectLst/>
                          <a:latin typeface="Calibri"/>
                        </a:rPr>
                        <a:t>E-MORRIS: [BOAC1]</a:t>
                      </a:r>
                    </a:p>
                  </a:txBody>
                  <a:tcPr marL="9525" marR="9525" marT="9525" marB="0"/>
                </a:tc>
              </a:tr>
              <a:tr h="389953">
                <a:tc>
                  <a:txBody>
                    <a:bodyPr/>
                    <a:lstStyle/>
                    <a:p>
                      <a:pPr algn="l" fontAlgn="b"/>
                      <a:r>
                        <a:rPr lang="en-US" sz="1400" b="0" i="0" u="none" strike="noStrike" dirty="0">
                          <a:solidFill>
                            <a:srgbClr val="000000"/>
                          </a:solidFill>
                          <a:effectLst/>
                          <a:latin typeface="Calibri"/>
                        </a:rPr>
                        <a:t>Accounting Classification Reference Number</a:t>
                      </a:r>
                    </a:p>
                  </a:txBody>
                  <a:tcPr marL="9525" marR="9525" marT="9525" marB="0"/>
                </a:tc>
                <a:tc>
                  <a:txBody>
                    <a:bodyPr/>
                    <a:lstStyle/>
                    <a:p>
                      <a:pPr algn="l" fontAlgn="b"/>
                      <a:r>
                        <a:rPr lang="en-US" sz="1400" b="0" i="0" u="none" strike="noStrike" dirty="0">
                          <a:solidFill>
                            <a:srgbClr val="000000"/>
                          </a:solidFill>
                          <a:effectLst/>
                          <a:latin typeface="Calibri"/>
                        </a:rPr>
                        <a:t>Accounting Line – Accounting Classification Reference Number</a:t>
                      </a:r>
                    </a:p>
                  </a:txBody>
                  <a:tcPr marL="9525" marR="9525" marT="9525" marB="0"/>
                </a:tc>
                <a:tc>
                  <a:txBody>
                    <a:bodyPr/>
                    <a:lstStyle/>
                    <a:p>
                      <a:pPr algn="l" fontAlgn="b"/>
                      <a:r>
                        <a:rPr lang="en-US" sz="1400" b="0" i="0" u="none" strike="noStrike" dirty="0">
                          <a:solidFill>
                            <a:srgbClr val="000000"/>
                          </a:solidFill>
                          <a:effectLst/>
                          <a:latin typeface="Calibri"/>
                        </a:rPr>
                        <a:t>TOPS/WITS: "NA"</a:t>
                      </a:r>
                      <a:br>
                        <a:rPr lang="en-US" sz="1400" b="0" i="0" u="none" strike="noStrike" dirty="0">
                          <a:solidFill>
                            <a:srgbClr val="000000"/>
                          </a:solidFill>
                          <a:effectLst/>
                          <a:latin typeface="Calibri"/>
                        </a:rPr>
                      </a:br>
                      <a:r>
                        <a:rPr lang="en-US" sz="1400" b="0" i="0" u="none" strike="noStrike" dirty="0">
                          <a:solidFill>
                            <a:srgbClr val="000000"/>
                          </a:solidFill>
                          <a:effectLst/>
                          <a:latin typeface="Calibri"/>
                        </a:rPr>
                        <a:t>E-MORRIS: [Task Order/Cust. ID] + [Subtask]</a:t>
                      </a:r>
                    </a:p>
                  </a:txBody>
                  <a:tcPr marL="9525" marR="9525" marT="9525" marB="0"/>
                </a:tc>
              </a:tr>
              <a:tr h="231117">
                <a:tc>
                  <a:txBody>
                    <a:bodyPr/>
                    <a:lstStyle/>
                    <a:p>
                      <a:pPr algn="l" fontAlgn="b"/>
                      <a:r>
                        <a:rPr lang="en-US" sz="1400" b="0" i="0" u="none" strike="noStrike" dirty="0">
                          <a:solidFill>
                            <a:srgbClr val="000000"/>
                          </a:solidFill>
                          <a:effectLst/>
                          <a:latin typeface="Calibri"/>
                        </a:rPr>
                        <a:t>JAS Number</a:t>
                      </a:r>
                    </a:p>
                  </a:txBody>
                  <a:tcPr marL="9525" marR="9525" marT="9525" marB="0"/>
                </a:tc>
                <a:tc>
                  <a:txBody>
                    <a:bodyPr/>
                    <a:lstStyle/>
                    <a:p>
                      <a:pPr algn="l" fontAlgn="b"/>
                      <a:r>
                        <a:rPr lang="en-US" sz="1400" b="0" i="0" u="none" strike="noStrike" dirty="0">
                          <a:solidFill>
                            <a:srgbClr val="000000"/>
                          </a:solidFill>
                          <a:effectLst/>
                          <a:latin typeface="Calibri"/>
                        </a:rPr>
                        <a:t>Accounting Line – JAS Number                        </a:t>
                      </a:r>
                    </a:p>
                  </a:txBody>
                  <a:tcPr marL="9525" marR="9525" marT="9525" marB="0"/>
                </a:tc>
                <a:tc>
                  <a:txBody>
                    <a:bodyPr/>
                    <a:lstStyle/>
                    <a:p>
                      <a:pPr algn="l" fontAlgn="b"/>
                      <a:r>
                        <a:rPr lang="en-US" sz="1400" b="0" i="0" u="none" strike="noStrike" dirty="0">
                          <a:solidFill>
                            <a:srgbClr val="000000"/>
                          </a:solidFill>
                          <a:effectLst/>
                          <a:latin typeface="Calibri"/>
                        </a:rPr>
                        <a:t>[Agency] + [Bureau]</a:t>
                      </a:r>
                    </a:p>
                  </a:txBody>
                  <a:tcPr marL="9525" marR="9525" marT="9525" marB="0"/>
                </a:tc>
              </a:tr>
              <a:tr h="298645">
                <a:tc>
                  <a:txBody>
                    <a:bodyPr/>
                    <a:lstStyle/>
                    <a:p>
                      <a:pPr algn="l" fontAlgn="b"/>
                      <a:r>
                        <a:rPr lang="en-US" sz="1400" b="0" i="0" u="none" strike="noStrike" dirty="0">
                          <a:solidFill>
                            <a:srgbClr val="000000"/>
                          </a:solidFill>
                          <a:effectLst/>
                          <a:latin typeface="Calibri"/>
                        </a:rPr>
                        <a:t>Invoice Number</a:t>
                      </a:r>
                    </a:p>
                  </a:txBody>
                  <a:tcPr marL="9525" marR="9525" marT="9525" marB="0"/>
                </a:tc>
                <a:tc>
                  <a:txBody>
                    <a:bodyPr/>
                    <a:lstStyle/>
                    <a:p>
                      <a:pPr algn="l" fontAlgn="b"/>
                      <a:r>
                        <a:rPr lang="en-US" sz="1400" b="0" i="0" u="none" strike="noStrike" dirty="0">
                          <a:solidFill>
                            <a:srgbClr val="000000"/>
                          </a:solidFill>
                          <a:effectLst/>
                          <a:latin typeface="Calibri"/>
                        </a:rPr>
                        <a:t>Article – IPAC Document identifier                             </a:t>
                      </a:r>
                    </a:p>
                  </a:txBody>
                  <a:tcPr marL="9525" marR="9525" marT="9525" marB="0"/>
                </a:tc>
                <a:tc>
                  <a:txBody>
                    <a:bodyPr/>
                    <a:lstStyle/>
                    <a:p>
                      <a:pPr algn="l" fontAlgn="b"/>
                      <a:r>
                        <a:rPr lang="en-US" sz="1400" b="0" i="0" u="none" strike="noStrike" dirty="0">
                          <a:solidFill>
                            <a:srgbClr val="000000"/>
                          </a:solidFill>
                          <a:effectLst/>
                          <a:latin typeface="Calibri"/>
                        </a:rPr>
                        <a:t>12 digit system generated number</a:t>
                      </a:r>
                    </a:p>
                  </a:txBody>
                  <a:tcPr marL="9525" marR="9525" marT="9525" marB="0"/>
                </a:tc>
              </a:tr>
              <a:tr h="209243">
                <a:tc>
                  <a:txBody>
                    <a:bodyPr/>
                    <a:lstStyle/>
                    <a:p>
                      <a:pPr algn="l" fontAlgn="b"/>
                      <a:r>
                        <a:rPr lang="en-US" sz="1400" b="0" i="0" u="none" strike="noStrike" dirty="0">
                          <a:solidFill>
                            <a:srgbClr val="000000"/>
                          </a:solidFill>
                          <a:effectLst/>
                          <a:latin typeface="Calibri"/>
                        </a:rPr>
                        <a:t>Unit of Issue</a:t>
                      </a:r>
                    </a:p>
                  </a:txBody>
                  <a:tcPr marL="9525" marR="9525" marT="9525" marB="0"/>
                </a:tc>
                <a:tc>
                  <a:txBody>
                    <a:bodyPr/>
                    <a:lstStyle/>
                    <a:p>
                      <a:pPr algn="l" fontAlgn="b"/>
                      <a:r>
                        <a:rPr lang="en-US" sz="1400" b="0" i="0" u="none" strike="noStrike" dirty="0">
                          <a:solidFill>
                            <a:srgbClr val="000000"/>
                          </a:solidFill>
                          <a:effectLst/>
                          <a:latin typeface="Calibri"/>
                        </a:rPr>
                        <a:t>Article – Unit of Issue</a:t>
                      </a:r>
                    </a:p>
                  </a:txBody>
                  <a:tcPr marL="9525" marR="9525" marT="9525" marB="0"/>
                </a:tc>
                <a:tc>
                  <a:txBody>
                    <a:bodyPr/>
                    <a:lstStyle/>
                    <a:p>
                      <a:pPr algn="l" fontAlgn="b"/>
                      <a:r>
                        <a:rPr lang="en-US" sz="1400" b="0" i="0" u="none" strike="noStrike" dirty="0">
                          <a:solidFill>
                            <a:srgbClr val="000000"/>
                          </a:solidFill>
                          <a:effectLst/>
                          <a:latin typeface="Calibri"/>
                        </a:rPr>
                        <a:t>EA</a:t>
                      </a:r>
                    </a:p>
                  </a:txBody>
                  <a:tcPr marL="9525" marR="9525" marT="9525" marB="0"/>
                </a:tc>
              </a:tr>
              <a:tr h="350957">
                <a:tc>
                  <a:txBody>
                    <a:bodyPr/>
                    <a:lstStyle/>
                    <a:p>
                      <a:pPr algn="l" fontAlgn="b"/>
                      <a:r>
                        <a:rPr lang="en-US" sz="1400" b="0" i="0" u="none" strike="noStrike" dirty="0">
                          <a:solidFill>
                            <a:srgbClr val="000000"/>
                          </a:solidFill>
                          <a:effectLst/>
                          <a:latin typeface="Calibri"/>
                        </a:rPr>
                        <a:t>IPAC Document Reference Number</a:t>
                      </a:r>
                    </a:p>
                  </a:txBody>
                  <a:tcPr marL="9525" marR="9525" marT="9525" marB="0"/>
                </a:tc>
                <a:tc>
                  <a:txBody>
                    <a:bodyPr/>
                    <a:lstStyle/>
                    <a:p>
                      <a:pPr algn="l" fontAlgn="b"/>
                      <a:r>
                        <a:rPr lang="en-US" sz="1400" b="0" i="0" u="none" strike="noStrike" dirty="0">
                          <a:solidFill>
                            <a:srgbClr val="000000"/>
                          </a:solidFill>
                          <a:effectLst/>
                          <a:latin typeface="Calibri"/>
                        </a:rPr>
                        <a:t>Article – IPAC Document Reference Number </a:t>
                      </a:r>
                    </a:p>
                  </a:txBody>
                  <a:tcPr marL="9525" marR="9525" marT="9525" marB="0"/>
                </a:tc>
                <a:tc>
                  <a:txBody>
                    <a:bodyPr/>
                    <a:lstStyle/>
                    <a:p>
                      <a:pPr algn="l" fontAlgn="b"/>
                      <a:r>
                        <a:rPr lang="en-US" sz="1400" b="0" i="0" u="none" strike="noStrike" dirty="0">
                          <a:solidFill>
                            <a:srgbClr val="000000"/>
                          </a:solidFill>
                          <a:effectLst/>
                          <a:latin typeface="Calibri"/>
                        </a:rPr>
                        <a:t>Pegasys Statement Number</a:t>
                      </a:r>
                    </a:p>
                  </a:txBody>
                  <a:tcPr marL="9525" marR="9525" marT="9525" marB="0"/>
                </a:tc>
              </a:tr>
              <a:tr h="312517">
                <a:tc>
                  <a:txBody>
                    <a:bodyPr/>
                    <a:lstStyle/>
                    <a:p>
                      <a:pPr algn="l" fontAlgn="b"/>
                      <a:r>
                        <a:rPr lang="en-US" sz="1400" b="0" i="0" u="none" strike="noStrike" dirty="0">
                          <a:solidFill>
                            <a:srgbClr val="000000"/>
                          </a:solidFill>
                          <a:effectLst/>
                          <a:latin typeface="Calibri"/>
                        </a:rPr>
                        <a:t>Articles and Services</a:t>
                      </a:r>
                    </a:p>
                  </a:txBody>
                  <a:tcPr marL="9525" marR="9525" marT="9525" marB="0"/>
                </a:tc>
                <a:tc>
                  <a:txBody>
                    <a:bodyPr/>
                    <a:lstStyle/>
                    <a:p>
                      <a:pPr algn="l" fontAlgn="b"/>
                      <a:r>
                        <a:rPr lang="en-US" sz="1400" b="0" i="0" u="none" strike="noStrike" dirty="0">
                          <a:solidFill>
                            <a:srgbClr val="000000"/>
                          </a:solidFill>
                          <a:effectLst/>
                          <a:latin typeface="Calibri"/>
                        </a:rPr>
                        <a:t>Article – Articles and Services   </a:t>
                      </a:r>
                    </a:p>
                  </a:txBody>
                  <a:tcPr marL="9525" marR="9525" marT="9525" marB="0"/>
                </a:tc>
                <a:tc>
                  <a:txBody>
                    <a:bodyPr/>
                    <a:lstStyle/>
                    <a:p>
                      <a:pPr algn="l" fontAlgn="b"/>
                      <a:r>
                        <a:rPr lang="en-US" sz="1400" b="0" i="0" u="none" strike="noStrike" dirty="0">
                          <a:solidFill>
                            <a:srgbClr val="000000"/>
                          </a:solidFill>
                          <a:effectLst/>
                          <a:latin typeface="Calibri"/>
                        </a:rPr>
                        <a:t>TOPS/WITS: Customer LOA</a:t>
                      </a:r>
                      <a:br>
                        <a:rPr lang="en-US" sz="1400" b="0" i="0" u="none" strike="noStrike" dirty="0">
                          <a:solidFill>
                            <a:srgbClr val="000000"/>
                          </a:solidFill>
                          <a:effectLst/>
                          <a:latin typeface="Calibri"/>
                        </a:rPr>
                      </a:br>
                      <a:r>
                        <a:rPr lang="en-US" sz="1400" b="0" i="0" u="none" strike="noStrike" dirty="0">
                          <a:solidFill>
                            <a:srgbClr val="000000"/>
                          </a:solidFill>
                          <a:effectLst/>
                          <a:latin typeface="Calibri"/>
                        </a:rPr>
                        <a:t>E-MORRIS: </a:t>
                      </a:r>
                      <a:r>
                        <a:rPr lang="en-US" sz="1400" b="0" i="0" u="none" strike="noStrike" dirty="0" smtClean="0">
                          <a:solidFill>
                            <a:srgbClr val="000000"/>
                          </a:solidFill>
                          <a:effectLst/>
                          <a:latin typeface="Calibri"/>
                        </a:rPr>
                        <a:t>Customer LOA + Additional Detail Elements</a:t>
                      </a:r>
                      <a:endParaRPr lang="en-US" sz="1400" b="0" i="0" u="none" strike="noStrike" dirty="0">
                        <a:solidFill>
                          <a:srgbClr val="000000"/>
                        </a:solidFill>
                        <a:effectLst/>
                        <a:latin typeface="Calibri"/>
                      </a:endParaRPr>
                    </a:p>
                  </a:txBody>
                  <a:tcPr marL="9525" marR="9525" marT="9525" marB="0"/>
                </a:tc>
              </a:tr>
            </a:tbl>
          </a:graphicData>
        </a:graphic>
      </p:graphicFrame>
      <p:sp>
        <p:nvSpPr>
          <p:cNvPr id="3" name="Slide Number Placeholder 2"/>
          <p:cNvSpPr>
            <a:spLocks noGrp="1"/>
          </p:cNvSpPr>
          <p:nvPr>
            <p:ph type="sldNum" sz="quarter" idx="11"/>
          </p:nvPr>
        </p:nvSpPr>
        <p:spPr/>
        <p:txBody>
          <a:bodyPr/>
          <a:lstStyle/>
          <a:p>
            <a:pPr>
              <a:defRPr/>
            </a:pPr>
            <a:fld id="{4EDCA422-FC28-491A-B4EC-C3FACFB2D33D}" type="slidenum">
              <a:rPr lang="en-US" smtClean="0"/>
              <a:pPr>
                <a:defRPr/>
              </a:pPr>
              <a:t>40</a:t>
            </a:fld>
            <a:endParaRPr lang="en-US" dirty="0"/>
          </a:p>
        </p:txBody>
      </p:sp>
      <p:sp>
        <p:nvSpPr>
          <p:cNvPr id="8"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0299984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572375" y="5819775"/>
            <a:ext cx="1476375" cy="97155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5234" name="Title 1"/>
          <p:cNvSpPr>
            <a:spLocks noGrp="1"/>
          </p:cNvSpPr>
          <p:nvPr>
            <p:ph type="title"/>
          </p:nvPr>
        </p:nvSpPr>
        <p:spPr>
          <a:xfrm>
            <a:off x="455613" y="109538"/>
            <a:ext cx="8197850" cy="785812"/>
          </a:xfrm>
        </p:spPr>
        <p:txBody>
          <a:bodyPr/>
          <a:lstStyle/>
          <a:p>
            <a:r>
              <a:rPr lang="en-US" dirty="0"/>
              <a:t>IPAC Outbound Batch </a:t>
            </a:r>
            <a:r>
              <a:rPr lang="en-US" dirty="0" smtClean="0"/>
              <a:t>Job – IPAC Outbound File Layout – Manual Business Line</a:t>
            </a:r>
          </a:p>
        </p:txBody>
      </p:sp>
      <p:sp>
        <p:nvSpPr>
          <p:cNvPr id="95235" name="Content Placeholder 2"/>
          <p:cNvSpPr>
            <a:spLocks noGrp="1"/>
          </p:cNvSpPr>
          <p:nvPr>
            <p:ph idx="1"/>
          </p:nvPr>
        </p:nvSpPr>
        <p:spPr>
          <a:xfrm>
            <a:off x="296883" y="1130922"/>
            <a:ext cx="8847117" cy="2277296"/>
          </a:xfrm>
        </p:spPr>
        <p:txBody>
          <a:bodyPr/>
          <a:lstStyle/>
          <a:p>
            <a:pPr lvl="1">
              <a:spcBef>
                <a:spcPts val="600"/>
              </a:spcBef>
              <a:spcAft>
                <a:spcPts val="600"/>
              </a:spcAft>
            </a:pPr>
            <a:r>
              <a:rPr lang="en-US" sz="1400" dirty="0" smtClean="0"/>
              <a:t>The following is a mapping of IPAC File, Pegasys Billing Document Fields and Manual Business Lines values</a:t>
            </a:r>
          </a:p>
        </p:txBody>
      </p:sp>
      <p:graphicFrame>
        <p:nvGraphicFramePr>
          <p:cNvPr id="6" name="Content Placeholder 7"/>
          <p:cNvGraphicFramePr>
            <a:graphicFrameLocks/>
          </p:cNvGraphicFramePr>
          <p:nvPr>
            <p:extLst>
              <p:ext uri="{D42A27DB-BD31-4B8C-83A1-F6EECF244321}">
                <p14:modId xmlns:p14="http://schemas.microsoft.com/office/powerpoint/2010/main" val="3832792859"/>
              </p:ext>
            </p:extLst>
          </p:nvPr>
        </p:nvGraphicFramePr>
        <p:xfrm>
          <a:off x="532208" y="1678696"/>
          <a:ext cx="8431482" cy="4749663"/>
        </p:xfrm>
        <a:graphic>
          <a:graphicData uri="http://schemas.openxmlformats.org/drawingml/2006/table">
            <a:tbl>
              <a:tblPr firstRow="1" bandRow="1">
                <a:tableStyleId>{21E4AEA4-8DFA-4A89-87EB-49C32662AFE0}</a:tableStyleId>
              </a:tblPr>
              <a:tblGrid>
                <a:gridCol w="2243394"/>
                <a:gridCol w="2839247"/>
                <a:gridCol w="3348841"/>
              </a:tblGrid>
              <a:tr h="356259">
                <a:tc>
                  <a:txBody>
                    <a:bodyPr/>
                    <a:lstStyle/>
                    <a:p>
                      <a:pPr algn="ctr">
                        <a:spcBef>
                          <a:spcPts val="300"/>
                        </a:spcBef>
                        <a:spcAft>
                          <a:spcPts val="300"/>
                        </a:spcAft>
                      </a:pPr>
                      <a:r>
                        <a:rPr lang="en-US" sz="1400" kern="1200" dirty="0" smtClean="0"/>
                        <a:t>IPAC File</a:t>
                      </a:r>
                      <a:endParaRPr lang="en-US" sz="1400" b="1" kern="1200" dirty="0" smtClean="0">
                        <a:solidFill>
                          <a:schemeClr val="tx1"/>
                        </a:solidFill>
                        <a:latin typeface="+mn-lt"/>
                        <a:ea typeface="+mn-ea"/>
                        <a:cs typeface="+mn-cs"/>
                      </a:endParaRPr>
                    </a:p>
                  </a:txBody>
                  <a:tcPr anchor="ctr"/>
                </a:tc>
                <a:tc>
                  <a:txBody>
                    <a:bodyPr/>
                    <a:lstStyle/>
                    <a:p>
                      <a:pPr algn="ctr" fontAlgn="b">
                        <a:spcBef>
                          <a:spcPts val="300"/>
                        </a:spcBef>
                        <a:spcAft>
                          <a:spcPts val="300"/>
                        </a:spcAft>
                      </a:pPr>
                      <a:r>
                        <a:rPr lang="en-US" sz="1400" b="1" i="0" u="none" strike="noStrike" dirty="0" smtClean="0">
                          <a:solidFill>
                            <a:schemeClr val="bg1"/>
                          </a:solidFill>
                          <a:latin typeface="Arial"/>
                        </a:rPr>
                        <a:t>Billing Document Field</a:t>
                      </a:r>
                      <a:endParaRPr lang="en-US" sz="1400" b="1" i="0" u="none" strike="noStrike" dirty="0">
                        <a:solidFill>
                          <a:schemeClr val="bg1"/>
                        </a:solidFill>
                        <a:latin typeface="Arial"/>
                      </a:endParaRPr>
                    </a:p>
                  </a:txBody>
                  <a:tcPr marL="0" marR="0" marT="0" marB="0" anchor="ctr"/>
                </a:tc>
                <a:tc>
                  <a:txBody>
                    <a:bodyPr/>
                    <a:lstStyle/>
                    <a:p>
                      <a:pPr algn="ctr" fontAlgn="b">
                        <a:spcBef>
                          <a:spcPts val="300"/>
                        </a:spcBef>
                        <a:spcAft>
                          <a:spcPts val="300"/>
                        </a:spcAft>
                      </a:pPr>
                      <a:r>
                        <a:rPr lang="en-US" sz="1400" b="1" i="0" u="none" strike="noStrike" dirty="0" smtClean="0">
                          <a:solidFill>
                            <a:schemeClr val="bg1"/>
                          </a:solidFill>
                          <a:latin typeface="Arial"/>
                        </a:rPr>
                        <a:t>Manual Business</a:t>
                      </a:r>
                      <a:r>
                        <a:rPr lang="en-US" sz="1400" b="1" i="0" u="none" strike="noStrike" baseline="0" dirty="0" smtClean="0">
                          <a:solidFill>
                            <a:schemeClr val="bg1"/>
                          </a:solidFill>
                          <a:latin typeface="Arial"/>
                        </a:rPr>
                        <a:t> Lines</a:t>
                      </a:r>
                      <a:endParaRPr lang="en-US" sz="1400" b="1" i="0" u="none" strike="noStrike" dirty="0">
                        <a:solidFill>
                          <a:schemeClr val="bg1"/>
                        </a:solidFill>
                        <a:latin typeface="Arial"/>
                      </a:endParaRPr>
                    </a:p>
                  </a:txBody>
                  <a:tcPr marL="0" marR="0" marT="0" marB="0" anchor="ctr"/>
                </a:tc>
              </a:tr>
              <a:tr h="350957">
                <a:tc>
                  <a:txBody>
                    <a:bodyPr/>
                    <a:lstStyle/>
                    <a:p>
                      <a:pPr algn="l" fontAlgn="b"/>
                      <a:r>
                        <a:rPr lang="en-US" sz="1400" b="0" i="0" u="none" strike="noStrike" dirty="0">
                          <a:solidFill>
                            <a:srgbClr val="000000"/>
                          </a:solidFill>
                          <a:effectLst/>
                          <a:latin typeface="Calibri"/>
                        </a:rPr>
                        <a:t>Purchase Order Number</a:t>
                      </a:r>
                    </a:p>
                  </a:txBody>
                  <a:tcPr marL="9525" marR="9525" marT="9525" marB="0"/>
                </a:tc>
                <a:tc>
                  <a:txBody>
                    <a:bodyPr/>
                    <a:lstStyle/>
                    <a:p>
                      <a:pPr algn="l" fontAlgn="b"/>
                      <a:r>
                        <a:rPr lang="en-US" sz="1400" b="0" i="0" u="none" strike="noStrike" dirty="0">
                          <a:solidFill>
                            <a:srgbClr val="000000"/>
                          </a:solidFill>
                          <a:effectLst/>
                          <a:latin typeface="Calibri"/>
                        </a:rPr>
                        <a:t>Accounting Line – Customer Funding Source</a:t>
                      </a:r>
                    </a:p>
                  </a:txBody>
                  <a:tcPr marL="9525" marR="9525" marT="9525" marB="0"/>
                </a:tc>
                <a:tc>
                  <a:txBody>
                    <a:bodyPr/>
                    <a:lstStyle/>
                    <a:p>
                      <a:pPr algn="l" fontAlgn="b"/>
                      <a:r>
                        <a:rPr lang="en-US" sz="1400" b="0" i="0" u="none" strike="noStrike" dirty="0" smtClean="0">
                          <a:solidFill>
                            <a:srgbClr val="000000"/>
                          </a:solidFill>
                          <a:effectLst/>
                          <a:latin typeface="Calibri"/>
                        </a:rPr>
                        <a:t>Customer PO# or Funding Information</a:t>
                      </a:r>
                      <a:endParaRPr lang="en-US" sz="1400" b="0" i="0" u="none" strike="noStrike" dirty="0">
                        <a:solidFill>
                          <a:srgbClr val="000000"/>
                        </a:solidFill>
                        <a:effectLst/>
                        <a:latin typeface="Calibri"/>
                      </a:endParaRPr>
                    </a:p>
                  </a:txBody>
                  <a:tcPr marL="9525" marR="9525" marT="9525" marB="0"/>
                </a:tc>
              </a:tr>
              <a:tr h="259968">
                <a:tc>
                  <a:txBody>
                    <a:bodyPr/>
                    <a:lstStyle/>
                    <a:p>
                      <a:pPr algn="l" fontAlgn="b"/>
                      <a:r>
                        <a:rPr lang="en-US" sz="1400" b="0" i="0" u="none" strike="noStrike" dirty="0">
                          <a:solidFill>
                            <a:srgbClr val="000000"/>
                          </a:solidFill>
                          <a:effectLst/>
                          <a:latin typeface="Calibri"/>
                        </a:rPr>
                        <a:t>Obligating Document Number</a:t>
                      </a:r>
                    </a:p>
                  </a:txBody>
                  <a:tcPr marL="9525" marR="9525" marT="9525" marB="0"/>
                </a:tc>
                <a:tc>
                  <a:txBody>
                    <a:bodyPr/>
                    <a:lstStyle/>
                    <a:p>
                      <a:pPr algn="l" fontAlgn="b"/>
                      <a:r>
                        <a:rPr lang="en-US" sz="1400" b="0" i="0" u="none" strike="noStrike" dirty="0">
                          <a:solidFill>
                            <a:srgbClr val="000000"/>
                          </a:solidFill>
                          <a:effectLst/>
                          <a:latin typeface="Calibri"/>
                        </a:rPr>
                        <a:t>Accounting Line – Funding Authorization Source</a:t>
                      </a:r>
                    </a:p>
                  </a:txBody>
                  <a:tcPr marL="9525" marR="9525" marT="9525" marB="0"/>
                </a:tc>
                <a:tc>
                  <a:txBody>
                    <a:bodyPr/>
                    <a:lstStyle/>
                    <a:p>
                      <a:pPr algn="l" fontAlgn="b"/>
                      <a:r>
                        <a:rPr lang="en-US" sz="1400" b="0" i="0" u="none" strike="noStrike" dirty="0">
                          <a:solidFill>
                            <a:srgbClr val="000000"/>
                          </a:solidFill>
                          <a:effectLst/>
                          <a:latin typeface="Calibri"/>
                        </a:rPr>
                        <a:t>agreement number or funding document</a:t>
                      </a:r>
                    </a:p>
                  </a:txBody>
                  <a:tcPr marL="9525" marR="9525" marT="9525" marB="0"/>
                </a:tc>
              </a:tr>
              <a:tr h="248237">
                <a:tc>
                  <a:txBody>
                    <a:bodyPr/>
                    <a:lstStyle/>
                    <a:p>
                      <a:pPr algn="l" fontAlgn="b"/>
                      <a:r>
                        <a:rPr lang="en-US" sz="1400" b="0" i="0" u="none" strike="noStrike" dirty="0">
                          <a:solidFill>
                            <a:srgbClr val="000000"/>
                          </a:solidFill>
                          <a:effectLst/>
                          <a:latin typeface="Calibri"/>
                        </a:rPr>
                        <a:t>Contract Number</a:t>
                      </a:r>
                    </a:p>
                  </a:txBody>
                  <a:tcPr marL="9525" marR="9525" marT="9525" marB="0"/>
                </a:tc>
                <a:tc>
                  <a:txBody>
                    <a:bodyPr/>
                    <a:lstStyle/>
                    <a:p>
                      <a:pPr algn="l" fontAlgn="b"/>
                      <a:r>
                        <a:rPr lang="en-US" sz="1400" b="0" i="0" u="none" strike="noStrike" dirty="0">
                          <a:solidFill>
                            <a:srgbClr val="000000"/>
                          </a:solidFill>
                          <a:effectLst/>
                          <a:latin typeface="Calibri"/>
                        </a:rPr>
                        <a:t>Accounting Line – Contract Number</a:t>
                      </a:r>
                    </a:p>
                  </a:txBody>
                  <a:tcPr marL="9525" marR="9525" marT="9525" marB="0"/>
                </a:tc>
                <a:tc>
                  <a:txBody>
                    <a:bodyPr/>
                    <a:lstStyle/>
                    <a:p>
                      <a:pPr algn="l" fontAlgn="b"/>
                      <a:r>
                        <a:rPr lang="en-US" sz="1400" b="0" i="0" u="none" strike="noStrike" dirty="0">
                          <a:solidFill>
                            <a:srgbClr val="000000"/>
                          </a:solidFill>
                          <a:effectLst/>
                          <a:latin typeface="Calibri"/>
                        </a:rPr>
                        <a:t>R6MANUAL</a:t>
                      </a:r>
                    </a:p>
                  </a:txBody>
                  <a:tcPr marL="9525" marR="9525" marT="9525" marB="0"/>
                </a:tc>
              </a:tr>
              <a:tr h="258698">
                <a:tc>
                  <a:txBody>
                    <a:bodyPr/>
                    <a:lstStyle/>
                    <a:p>
                      <a:pPr algn="l" fontAlgn="b"/>
                      <a:r>
                        <a:rPr lang="en-US" sz="1400" b="0" i="0" u="none" strike="noStrike" dirty="0">
                          <a:solidFill>
                            <a:srgbClr val="000000"/>
                          </a:solidFill>
                          <a:effectLst/>
                          <a:latin typeface="Calibri"/>
                        </a:rPr>
                        <a:t>Requisition Number</a:t>
                      </a:r>
                    </a:p>
                  </a:txBody>
                  <a:tcPr marL="9525" marR="9525" marT="9525" marB="0"/>
                </a:tc>
                <a:tc>
                  <a:txBody>
                    <a:bodyPr/>
                    <a:lstStyle/>
                    <a:p>
                      <a:pPr algn="l" fontAlgn="b"/>
                      <a:r>
                        <a:rPr lang="en-US" sz="1400" b="0" i="0" u="none" strike="noStrike" dirty="0">
                          <a:solidFill>
                            <a:srgbClr val="000000"/>
                          </a:solidFill>
                          <a:effectLst/>
                          <a:latin typeface="Calibri"/>
                        </a:rPr>
                        <a:t>Accounting Line – Requisition Number        </a:t>
                      </a:r>
                    </a:p>
                  </a:txBody>
                  <a:tcPr marL="9525" marR="9525" marT="9525" marB="0"/>
                </a:tc>
                <a:tc>
                  <a:txBody>
                    <a:bodyPr/>
                    <a:lstStyle/>
                    <a:p>
                      <a:pPr algn="l" fontAlgn="b"/>
                      <a:r>
                        <a:rPr lang="en-US" sz="1400" b="0" i="0" u="none" strike="noStrike" dirty="0" smtClean="0">
                          <a:solidFill>
                            <a:srgbClr val="000000"/>
                          </a:solidFill>
                          <a:effectLst/>
                          <a:latin typeface="Calibri"/>
                        </a:rPr>
                        <a:t>IAA #</a:t>
                      </a:r>
                      <a:endParaRPr lang="en-US" sz="1400" b="0" i="0" u="none" strike="noStrike" dirty="0">
                        <a:solidFill>
                          <a:srgbClr val="000000"/>
                        </a:solidFill>
                        <a:effectLst/>
                        <a:latin typeface="Calibri"/>
                      </a:endParaRPr>
                    </a:p>
                  </a:txBody>
                  <a:tcPr marL="9525" marR="9525" marT="9525" marB="0"/>
                </a:tc>
              </a:tr>
              <a:tr h="389953">
                <a:tc>
                  <a:txBody>
                    <a:bodyPr/>
                    <a:lstStyle/>
                    <a:p>
                      <a:pPr algn="l" fontAlgn="b"/>
                      <a:r>
                        <a:rPr lang="en-US" sz="1400" b="0" i="0" u="none" strike="noStrike" dirty="0">
                          <a:solidFill>
                            <a:srgbClr val="000000"/>
                          </a:solidFill>
                          <a:effectLst/>
                          <a:latin typeface="Calibri"/>
                        </a:rPr>
                        <a:t>Accounting Classification Code</a:t>
                      </a:r>
                    </a:p>
                  </a:txBody>
                  <a:tcPr marL="9525" marR="9525" marT="9525" marB="0"/>
                </a:tc>
                <a:tc>
                  <a:txBody>
                    <a:bodyPr/>
                    <a:lstStyle/>
                    <a:p>
                      <a:pPr algn="l" fontAlgn="b"/>
                      <a:r>
                        <a:rPr lang="en-US" sz="1400" b="0" i="0" u="none" strike="noStrike" dirty="0">
                          <a:solidFill>
                            <a:srgbClr val="000000"/>
                          </a:solidFill>
                          <a:effectLst/>
                          <a:latin typeface="Calibri"/>
                        </a:rPr>
                        <a:t>Accounting Line – Accounting Classification Code </a:t>
                      </a:r>
                    </a:p>
                  </a:txBody>
                  <a:tcPr marL="9525" marR="9525" marT="9525" marB="0"/>
                </a:tc>
                <a:tc>
                  <a:txBody>
                    <a:bodyPr/>
                    <a:lstStyle/>
                    <a:p>
                      <a:pPr algn="l" fontAlgn="b"/>
                      <a:r>
                        <a:rPr lang="en-US" sz="1400" b="0" i="0" u="none" strike="noStrike" dirty="0">
                          <a:solidFill>
                            <a:srgbClr val="000000"/>
                          </a:solidFill>
                          <a:effectLst/>
                          <a:latin typeface="Calibri"/>
                        </a:rPr>
                        <a:t>Vendor Code</a:t>
                      </a:r>
                    </a:p>
                  </a:txBody>
                  <a:tcPr marL="9525" marR="9525" marT="9525" marB="0"/>
                </a:tc>
              </a:tr>
              <a:tr h="389953">
                <a:tc>
                  <a:txBody>
                    <a:bodyPr/>
                    <a:lstStyle/>
                    <a:p>
                      <a:pPr algn="l" fontAlgn="b"/>
                      <a:r>
                        <a:rPr lang="en-US" sz="1400" b="0" i="0" u="none" strike="noStrike" dirty="0">
                          <a:solidFill>
                            <a:srgbClr val="000000"/>
                          </a:solidFill>
                          <a:effectLst/>
                          <a:latin typeface="Calibri"/>
                        </a:rPr>
                        <a:t>Accounting Classification Reference Number</a:t>
                      </a:r>
                    </a:p>
                  </a:txBody>
                  <a:tcPr marL="9525" marR="9525" marT="9525" marB="0"/>
                </a:tc>
                <a:tc>
                  <a:txBody>
                    <a:bodyPr/>
                    <a:lstStyle/>
                    <a:p>
                      <a:pPr algn="l" fontAlgn="b"/>
                      <a:r>
                        <a:rPr lang="en-US" sz="1400" b="0" i="0" u="none" strike="noStrike" dirty="0">
                          <a:solidFill>
                            <a:srgbClr val="000000"/>
                          </a:solidFill>
                          <a:effectLst/>
                          <a:latin typeface="Calibri"/>
                        </a:rPr>
                        <a:t>Accounting Line – Accounting Classification Reference Number</a:t>
                      </a:r>
                    </a:p>
                  </a:txBody>
                  <a:tcPr marL="9525" marR="9525" marT="9525" marB="0"/>
                </a:tc>
                <a:tc>
                  <a:txBody>
                    <a:bodyPr/>
                    <a:lstStyle/>
                    <a:p>
                      <a:pPr algn="l" fontAlgn="b"/>
                      <a:r>
                        <a:rPr lang="en-US" sz="1400" b="0" i="0" u="none" strike="noStrike" dirty="0" smtClean="0">
                          <a:solidFill>
                            <a:srgbClr val="000000"/>
                          </a:solidFill>
                          <a:effectLst/>
                          <a:latin typeface="Calibri"/>
                        </a:rPr>
                        <a:t>PCAS Agreement Number (for</a:t>
                      </a:r>
                      <a:r>
                        <a:rPr lang="en-US" sz="1400" b="0" i="0" u="none" strike="noStrike" baseline="0" dirty="0" smtClean="0">
                          <a:solidFill>
                            <a:srgbClr val="000000"/>
                          </a:solidFill>
                          <a:effectLst/>
                          <a:latin typeface="Calibri"/>
                        </a:rPr>
                        <a:t> business lines using PCAS Agreements) </a:t>
                      </a:r>
                    </a:p>
                    <a:p>
                      <a:pPr algn="l" fontAlgn="b"/>
                      <a:r>
                        <a:rPr lang="en-US" sz="1400" b="0" i="0" u="none" strike="noStrike" baseline="0" dirty="0" smtClean="0">
                          <a:solidFill>
                            <a:srgbClr val="000000"/>
                          </a:solidFill>
                          <a:effectLst/>
                          <a:latin typeface="Calibri"/>
                        </a:rPr>
                        <a:t>or </a:t>
                      </a:r>
                    </a:p>
                    <a:p>
                      <a:pPr algn="l" fontAlgn="b"/>
                      <a:r>
                        <a:rPr lang="en-US" sz="1400" b="0" i="0" u="none" strike="noStrike" baseline="0" dirty="0" smtClean="0">
                          <a:solidFill>
                            <a:srgbClr val="000000"/>
                          </a:solidFill>
                          <a:effectLst/>
                          <a:latin typeface="Calibri"/>
                        </a:rPr>
                        <a:t>Vendor Address Code (for business lines NOT using PCAS agreements)</a:t>
                      </a:r>
                      <a:endParaRPr lang="en-US" sz="1400" b="0" i="0" u="none" strike="noStrike" dirty="0">
                        <a:solidFill>
                          <a:srgbClr val="000000"/>
                        </a:solidFill>
                        <a:effectLst/>
                        <a:latin typeface="Calibri"/>
                      </a:endParaRPr>
                    </a:p>
                  </a:txBody>
                  <a:tcPr marL="9525" marR="9525" marT="9525" marB="0"/>
                </a:tc>
              </a:tr>
              <a:tr h="231117">
                <a:tc>
                  <a:txBody>
                    <a:bodyPr/>
                    <a:lstStyle/>
                    <a:p>
                      <a:pPr algn="l" fontAlgn="b"/>
                      <a:r>
                        <a:rPr lang="en-US" sz="1400" b="0" i="0" u="none" strike="noStrike" dirty="0">
                          <a:solidFill>
                            <a:srgbClr val="000000"/>
                          </a:solidFill>
                          <a:effectLst/>
                          <a:latin typeface="Calibri"/>
                        </a:rPr>
                        <a:t>JAS Number</a:t>
                      </a:r>
                    </a:p>
                  </a:txBody>
                  <a:tcPr marL="9525" marR="9525" marT="9525" marB="0"/>
                </a:tc>
                <a:tc>
                  <a:txBody>
                    <a:bodyPr/>
                    <a:lstStyle/>
                    <a:p>
                      <a:pPr algn="l" fontAlgn="b"/>
                      <a:r>
                        <a:rPr lang="en-US" sz="1400" b="0" i="0" u="none" strike="noStrike" dirty="0">
                          <a:solidFill>
                            <a:srgbClr val="000000"/>
                          </a:solidFill>
                          <a:effectLst/>
                          <a:latin typeface="Calibri"/>
                        </a:rPr>
                        <a:t>Accounting Line – JAS Number                        </a:t>
                      </a:r>
                    </a:p>
                  </a:txBody>
                  <a:tcPr marL="9525" marR="9525" marT="9525" marB="0"/>
                </a:tc>
                <a:tc>
                  <a:txBody>
                    <a:bodyPr/>
                    <a:lstStyle/>
                    <a:p>
                      <a:pPr algn="l" fontAlgn="b"/>
                      <a:r>
                        <a:rPr lang="en-US" sz="1400" b="0" i="0" u="none" strike="noStrike" dirty="0">
                          <a:solidFill>
                            <a:srgbClr val="000000"/>
                          </a:solidFill>
                          <a:effectLst/>
                          <a:latin typeface="Calibri"/>
                        </a:rPr>
                        <a:t>MBL</a:t>
                      </a:r>
                    </a:p>
                  </a:txBody>
                  <a:tcPr marL="9525" marR="9525" marT="9525" marB="0"/>
                </a:tc>
              </a:tr>
              <a:tr h="298645">
                <a:tc>
                  <a:txBody>
                    <a:bodyPr/>
                    <a:lstStyle/>
                    <a:p>
                      <a:pPr algn="l" fontAlgn="b"/>
                      <a:r>
                        <a:rPr lang="en-US" sz="1400" b="0" i="0" u="none" strike="noStrike" dirty="0">
                          <a:solidFill>
                            <a:srgbClr val="000000"/>
                          </a:solidFill>
                          <a:effectLst/>
                          <a:latin typeface="Calibri"/>
                        </a:rPr>
                        <a:t>Invoice Number</a:t>
                      </a:r>
                    </a:p>
                  </a:txBody>
                  <a:tcPr marL="9525" marR="9525" marT="9525" marB="0"/>
                </a:tc>
                <a:tc>
                  <a:txBody>
                    <a:bodyPr/>
                    <a:lstStyle/>
                    <a:p>
                      <a:pPr algn="l" fontAlgn="b"/>
                      <a:r>
                        <a:rPr lang="en-US" sz="1400" b="0" i="0" u="none" strike="noStrike" dirty="0">
                          <a:solidFill>
                            <a:srgbClr val="000000"/>
                          </a:solidFill>
                          <a:effectLst/>
                          <a:latin typeface="Calibri"/>
                        </a:rPr>
                        <a:t>Article – IPAC Document identifier                             </a:t>
                      </a:r>
                    </a:p>
                  </a:txBody>
                  <a:tcPr marL="9525" marR="9525" marT="9525" marB="0"/>
                </a:tc>
                <a:tc>
                  <a:txBody>
                    <a:bodyPr/>
                    <a:lstStyle/>
                    <a:p>
                      <a:pPr algn="l" fontAlgn="b"/>
                      <a:r>
                        <a:rPr lang="en-US" sz="1400" b="0" i="0" u="none" strike="noStrike" dirty="0">
                          <a:solidFill>
                            <a:srgbClr val="000000"/>
                          </a:solidFill>
                          <a:effectLst/>
                          <a:latin typeface="Calibri"/>
                        </a:rPr>
                        <a:t>12 digit system generated number</a:t>
                      </a:r>
                    </a:p>
                  </a:txBody>
                  <a:tcPr marL="9525" marR="9525" marT="9525" marB="0"/>
                </a:tc>
              </a:tr>
              <a:tr h="209243">
                <a:tc>
                  <a:txBody>
                    <a:bodyPr/>
                    <a:lstStyle/>
                    <a:p>
                      <a:pPr algn="l" fontAlgn="b"/>
                      <a:r>
                        <a:rPr lang="en-US" sz="1400" b="0" i="0" u="none" strike="noStrike" dirty="0">
                          <a:solidFill>
                            <a:srgbClr val="000000"/>
                          </a:solidFill>
                          <a:effectLst/>
                          <a:latin typeface="Calibri"/>
                        </a:rPr>
                        <a:t>Unit of Issue</a:t>
                      </a:r>
                    </a:p>
                  </a:txBody>
                  <a:tcPr marL="9525" marR="9525" marT="9525" marB="0"/>
                </a:tc>
                <a:tc>
                  <a:txBody>
                    <a:bodyPr/>
                    <a:lstStyle/>
                    <a:p>
                      <a:pPr algn="l" fontAlgn="b"/>
                      <a:r>
                        <a:rPr lang="en-US" sz="1400" b="0" i="0" u="none" strike="noStrike" dirty="0">
                          <a:solidFill>
                            <a:srgbClr val="000000"/>
                          </a:solidFill>
                          <a:effectLst/>
                          <a:latin typeface="Calibri"/>
                        </a:rPr>
                        <a:t>Article – Unit of Issue</a:t>
                      </a:r>
                    </a:p>
                  </a:txBody>
                  <a:tcPr marL="9525" marR="9525" marT="9525" marB="0"/>
                </a:tc>
                <a:tc>
                  <a:txBody>
                    <a:bodyPr/>
                    <a:lstStyle/>
                    <a:p>
                      <a:pPr algn="l" fontAlgn="b"/>
                      <a:r>
                        <a:rPr lang="en-US" sz="1400" b="0" i="0" u="none" strike="noStrike" dirty="0">
                          <a:solidFill>
                            <a:srgbClr val="000000"/>
                          </a:solidFill>
                          <a:effectLst/>
                          <a:latin typeface="Calibri"/>
                        </a:rPr>
                        <a:t>EA</a:t>
                      </a:r>
                    </a:p>
                  </a:txBody>
                  <a:tcPr marL="9525" marR="9525" marT="9525" marB="0"/>
                </a:tc>
              </a:tr>
              <a:tr h="350957">
                <a:tc>
                  <a:txBody>
                    <a:bodyPr/>
                    <a:lstStyle/>
                    <a:p>
                      <a:pPr algn="l" fontAlgn="b"/>
                      <a:r>
                        <a:rPr lang="en-US" sz="1400" b="0" i="0" u="none" strike="noStrike" dirty="0">
                          <a:solidFill>
                            <a:srgbClr val="000000"/>
                          </a:solidFill>
                          <a:effectLst/>
                          <a:latin typeface="Calibri"/>
                        </a:rPr>
                        <a:t>IPAC Document Reference Number</a:t>
                      </a:r>
                    </a:p>
                  </a:txBody>
                  <a:tcPr marL="9525" marR="9525" marT="9525" marB="0"/>
                </a:tc>
                <a:tc>
                  <a:txBody>
                    <a:bodyPr/>
                    <a:lstStyle/>
                    <a:p>
                      <a:pPr algn="l" fontAlgn="b"/>
                      <a:r>
                        <a:rPr lang="en-US" sz="1400" b="0" i="0" u="none" strike="noStrike" dirty="0">
                          <a:solidFill>
                            <a:srgbClr val="000000"/>
                          </a:solidFill>
                          <a:effectLst/>
                          <a:latin typeface="Calibri"/>
                        </a:rPr>
                        <a:t>Article – IPAC Document Reference Number </a:t>
                      </a:r>
                    </a:p>
                  </a:txBody>
                  <a:tcPr marL="9525" marR="9525" marT="9525" marB="0"/>
                </a:tc>
                <a:tc>
                  <a:txBody>
                    <a:bodyPr/>
                    <a:lstStyle/>
                    <a:p>
                      <a:pPr algn="l" fontAlgn="b"/>
                      <a:r>
                        <a:rPr lang="en-US" sz="1400" b="0" i="0" u="none" strike="noStrike" dirty="0">
                          <a:solidFill>
                            <a:srgbClr val="000000"/>
                          </a:solidFill>
                          <a:effectLst/>
                          <a:latin typeface="Calibri"/>
                        </a:rPr>
                        <a:t>Pegasys Statement Number</a:t>
                      </a:r>
                    </a:p>
                  </a:txBody>
                  <a:tcPr marL="9525" marR="9525" marT="9525" marB="0"/>
                </a:tc>
              </a:tr>
              <a:tr h="312517">
                <a:tc>
                  <a:txBody>
                    <a:bodyPr/>
                    <a:lstStyle/>
                    <a:p>
                      <a:pPr algn="l" fontAlgn="b"/>
                      <a:r>
                        <a:rPr lang="en-US" sz="1400" b="0" i="0" u="none" strike="noStrike" dirty="0">
                          <a:solidFill>
                            <a:srgbClr val="000000"/>
                          </a:solidFill>
                          <a:effectLst/>
                          <a:latin typeface="Calibri"/>
                        </a:rPr>
                        <a:t>Articles and Services</a:t>
                      </a:r>
                    </a:p>
                  </a:txBody>
                  <a:tcPr marL="9525" marR="9525" marT="9525" marB="0"/>
                </a:tc>
                <a:tc>
                  <a:txBody>
                    <a:bodyPr/>
                    <a:lstStyle/>
                    <a:p>
                      <a:pPr algn="l" fontAlgn="b"/>
                      <a:r>
                        <a:rPr lang="en-US" sz="1400" b="0" i="0" u="none" strike="noStrike" dirty="0">
                          <a:solidFill>
                            <a:srgbClr val="000000"/>
                          </a:solidFill>
                          <a:effectLst/>
                          <a:latin typeface="Calibri"/>
                        </a:rPr>
                        <a:t>Article – Articles and Services   </a:t>
                      </a:r>
                    </a:p>
                  </a:txBody>
                  <a:tcPr marL="9525" marR="9525" marT="9525" marB="0"/>
                </a:tc>
                <a:tc>
                  <a:txBody>
                    <a:bodyPr/>
                    <a:lstStyle/>
                    <a:p>
                      <a:pPr algn="l" fontAlgn="b"/>
                      <a:r>
                        <a:rPr lang="en-US" sz="1400" b="0" i="0" u="none" strike="noStrike" dirty="0" smtClean="0">
                          <a:solidFill>
                            <a:srgbClr val="000000"/>
                          </a:solidFill>
                          <a:effectLst/>
                          <a:latin typeface="Calibri"/>
                        </a:rPr>
                        <a:t>Customer’s Line</a:t>
                      </a:r>
                      <a:r>
                        <a:rPr lang="en-US" sz="1400" b="0" i="0" u="none" strike="noStrike" baseline="0" dirty="0" smtClean="0">
                          <a:solidFill>
                            <a:srgbClr val="000000"/>
                          </a:solidFill>
                          <a:effectLst/>
                          <a:latin typeface="Calibri"/>
                        </a:rPr>
                        <a:t> of Accounting (LOA)</a:t>
                      </a:r>
                      <a:endParaRPr lang="en-US" sz="1400" b="0" i="0" u="none" strike="noStrike" dirty="0">
                        <a:solidFill>
                          <a:srgbClr val="000000"/>
                        </a:solidFill>
                        <a:effectLst/>
                        <a:latin typeface="Calibri"/>
                      </a:endParaRPr>
                    </a:p>
                  </a:txBody>
                  <a:tcPr marL="9525" marR="9525" marT="9525" marB="0"/>
                </a:tc>
              </a:tr>
            </a:tbl>
          </a:graphicData>
        </a:graphic>
      </p:graphicFrame>
      <p:sp>
        <p:nvSpPr>
          <p:cNvPr id="3" name="Slide Number Placeholder 2"/>
          <p:cNvSpPr>
            <a:spLocks noGrp="1"/>
          </p:cNvSpPr>
          <p:nvPr>
            <p:ph type="sldNum" sz="quarter" idx="11"/>
          </p:nvPr>
        </p:nvSpPr>
        <p:spPr/>
        <p:txBody>
          <a:bodyPr/>
          <a:lstStyle/>
          <a:p>
            <a:pPr>
              <a:defRPr/>
            </a:pPr>
            <a:fld id="{4EDCA422-FC28-491A-B4EC-C3FACFB2D33D}" type="slidenum">
              <a:rPr lang="en-US" smtClean="0"/>
              <a:pPr>
                <a:defRPr/>
              </a:pPr>
              <a:t>41</a:t>
            </a:fld>
            <a:endParaRPr lang="en-US" dirty="0"/>
          </a:p>
        </p:txBody>
      </p:sp>
      <p:sp>
        <p:nvSpPr>
          <p:cNvPr id="8"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9278887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572375" y="5819775"/>
            <a:ext cx="1476375" cy="97155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5234" name="Title 1"/>
          <p:cNvSpPr>
            <a:spLocks noGrp="1"/>
          </p:cNvSpPr>
          <p:nvPr>
            <p:ph type="title"/>
          </p:nvPr>
        </p:nvSpPr>
        <p:spPr>
          <a:xfrm>
            <a:off x="455613" y="109538"/>
            <a:ext cx="8197850" cy="785812"/>
          </a:xfrm>
        </p:spPr>
        <p:txBody>
          <a:bodyPr/>
          <a:lstStyle/>
          <a:p>
            <a:r>
              <a:rPr lang="en-US" dirty="0"/>
              <a:t>IPAC Outbound Batch </a:t>
            </a:r>
            <a:r>
              <a:rPr lang="en-US" dirty="0" smtClean="0"/>
              <a:t>Job – IPAC Outbound File Layout – External Services</a:t>
            </a:r>
          </a:p>
        </p:txBody>
      </p:sp>
      <p:sp>
        <p:nvSpPr>
          <p:cNvPr id="95235" name="Content Placeholder 2"/>
          <p:cNvSpPr>
            <a:spLocks noGrp="1"/>
          </p:cNvSpPr>
          <p:nvPr>
            <p:ph idx="1"/>
          </p:nvPr>
        </p:nvSpPr>
        <p:spPr>
          <a:xfrm>
            <a:off x="296883" y="1130922"/>
            <a:ext cx="8847117" cy="2277296"/>
          </a:xfrm>
        </p:spPr>
        <p:txBody>
          <a:bodyPr/>
          <a:lstStyle/>
          <a:p>
            <a:pPr lvl="1">
              <a:spcBef>
                <a:spcPts val="600"/>
              </a:spcBef>
              <a:spcAft>
                <a:spcPts val="600"/>
              </a:spcAft>
            </a:pPr>
            <a:r>
              <a:rPr lang="en-US" sz="1400" dirty="0" smtClean="0"/>
              <a:t>The following is a mapping of IPAC File, Pegasys Billing Document Fields and External Services values</a:t>
            </a:r>
          </a:p>
        </p:txBody>
      </p:sp>
      <p:graphicFrame>
        <p:nvGraphicFramePr>
          <p:cNvPr id="6" name="Content Placeholder 7"/>
          <p:cNvGraphicFramePr>
            <a:graphicFrameLocks/>
          </p:cNvGraphicFramePr>
          <p:nvPr>
            <p:extLst>
              <p:ext uri="{D42A27DB-BD31-4B8C-83A1-F6EECF244321}">
                <p14:modId xmlns:p14="http://schemas.microsoft.com/office/powerpoint/2010/main" val="2507781511"/>
              </p:ext>
            </p:extLst>
          </p:nvPr>
        </p:nvGraphicFramePr>
        <p:xfrm>
          <a:off x="521575" y="1666271"/>
          <a:ext cx="8431482" cy="4942660"/>
        </p:xfrm>
        <a:graphic>
          <a:graphicData uri="http://schemas.openxmlformats.org/drawingml/2006/table">
            <a:tbl>
              <a:tblPr firstRow="1" bandRow="1">
                <a:tableStyleId>{21E4AEA4-8DFA-4A89-87EB-49C32662AFE0}</a:tableStyleId>
              </a:tblPr>
              <a:tblGrid>
                <a:gridCol w="2243394"/>
                <a:gridCol w="2839247"/>
                <a:gridCol w="3348841"/>
              </a:tblGrid>
              <a:tr h="403762">
                <a:tc>
                  <a:txBody>
                    <a:bodyPr/>
                    <a:lstStyle/>
                    <a:p>
                      <a:pPr algn="ctr">
                        <a:spcBef>
                          <a:spcPts val="300"/>
                        </a:spcBef>
                        <a:spcAft>
                          <a:spcPts val="300"/>
                        </a:spcAft>
                      </a:pPr>
                      <a:r>
                        <a:rPr lang="en-US" sz="1400" kern="1200" dirty="0" smtClean="0"/>
                        <a:t>IPAC File</a:t>
                      </a:r>
                      <a:endParaRPr lang="en-US" sz="1400" b="1" kern="1200" dirty="0" smtClean="0">
                        <a:solidFill>
                          <a:schemeClr val="tx1"/>
                        </a:solidFill>
                        <a:latin typeface="+mn-lt"/>
                        <a:ea typeface="+mn-ea"/>
                        <a:cs typeface="+mn-cs"/>
                      </a:endParaRPr>
                    </a:p>
                  </a:txBody>
                  <a:tcPr anchor="ctr"/>
                </a:tc>
                <a:tc>
                  <a:txBody>
                    <a:bodyPr/>
                    <a:lstStyle/>
                    <a:p>
                      <a:pPr algn="ctr" fontAlgn="b">
                        <a:spcBef>
                          <a:spcPts val="300"/>
                        </a:spcBef>
                        <a:spcAft>
                          <a:spcPts val="300"/>
                        </a:spcAft>
                      </a:pPr>
                      <a:r>
                        <a:rPr lang="en-US" sz="1400" b="1" i="0" u="none" strike="noStrike" dirty="0" smtClean="0">
                          <a:solidFill>
                            <a:schemeClr val="bg1"/>
                          </a:solidFill>
                          <a:latin typeface="Arial"/>
                        </a:rPr>
                        <a:t>Billing Document Field</a:t>
                      </a:r>
                      <a:endParaRPr lang="en-US" sz="1400" b="1" i="0" u="none" strike="noStrike" dirty="0">
                        <a:solidFill>
                          <a:schemeClr val="bg1"/>
                        </a:solidFill>
                        <a:latin typeface="Arial"/>
                      </a:endParaRPr>
                    </a:p>
                  </a:txBody>
                  <a:tcPr marL="0" marR="0" marT="0" marB="0" anchor="ctr"/>
                </a:tc>
                <a:tc>
                  <a:txBody>
                    <a:bodyPr/>
                    <a:lstStyle/>
                    <a:p>
                      <a:pPr algn="ctr" fontAlgn="b">
                        <a:spcBef>
                          <a:spcPts val="300"/>
                        </a:spcBef>
                        <a:spcAft>
                          <a:spcPts val="300"/>
                        </a:spcAft>
                      </a:pPr>
                      <a:r>
                        <a:rPr lang="en-US" sz="1400" b="1" i="0" u="none" strike="noStrike" dirty="0" smtClean="0">
                          <a:solidFill>
                            <a:schemeClr val="bg1"/>
                          </a:solidFill>
                          <a:latin typeface="Arial"/>
                        </a:rPr>
                        <a:t>External Services</a:t>
                      </a:r>
                      <a:endParaRPr lang="en-US" sz="1400" b="1" i="0" u="none" strike="noStrike" dirty="0">
                        <a:solidFill>
                          <a:schemeClr val="bg1"/>
                        </a:solidFill>
                        <a:latin typeface="Arial"/>
                      </a:endParaRPr>
                    </a:p>
                  </a:txBody>
                  <a:tcPr marL="0" marR="0" marT="0" marB="0" anchor="ctr"/>
                </a:tc>
              </a:tr>
              <a:tr h="350957">
                <a:tc>
                  <a:txBody>
                    <a:bodyPr/>
                    <a:lstStyle/>
                    <a:p>
                      <a:pPr algn="l" fontAlgn="b"/>
                      <a:r>
                        <a:rPr lang="en-US" sz="1400" b="0" i="0" u="none" strike="noStrike" dirty="0">
                          <a:solidFill>
                            <a:srgbClr val="000000"/>
                          </a:solidFill>
                          <a:effectLst/>
                          <a:latin typeface="Calibri"/>
                        </a:rPr>
                        <a:t>Purchase Order Number</a:t>
                      </a:r>
                    </a:p>
                  </a:txBody>
                  <a:tcPr marL="9525" marR="9525" marT="9525" marB="0"/>
                </a:tc>
                <a:tc>
                  <a:txBody>
                    <a:bodyPr/>
                    <a:lstStyle/>
                    <a:p>
                      <a:pPr algn="l" fontAlgn="b"/>
                      <a:r>
                        <a:rPr lang="en-US" sz="1400" b="0" i="0" u="none" strike="noStrike" dirty="0">
                          <a:solidFill>
                            <a:srgbClr val="000000"/>
                          </a:solidFill>
                          <a:effectLst/>
                          <a:latin typeface="Calibri"/>
                        </a:rPr>
                        <a:t>Accounting Line – Customer Funding Source</a:t>
                      </a:r>
                    </a:p>
                  </a:txBody>
                  <a:tcPr marL="9525" marR="9525" marT="9525" marB="0"/>
                </a:tc>
                <a:tc>
                  <a:txBody>
                    <a:bodyPr/>
                    <a:lstStyle/>
                    <a:p>
                      <a:pPr algn="l" fontAlgn="b"/>
                      <a:r>
                        <a:rPr lang="en-US" sz="1400" b="0" i="0" u="none" strike="noStrike" dirty="0" smtClean="0">
                          <a:solidFill>
                            <a:srgbClr val="000000"/>
                          </a:solidFill>
                          <a:effectLst/>
                          <a:latin typeface="Calibri"/>
                        </a:rPr>
                        <a:t>Customer PO# or Funding Information</a:t>
                      </a:r>
                      <a:endParaRPr lang="en-US" sz="1400" b="0" i="0" u="none" strike="noStrike" dirty="0">
                        <a:solidFill>
                          <a:srgbClr val="000000"/>
                        </a:solidFill>
                        <a:effectLst/>
                        <a:latin typeface="Calibri"/>
                      </a:endParaRPr>
                    </a:p>
                  </a:txBody>
                  <a:tcPr marL="9525" marR="9525" marT="9525" marB="0"/>
                </a:tc>
              </a:tr>
              <a:tr h="259968">
                <a:tc>
                  <a:txBody>
                    <a:bodyPr/>
                    <a:lstStyle/>
                    <a:p>
                      <a:pPr algn="l" fontAlgn="b"/>
                      <a:r>
                        <a:rPr lang="en-US" sz="1400" b="0" i="0" u="none" strike="noStrike" dirty="0">
                          <a:solidFill>
                            <a:srgbClr val="000000"/>
                          </a:solidFill>
                          <a:effectLst/>
                          <a:latin typeface="Calibri"/>
                        </a:rPr>
                        <a:t>Obligating Document Number</a:t>
                      </a:r>
                    </a:p>
                  </a:txBody>
                  <a:tcPr marL="9525" marR="9525" marT="9525" marB="0"/>
                </a:tc>
                <a:tc>
                  <a:txBody>
                    <a:bodyPr/>
                    <a:lstStyle/>
                    <a:p>
                      <a:pPr algn="l" fontAlgn="b"/>
                      <a:r>
                        <a:rPr lang="en-US" sz="1400" b="0" i="0" u="none" strike="noStrike" dirty="0">
                          <a:solidFill>
                            <a:srgbClr val="000000"/>
                          </a:solidFill>
                          <a:effectLst/>
                          <a:latin typeface="Calibri"/>
                        </a:rPr>
                        <a:t>Accounting Line – Funding Authorization Source</a:t>
                      </a:r>
                    </a:p>
                  </a:txBody>
                  <a:tcPr marL="9525" marR="9525" marT="9525" marB="0"/>
                </a:tc>
                <a:tc>
                  <a:txBody>
                    <a:bodyPr/>
                    <a:lstStyle/>
                    <a:p>
                      <a:pPr algn="l" fontAlgn="b"/>
                      <a:r>
                        <a:rPr lang="en-US" sz="1400" b="0" i="0" u="none" strike="noStrike" dirty="0">
                          <a:solidFill>
                            <a:srgbClr val="000000"/>
                          </a:solidFill>
                          <a:effectLst/>
                          <a:latin typeface="Calibri"/>
                        </a:rPr>
                        <a:t>agreement number or funding document</a:t>
                      </a:r>
                    </a:p>
                  </a:txBody>
                  <a:tcPr marL="9525" marR="9525" marT="9525" marB="0"/>
                </a:tc>
              </a:tr>
              <a:tr h="248237">
                <a:tc>
                  <a:txBody>
                    <a:bodyPr/>
                    <a:lstStyle/>
                    <a:p>
                      <a:pPr algn="l" fontAlgn="b"/>
                      <a:r>
                        <a:rPr lang="en-US" sz="1400" b="0" i="0" u="none" strike="noStrike" dirty="0">
                          <a:solidFill>
                            <a:srgbClr val="000000"/>
                          </a:solidFill>
                          <a:effectLst/>
                          <a:latin typeface="Calibri"/>
                        </a:rPr>
                        <a:t>Contract Number</a:t>
                      </a:r>
                    </a:p>
                  </a:txBody>
                  <a:tcPr marL="9525" marR="9525" marT="9525" marB="0"/>
                </a:tc>
                <a:tc>
                  <a:txBody>
                    <a:bodyPr/>
                    <a:lstStyle/>
                    <a:p>
                      <a:pPr algn="l" fontAlgn="b"/>
                      <a:r>
                        <a:rPr lang="en-US" sz="1400" b="0" i="0" u="none" strike="noStrike" dirty="0">
                          <a:solidFill>
                            <a:srgbClr val="000000"/>
                          </a:solidFill>
                          <a:effectLst/>
                          <a:latin typeface="Calibri"/>
                        </a:rPr>
                        <a:t>Accounting Line – Contract Number</a:t>
                      </a:r>
                    </a:p>
                  </a:txBody>
                  <a:tcPr marL="9525" marR="9525" marT="9525" marB="0"/>
                </a:tc>
                <a:tc>
                  <a:txBody>
                    <a:bodyPr/>
                    <a:lstStyle/>
                    <a:p>
                      <a:pPr algn="l" fontAlgn="b"/>
                      <a:r>
                        <a:rPr lang="en-US" sz="1400" b="0" i="0" u="none" strike="noStrike" dirty="0">
                          <a:solidFill>
                            <a:srgbClr val="000000"/>
                          </a:solidFill>
                          <a:effectLst/>
                          <a:latin typeface="Calibri"/>
                        </a:rPr>
                        <a:t>EXTSERVICE</a:t>
                      </a:r>
                    </a:p>
                  </a:txBody>
                  <a:tcPr marL="9525" marR="9525" marT="9525" marB="0"/>
                </a:tc>
              </a:tr>
              <a:tr h="258698">
                <a:tc>
                  <a:txBody>
                    <a:bodyPr/>
                    <a:lstStyle/>
                    <a:p>
                      <a:pPr algn="l" fontAlgn="b"/>
                      <a:r>
                        <a:rPr lang="en-US" sz="1400" b="0" i="0" u="none" strike="noStrike" dirty="0">
                          <a:solidFill>
                            <a:srgbClr val="000000"/>
                          </a:solidFill>
                          <a:effectLst/>
                          <a:latin typeface="Calibri"/>
                        </a:rPr>
                        <a:t>Requisition Number</a:t>
                      </a:r>
                    </a:p>
                  </a:txBody>
                  <a:tcPr marL="9525" marR="9525" marT="9525" marB="0"/>
                </a:tc>
                <a:tc>
                  <a:txBody>
                    <a:bodyPr/>
                    <a:lstStyle/>
                    <a:p>
                      <a:pPr algn="l" fontAlgn="b"/>
                      <a:r>
                        <a:rPr lang="en-US" sz="1400" b="0" i="0" u="none" strike="noStrike" dirty="0">
                          <a:solidFill>
                            <a:srgbClr val="000000"/>
                          </a:solidFill>
                          <a:effectLst/>
                          <a:latin typeface="Calibri"/>
                        </a:rPr>
                        <a:t>Accounting Line – Requisition Number        </a:t>
                      </a:r>
                    </a:p>
                  </a:txBody>
                  <a:tcPr marL="9525" marR="9525" marT="9525" marB="0"/>
                </a:tc>
                <a:tc>
                  <a:txBody>
                    <a:bodyPr/>
                    <a:lstStyle/>
                    <a:p>
                      <a:pPr algn="l" fontAlgn="b"/>
                      <a:r>
                        <a:rPr lang="en-US" sz="1400" b="0" i="0" u="none" strike="noStrike" dirty="0" smtClean="0">
                          <a:solidFill>
                            <a:srgbClr val="000000"/>
                          </a:solidFill>
                          <a:effectLst/>
                          <a:latin typeface="Calibri"/>
                        </a:rPr>
                        <a:t>IAA #</a:t>
                      </a:r>
                      <a:endParaRPr lang="en-US" sz="1400" b="0" i="0" u="none" strike="noStrike" dirty="0">
                        <a:solidFill>
                          <a:srgbClr val="000000"/>
                        </a:solidFill>
                        <a:effectLst/>
                        <a:latin typeface="Calibri"/>
                      </a:endParaRPr>
                    </a:p>
                  </a:txBody>
                  <a:tcPr marL="9525" marR="9525" marT="9525" marB="0"/>
                </a:tc>
              </a:tr>
              <a:tr h="389953">
                <a:tc>
                  <a:txBody>
                    <a:bodyPr/>
                    <a:lstStyle/>
                    <a:p>
                      <a:pPr algn="l" fontAlgn="b"/>
                      <a:r>
                        <a:rPr lang="en-US" sz="1400" b="0" i="0" u="none" strike="noStrike" dirty="0">
                          <a:solidFill>
                            <a:srgbClr val="000000"/>
                          </a:solidFill>
                          <a:effectLst/>
                          <a:latin typeface="Calibri"/>
                        </a:rPr>
                        <a:t>Accounting Classification Code</a:t>
                      </a:r>
                    </a:p>
                  </a:txBody>
                  <a:tcPr marL="9525" marR="9525" marT="9525" marB="0"/>
                </a:tc>
                <a:tc>
                  <a:txBody>
                    <a:bodyPr/>
                    <a:lstStyle/>
                    <a:p>
                      <a:pPr algn="l" fontAlgn="b"/>
                      <a:r>
                        <a:rPr lang="en-US" sz="1400" b="0" i="0" u="none" strike="noStrike" dirty="0">
                          <a:solidFill>
                            <a:srgbClr val="000000"/>
                          </a:solidFill>
                          <a:effectLst/>
                          <a:latin typeface="Calibri"/>
                        </a:rPr>
                        <a:t>Accounting Line – Accounting Classification Code </a:t>
                      </a:r>
                    </a:p>
                  </a:txBody>
                  <a:tcPr marL="9525" marR="9525" marT="9525" marB="0"/>
                </a:tc>
                <a:tc>
                  <a:txBody>
                    <a:bodyPr/>
                    <a:lstStyle/>
                    <a:p>
                      <a:pPr algn="l" fontAlgn="b"/>
                      <a:r>
                        <a:rPr lang="en-US" sz="1400" b="0" i="0" u="none" strike="noStrike" dirty="0">
                          <a:solidFill>
                            <a:srgbClr val="000000"/>
                          </a:solidFill>
                          <a:effectLst/>
                          <a:latin typeface="Calibri"/>
                        </a:rPr>
                        <a:t>Vendor Code</a:t>
                      </a:r>
                    </a:p>
                  </a:txBody>
                  <a:tcPr marL="9525" marR="9525" marT="9525" marB="0"/>
                </a:tc>
              </a:tr>
              <a:tr h="389953">
                <a:tc>
                  <a:txBody>
                    <a:bodyPr/>
                    <a:lstStyle/>
                    <a:p>
                      <a:pPr algn="l" fontAlgn="b"/>
                      <a:r>
                        <a:rPr lang="en-US" sz="1400" b="0" i="0" u="none" strike="noStrike" dirty="0">
                          <a:solidFill>
                            <a:srgbClr val="000000"/>
                          </a:solidFill>
                          <a:effectLst/>
                          <a:latin typeface="Calibri"/>
                        </a:rPr>
                        <a:t>Accounting Classification Reference Number</a:t>
                      </a:r>
                    </a:p>
                  </a:txBody>
                  <a:tcPr marL="9525" marR="9525" marT="9525" marB="0"/>
                </a:tc>
                <a:tc>
                  <a:txBody>
                    <a:bodyPr/>
                    <a:lstStyle/>
                    <a:p>
                      <a:pPr algn="l" fontAlgn="b"/>
                      <a:r>
                        <a:rPr lang="en-US" sz="1400" b="0" i="0" u="none" strike="noStrike" dirty="0">
                          <a:solidFill>
                            <a:srgbClr val="000000"/>
                          </a:solidFill>
                          <a:effectLst/>
                          <a:latin typeface="Calibri"/>
                        </a:rPr>
                        <a:t>Accounting Line – Accounting Classification Reference Number</a:t>
                      </a:r>
                    </a:p>
                  </a:txBody>
                  <a:tcPr marL="9525" marR="9525" marT="9525" marB="0"/>
                </a:tc>
                <a:tc>
                  <a:txBody>
                    <a:bodyPr/>
                    <a:lstStyle/>
                    <a:p>
                      <a:pPr algn="l" fontAlgn="b"/>
                      <a:r>
                        <a:rPr lang="en-US" sz="1400" b="0" i="0" u="none" strike="noStrike" dirty="0" smtClean="0">
                          <a:solidFill>
                            <a:srgbClr val="000000"/>
                          </a:solidFill>
                          <a:effectLst/>
                          <a:latin typeface="Calibri"/>
                        </a:rPr>
                        <a:t>PCAS Agreement Number (for</a:t>
                      </a:r>
                      <a:r>
                        <a:rPr lang="en-US" sz="1400" b="0" i="0" u="none" strike="noStrike" baseline="0" dirty="0" smtClean="0">
                          <a:solidFill>
                            <a:srgbClr val="000000"/>
                          </a:solidFill>
                          <a:effectLst/>
                          <a:latin typeface="Calibri"/>
                        </a:rPr>
                        <a:t> business lines using PCAS Agreements) </a:t>
                      </a:r>
                    </a:p>
                    <a:p>
                      <a:pPr algn="l" fontAlgn="b"/>
                      <a:r>
                        <a:rPr lang="en-US" sz="1400" b="0" i="0" u="none" strike="noStrike" baseline="0" dirty="0" smtClean="0">
                          <a:solidFill>
                            <a:srgbClr val="000000"/>
                          </a:solidFill>
                          <a:effectLst/>
                          <a:latin typeface="Calibri"/>
                        </a:rPr>
                        <a:t>or </a:t>
                      </a:r>
                    </a:p>
                    <a:p>
                      <a:pPr algn="l" fontAlgn="b"/>
                      <a:r>
                        <a:rPr lang="en-US" sz="1400" b="0" i="0" u="none" strike="noStrike" baseline="0" dirty="0" smtClean="0">
                          <a:solidFill>
                            <a:srgbClr val="000000"/>
                          </a:solidFill>
                          <a:effectLst/>
                          <a:latin typeface="Calibri"/>
                        </a:rPr>
                        <a:t>Vendor Address Code (for business lines NOT using PCAS agreements)</a:t>
                      </a:r>
                      <a:endParaRPr lang="en-US" sz="1400" b="0" i="0" u="none" strike="noStrike" dirty="0">
                        <a:solidFill>
                          <a:srgbClr val="000000"/>
                        </a:solidFill>
                        <a:effectLst/>
                        <a:latin typeface="Calibri"/>
                      </a:endParaRPr>
                    </a:p>
                  </a:txBody>
                  <a:tcPr marL="9525" marR="9525" marT="9525" marB="0"/>
                </a:tc>
              </a:tr>
              <a:tr h="231117">
                <a:tc>
                  <a:txBody>
                    <a:bodyPr/>
                    <a:lstStyle/>
                    <a:p>
                      <a:pPr algn="l" fontAlgn="b"/>
                      <a:r>
                        <a:rPr lang="en-US" sz="1400" b="0" i="0" u="none" strike="noStrike" dirty="0">
                          <a:solidFill>
                            <a:srgbClr val="000000"/>
                          </a:solidFill>
                          <a:effectLst/>
                          <a:latin typeface="Calibri"/>
                        </a:rPr>
                        <a:t>JAS Number</a:t>
                      </a:r>
                    </a:p>
                  </a:txBody>
                  <a:tcPr marL="9525" marR="9525" marT="9525" marB="0"/>
                </a:tc>
                <a:tc>
                  <a:txBody>
                    <a:bodyPr/>
                    <a:lstStyle/>
                    <a:p>
                      <a:pPr algn="l" fontAlgn="b"/>
                      <a:r>
                        <a:rPr lang="en-US" sz="1400" b="0" i="0" u="none" strike="noStrike" dirty="0">
                          <a:solidFill>
                            <a:srgbClr val="000000"/>
                          </a:solidFill>
                          <a:effectLst/>
                          <a:latin typeface="Calibri"/>
                        </a:rPr>
                        <a:t>Accounting Line – </a:t>
                      </a:r>
                      <a:r>
                        <a:rPr lang="en-US" sz="1400" b="0" i="0" u="none" strike="noStrike" dirty="0" smtClean="0">
                          <a:solidFill>
                            <a:srgbClr val="000000"/>
                          </a:solidFill>
                          <a:effectLst/>
                          <a:latin typeface="Calibri"/>
                        </a:rPr>
                        <a:t>Student Name                        </a:t>
                      </a:r>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b="0" i="0" u="none" strike="noStrike" dirty="0" smtClean="0">
                          <a:solidFill>
                            <a:srgbClr val="000000"/>
                          </a:solidFill>
                          <a:effectLst/>
                          <a:latin typeface="Calibri"/>
                        </a:rPr>
                        <a:t>Student Name</a:t>
                      </a:r>
                      <a:endParaRPr lang="en-US" sz="1400" b="0" i="0" u="none" strike="noStrike" dirty="0">
                        <a:solidFill>
                          <a:srgbClr val="000000"/>
                        </a:solidFill>
                        <a:effectLst/>
                        <a:latin typeface="Calibri"/>
                      </a:endParaRPr>
                    </a:p>
                  </a:txBody>
                  <a:tcPr marL="9525" marR="9525" marT="9525" marB="0"/>
                </a:tc>
              </a:tr>
              <a:tr h="298645">
                <a:tc>
                  <a:txBody>
                    <a:bodyPr/>
                    <a:lstStyle/>
                    <a:p>
                      <a:pPr algn="l" fontAlgn="b"/>
                      <a:r>
                        <a:rPr lang="en-US" sz="1400" b="0" i="0" u="none" strike="noStrike" dirty="0">
                          <a:solidFill>
                            <a:srgbClr val="000000"/>
                          </a:solidFill>
                          <a:effectLst/>
                          <a:latin typeface="Calibri"/>
                        </a:rPr>
                        <a:t>Invoice Number</a:t>
                      </a:r>
                    </a:p>
                  </a:txBody>
                  <a:tcPr marL="9525" marR="9525" marT="9525" marB="0"/>
                </a:tc>
                <a:tc>
                  <a:txBody>
                    <a:bodyPr/>
                    <a:lstStyle/>
                    <a:p>
                      <a:pPr algn="l" fontAlgn="b"/>
                      <a:r>
                        <a:rPr lang="en-US" sz="1400" b="0" i="0" u="none" strike="noStrike" dirty="0">
                          <a:solidFill>
                            <a:srgbClr val="000000"/>
                          </a:solidFill>
                          <a:effectLst/>
                          <a:latin typeface="Calibri"/>
                        </a:rPr>
                        <a:t>Article – IPAC Document identifier                             </a:t>
                      </a:r>
                    </a:p>
                  </a:txBody>
                  <a:tcPr marL="9525" marR="9525" marT="9525" marB="0"/>
                </a:tc>
                <a:tc>
                  <a:txBody>
                    <a:bodyPr/>
                    <a:lstStyle/>
                    <a:p>
                      <a:pPr algn="l" fontAlgn="b"/>
                      <a:r>
                        <a:rPr lang="en-US" sz="1400" b="0" i="0" u="none" strike="noStrike" dirty="0">
                          <a:solidFill>
                            <a:srgbClr val="000000"/>
                          </a:solidFill>
                          <a:effectLst/>
                          <a:latin typeface="Calibri"/>
                        </a:rPr>
                        <a:t>12 digit system generated number</a:t>
                      </a:r>
                    </a:p>
                  </a:txBody>
                  <a:tcPr marL="9525" marR="9525" marT="9525" marB="0"/>
                </a:tc>
              </a:tr>
              <a:tr h="209243">
                <a:tc>
                  <a:txBody>
                    <a:bodyPr/>
                    <a:lstStyle/>
                    <a:p>
                      <a:pPr algn="l" fontAlgn="b"/>
                      <a:r>
                        <a:rPr lang="en-US" sz="1400" b="0" i="0" u="none" strike="noStrike" dirty="0">
                          <a:solidFill>
                            <a:srgbClr val="000000"/>
                          </a:solidFill>
                          <a:effectLst/>
                          <a:latin typeface="Calibri"/>
                        </a:rPr>
                        <a:t>Unit of Issue</a:t>
                      </a:r>
                    </a:p>
                  </a:txBody>
                  <a:tcPr marL="9525" marR="9525" marT="9525" marB="0"/>
                </a:tc>
                <a:tc>
                  <a:txBody>
                    <a:bodyPr/>
                    <a:lstStyle/>
                    <a:p>
                      <a:pPr algn="l" fontAlgn="b"/>
                      <a:r>
                        <a:rPr lang="en-US" sz="1400" b="0" i="0" u="none" strike="noStrike" dirty="0">
                          <a:solidFill>
                            <a:srgbClr val="000000"/>
                          </a:solidFill>
                          <a:effectLst/>
                          <a:latin typeface="Calibri"/>
                        </a:rPr>
                        <a:t>Article – Unit of Issue</a:t>
                      </a:r>
                    </a:p>
                  </a:txBody>
                  <a:tcPr marL="9525" marR="9525" marT="9525" marB="0"/>
                </a:tc>
                <a:tc>
                  <a:txBody>
                    <a:bodyPr/>
                    <a:lstStyle/>
                    <a:p>
                      <a:pPr algn="l" fontAlgn="b"/>
                      <a:r>
                        <a:rPr lang="en-US" sz="1400" b="0" i="0" u="none" strike="noStrike" dirty="0">
                          <a:solidFill>
                            <a:srgbClr val="000000"/>
                          </a:solidFill>
                          <a:effectLst/>
                          <a:latin typeface="Calibri"/>
                        </a:rPr>
                        <a:t>EA</a:t>
                      </a:r>
                    </a:p>
                  </a:txBody>
                  <a:tcPr marL="9525" marR="9525" marT="9525" marB="0"/>
                </a:tc>
              </a:tr>
              <a:tr h="350957">
                <a:tc>
                  <a:txBody>
                    <a:bodyPr/>
                    <a:lstStyle/>
                    <a:p>
                      <a:pPr algn="l" fontAlgn="b"/>
                      <a:r>
                        <a:rPr lang="en-US" sz="1400" b="0" i="0" u="none" strike="noStrike" dirty="0">
                          <a:solidFill>
                            <a:srgbClr val="000000"/>
                          </a:solidFill>
                          <a:effectLst/>
                          <a:latin typeface="Calibri"/>
                        </a:rPr>
                        <a:t>IPAC Document Reference Number</a:t>
                      </a:r>
                    </a:p>
                  </a:txBody>
                  <a:tcPr marL="9525" marR="9525" marT="9525" marB="0"/>
                </a:tc>
                <a:tc>
                  <a:txBody>
                    <a:bodyPr/>
                    <a:lstStyle/>
                    <a:p>
                      <a:pPr algn="l" fontAlgn="b"/>
                      <a:r>
                        <a:rPr lang="en-US" sz="1400" b="0" i="0" u="none" strike="noStrike" dirty="0">
                          <a:solidFill>
                            <a:srgbClr val="000000"/>
                          </a:solidFill>
                          <a:effectLst/>
                          <a:latin typeface="Calibri"/>
                        </a:rPr>
                        <a:t>Article – IPAC Document Reference Number </a:t>
                      </a:r>
                    </a:p>
                  </a:txBody>
                  <a:tcPr marL="9525" marR="9525" marT="9525" marB="0"/>
                </a:tc>
                <a:tc>
                  <a:txBody>
                    <a:bodyPr/>
                    <a:lstStyle/>
                    <a:p>
                      <a:pPr algn="l" fontAlgn="b"/>
                      <a:r>
                        <a:rPr lang="en-US" sz="1400" b="0" i="0" u="none" strike="noStrike" dirty="0">
                          <a:solidFill>
                            <a:srgbClr val="000000"/>
                          </a:solidFill>
                          <a:effectLst/>
                          <a:latin typeface="Calibri"/>
                        </a:rPr>
                        <a:t>Pegasys Statement Number</a:t>
                      </a:r>
                    </a:p>
                  </a:txBody>
                  <a:tcPr marL="9525" marR="9525" marT="9525" marB="0"/>
                </a:tc>
              </a:tr>
              <a:tr h="458011">
                <a:tc>
                  <a:txBody>
                    <a:bodyPr/>
                    <a:lstStyle/>
                    <a:p>
                      <a:pPr algn="l" fontAlgn="b"/>
                      <a:r>
                        <a:rPr lang="en-US" sz="1400" b="0" i="0" u="none" strike="noStrike" dirty="0">
                          <a:solidFill>
                            <a:srgbClr val="000000"/>
                          </a:solidFill>
                          <a:effectLst/>
                          <a:latin typeface="Calibri"/>
                        </a:rPr>
                        <a:t>Articles and Services</a:t>
                      </a:r>
                    </a:p>
                  </a:txBody>
                  <a:tcPr marL="9525" marR="9525" marT="9525" marB="0"/>
                </a:tc>
                <a:tc>
                  <a:txBody>
                    <a:bodyPr/>
                    <a:lstStyle/>
                    <a:p>
                      <a:pPr algn="l" fontAlgn="b"/>
                      <a:r>
                        <a:rPr lang="en-US" sz="1400" b="0" i="0" u="none" strike="noStrike" dirty="0">
                          <a:solidFill>
                            <a:srgbClr val="000000"/>
                          </a:solidFill>
                          <a:effectLst/>
                          <a:latin typeface="Calibri"/>
                        </a:rPr>
                        <a:t>Article – Articles and Services   </a:t>
                      </a:r>
                    </a:p>
                  </a:txBody>
                  <a:tcPr marL="9525" marR="9525" marT="9525"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smtClean="0">
                          <a:solidFill>
                            <a:srgbClr val="000000"/>
                          </a:solidFill>
                          <a:effectLst/>
                          <a:latin typeface="Calibri"/>
                        </a:rPr>
                        <a:t>Customer’s Line</a:t>
                      </a:r>
                      <a:r>
                        <a:rPr lang="en-US" sz="1400" b="0" i="0" u="none" strike="noStrike" baseline="0" dirty="0" smtClean="0">
                          <a:solidFill>
                            <a:srgbClr val="000000"/>
                          </a:solidFill>
                          <a:effectLst/>
                          <a:latin typeface="Calibri"/>
                        </a:rPr>
                        <a:t> of Accounting (LOA)</a:t>
                      </a:r>
                      <a:endParaRPr lang="en-US" sz="1400" b="0" i="0" u="none" strike="noStrike" dirty="0" smtClean="0">
                        <a:solidFill>
                          <a:srgbClr val="000000"/>
                        </a:solidFill>
                        <a:effectLst/>
                        <a:latin typeface="Calibri"/>
                      </a:endParaRPr>
                    </a:p>
                  </a:txBody>
                  <a:tcPr marL="9525" marR="9525" marT="9525" marB="0"/>
                </a:tc>
              </a:tr>
            </a:tbl>
          </a:graphicData>
        </a:graphic>
      </p:graphicFrame>
      <p:sp>
        <p:nvSpPr>
          <p:cNvPr id="3" name="Slide Number Placeholder 2"/>
          <p:cNvSpPr>
            <a:spLocks noGrp="1"/>
          </p:cNvSpPr>
          <p:nvPr>
            <p:ph type="sldNum" sz="quarter" idx="11"/>
          </p:nvPr>
        </p:nvSpPr>
        <p:spPr/>
        <p:txBody>
          <a:bodyPr/>
          <a:lstStyle/>
          <a:p>
            <a:pPr>
              <a:defRPr/>
            </a:pPr>
            <a:fld id="{4EDCA422-FC28-491A-B4EC-C3FACFB2D33D}" type="slidenum">
              <a:rPr lang="en-US" smtClean="0"/>
              <a:pPr>
                <a:defRPr/>
              </a:pPr>
              <a:t>42</a:t>
            </a:fld>
            <a:endParaRPr lang="en-US" dirty="0"/>
          </a:p>
        </p:txBody>
      </p:sp>
      <p:sp>
        <p:nvSpPr>
          <p:cNvPr id="8"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9248858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Outbound Batch </a:t>
            </a:r>
            <a:r>
              <a:rPr lang="en-US" dirty="0" smtClean="0"/>
              <a:t>Job:</a:t>
            </a:r>
            <a:br>
              <a:rPr lang="en-US" dirty="0" smtClean="0"/>
            </a:br>
            <a:r>
              <a:rPr lang="en-US" dirty="0" smtClean="0"/>
              <a:t>Document Updates</a:t>
            </a:r>
          </a:p>
        </p:txBody>
      </p:sp>
      <p:sp>
        <p:nvSpPr>
          <p:cNvPr id="133123" name="Content Placeholder 2"/>
          <p:cNvSpPr>
            <a:spLocks noGrp="1"/>
          </p:cNvSpPr>
          <p:nvPr>
            <p:ph idx="1"/>
          </p:nvPr>
        </p:nvSpPr>
        <p:spPr>
          <a:xfrm>
            <a:off x="598488" y="1077913"/>
            <a:ext cx="8229600" cy="5133022"/>
          </a:xfrm>
        </p:spPr>
        <p:txBody>
          <a:bodyPr/>
          <a:lstStyle/>
          <a:p>
            <a:pPr>
              <a:spcBef>
                <a:spcPts val="600"/>
              </a:spcBef>
              <a:spcAft>
                <a:spcPts val="300"/>
              </a:spcAft>
              <a:defRPr/>
            </a:pPr>
            <a:r>
              <a:rPr lang="en-US" sz="2000" b="1" dirty="0" smtClean="0"/>
              <a:t>Billing Document Updates</a:t>
            </a:r>
          </a:p>
          <a:p>
            <a:pPr lvl="1">
              <a:spcBef>
                <a:spcPts val="600"/>
              </a:spcBef>
              <a:spcAft>
                <a:spcPts val="300"/>
              </a:spcAft>
              <a:defRPr/>
            </a:pPr>
            <a:r>
              <a:rPr lang="en-US" sz="1800" b="1" u="sng" dirty="0" smtClean="0"/>
              <a:t>Billing Status</a:t>
            </a:r>
            <a:r>
              <a:rPr lang="en-US" sz="1800" b="1" dirty="0" smtClean="0"/>
              <a:t> </a:t>
            </a:r>
            <a:r>
              <a:rPr lang="en-US" sz="1800" dirty="0" smtClean="0"/>
              <a:t>- Accounting line level indicator indicates which GL postings should occur  (Billed or Unbilled)</a:t>
            </a:r>
          </a:p>
          <a:p>
            <a:pPr lvl="2">
              <a:spcBef>
                <a:spcPts val="600"/>
              </a:spcBef>
              <a:spcAft>
                <a:spcPts val="300"/>
              </a:spcAft>
              <a:defRPr/>
            </a:pPr>
            <a:r>
              <a:rPr lang="en-US" sz="1800" b="1" i="1" dirty="0" smtClean="0"/>
              <a:t>Set to “Billed” by IPAC Outbound</a:t>
            </a:r>
          </a:p>
          <a:p>
            <a:pPr lvl="3">
              <a:spcBef>
                <a:spcPts val="600"/>
              </a:spcBef>
              <a:spcAft>
                <a:spcPts val="300"/>
              </a:spcAft>
              <a:defRPr/>
            </a:pPr>
            <a:r>
              <a:rPr lang="en-US" sz="1800" dirty="0" smtClean="0"/>
              <a:t>Triggers update from Unbilled (131000.07) to Billed (131000.08)</a:t>
            </a:r>
          </a:p>
          <a:p>
            <a:pPr lvl="1">
              <a:spcBef>
                <a:spcPts val="600"/>
              </a:spcBef>
              <a:spcAft>
                <a:spcPts val="300"/>
              </a:spcAft>
              <a:defRPr/>
            </a:pPr>
            <a:r>
              <a:rPr lang="en-US" sz="1800" b="1" u="sng" dirty="0" smtClean="0"/>
              <a:t>IPAC Status</a:t>
            </a:r>
            <a:r>
              <a:rPr lang="en-US" sz="1800" b="1" dirty="0" smtClean="0"/>
              <a:t> </a:t>
            </a:r>
            <a:r>
              <a:rPr lang="en-US" sz="1800" dirty="0" smtClean="0"/>
              <a:t>- Article level indicator</a:t>
            </a:r>
          </a:p>
          <a:p>
            <a:pPr lvl="2">
              <a:spcBef>
                <a:spcPts val="600"/>
              </a:spcBef>
              <a:spcAft>
                <a:spcPts val="300"/>
              </a:spcAft>
              <a:defRPr/>
            </a:pPr>
            <a:r>
              <a:rPr lang="en-US" sz="1800" dirty="0" smtClean="0"/>
              <a:t>Multiple values corresponding to different states in the IPAC lifecycle process</a:t>
            </a:r>
          </a:p>
          <a:p>
            <a:pPr lvl="2">
              <a:spcBef>
                <a:spcPts val="600"/>
              </a:spcBef>
              <a:spcAft>
                <a:spcPts val="300"/>
              </a:spcAft>
              <a:defRPr/>
            </a:pPr>
            <a:r>
              <a:rPr lang="en-US" sz="1800" b="1" i="1" dirty="0" smtClean="0"/>
              <a:t>Set to “In Transit” by IPAC Outbound</a:t>
            </a:r>
            <a:endParaRPr lang="en-US" sz="1800" dirty="0" smtClean="0"/>
          </a:p>
          <a:p>
            <a:pPr lvl="1">
              <a:spcBef>
                <a:spcPts val="600"/>
              </a:spcBef>
              <a:spcAft>
                <a:spcPts val="300"/>
              </a:spcAft>
              <a:defRPr/>
            </a:pPr>
            <a:r>
              <a:rPr lang="en-US" sz="1800" b="1" u="sng" dirty="0" smtClean="0"/>
              <a:t>Statement Generated Flag</a:t>
            </a:r>
            <a:r>
              <a:rPr lang="en-US" sz="1800" b="1" dirty="0" smtClean="0"/>
              <a:t> </a:t>
            </a:r>
            <a:r>
              <a:rPr lang="en-US" sz="1800" dirty="0" smtClean="0"/>
              <a:t>- Billing Document Header flag that when checked sends the BD information to VCSS</a:t>
            </a:r>
          </a:p>
          <a:p>
            <a:pPr lvl="2">
              <a:spcBef>
                <a:spcPts val="600"/>
              </a:spcBef>
              <a:spcAft>
                <a:spcPts val="300"/>
              </a:spcAft>
              <a:defRPr/>
            </a:pPr>
            <a:r>
              <a:rPr lang="en-US" sz="1800" b="1" i="1" dirty="0" smtClean="0"/>
              <a:t>Set to T by IPAC Outbound</a:t>
            </a:r>
          </a:p>
          <a:p>
            <a:pPr>
              <a:spcBef>
                <a:spcPts val="600"/>
              </a:spcBef>
              <a:spcAft>
                <a:spcPts val="300"/>
              </a:spcAft>
              <a:defRPr/>
            </a:pPr>
            <a:r>
              <a:rPr lang="en-US" sz="2000" b="1" dirty="0" smtClean="0"/>
              <a:t>Itemized Payment Updates</a:t>
            </a:r>
          </a:p>
          <a:p>
            <a:pPr lvl="1">
              <a:spcBef>
                <a:spcPts val="600"/>
              </a:spcBef>
              <a:spcAft>
                <a:spcPts val="300"/>
              </a:spcAft>
              <a:defRPr/>
            </a:pPr>
            <a:r>
              <a:rPr lang="en-US" sz="1800" b="1" u="sng" dirty="0" smtClean="0"/>
              <a:t>IPAC Status – </a:t>
            </a:r>
            <a:r>
              <a:rPr lang="en-US" sz="1800" dirty="0" smtClean="0"/>
              <a:t>Article level indicator</a:t>
            </a:r>
          </a:p>
          <a:p>
            <a:pPr lvl="2">
              <a:spcBef>
                <a:spcPts val="600"/>
              </a:spcBef>
              <a:spcAft>
                <a:spcPts val="300"/>
              </a:spcAft>
              <a:defRPr/>
            </a:pPr>
            <a:r>
              <a:rPr lang="en-US" sz="1800" b="1" i="1" dirty="0"/>
              <a:t>Set to “In Transit” by IPAC Outbound</a:t>
            </a:r>
            <a:endParaRPr lang="en-US" sz="1800" dirty="0"/>
          </a:p>
          <a:p>
            <a:pPr lvl="2">
              <a:defRPr/>
            </a:pPr>
            <a:endParaRPr lang="en-US" sz="1800" b="1" u="sng" dirty="0" smtClean="0"/>
          </a:p>
          <a:p>
            <a:pPr marL="0" indent="0">
              <a:buNone/>
            </a:pPr>
            <a:endParaRPr lang="en-US" dirty="0" smtClean="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43</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1719423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Bill Generation</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44</a:t>
            </a:fld>
            <a:endParaRPr lang="en-US"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455613" y="331788"/>
            <a:ext cx="8515667" cy="563562"/>
          </a:xfrm>
        </p:spPr>
        <p:txBody>
          <a:bodyPr/>
          <a:lstStyle/>
          <a:p>
            <a:r>
              <a:rPr lang="en-US" dirty="0" smtClean="0"/>
              <a:t>Bill Generation: Overview</a:t>
            </a:r>
          </a:p>
        </p:txBody>
      </p:sp>
      <p:sp>
        <p:nvSpPr>
          <p:cNvPr id="5" name="Content Placeholder 5"/>
          <p:cNvSpPr>
            <a:spLocks noGrp="1"/>
          </p:cNvSpPr>
          <p:nvPr>
            <p:ph idx="1"/>
          </p:nvPr>
        </p:nvSpPr>
        <p:spPr>
          <a:xfrm>
            <a:off x="395785" y="996875"/>
            <a:ext cx="8595815" cy="4864100"/>
          </a:xfrm>
        </p:spPr>
        <p:txBody>
          <a:bodyPr/>
          <a:lstStyle/>
          <a:p>
            <a:pPr>
              <a:buNone/>
              <a:defRPr/>
            </a:pPr>
            <a:endParaRPr lang="en-US" sz="600" dirty="0" smtClean="0"/>
          </a:p>
          <a:p>
            <a:pPr>
              <a:spcBef>
                <a:spcPts val="600"/>
              </a:spcBef>
              <a:spcAft>
                <a:spcPts val="600"/>
              </a:spcAft>
              <a:defRPr/>
            </a:pPr>
            <a:r>
              <a:rPr lang="en-US" sz="2000" dirty="0" smtClean="0"/>
              <a:t>Bill </a:t>
            </a:r>
            <a:r>
              <a:rPr lang="en-US" sz="2000" dirty="0"/>
              <a:t>Generation (ARBILLGEN) </a:t>
            </a:r>
            <a:endParaRPr lang="en-US" sz="2000" dirty="0" smtClean="0"/>
          </a:p>
          <a:p>
            <a:pPr lvl="1">
              <a:spcBef>
                <a:spcPts val="600"/>
              </a:spcBef>
              <a:spcAft>
                <a:spcPts val="600"/>
              </a:spcAft>
              <a:defRPr/>
            </a:pPr>
            <a:r>
              <a:rPr lang="en-US" sz="1800" dirty="0" smtClean="0"/>
              <a:t>Allows GSA </a:t>
            </a:r>
            <a:r>
              <a:rPr lang="en-US" sz="1800" dirty="0"/>
              <a:t>to automatically select and prepare bills for </a:t>
            </a:r>
            <a:r>
              <a:rPr lang="en-US" sz="1800" dirty="0" smtClean="0"/>
              <a:t>printing</a:t>
            </a:r>
          </a:p>
          <a:p>
            <a:pPr lvl="1">
              <a:spcBef>
                <a:spcPts val="600"/>
              </a:spcBef>
              <a:spcAft>
                <a:spcPts val="600"/>
              </a:spcAft>
              <a:defRPr/>
            </a:pPr>
            <a:r>
              <a:rPr lang="en-US" sz="1800" dirty="0" smtClean="0"/>
              <a:t>Updates Billing Documents</a:t>
            </a:r>
          </a:p>
          <a:p>
            <a:pPr lvl="1">
              <a:spcBef>
                <a:spcPts val="600"/>
              </a:spcBef>
              <a:spcAft>
                <a:spcPts val="600"/>
              </a:spcAft>
              <a:defRPr/>
            </a:pPr>
            <a:r>
              <a:rPr lang="en-US" sz="1800" dirty="0" smtClean="0"/>
              <a:t>Auto-executes the Bill Generation report</a:t>
            </a:r>
            <a:endParaRPr lang="en-US" sz="1050" dirty="0" smtClean="0">
              <a:ea typeface="+mn-ea"/>
              <a:cs typeface="+mn-cs"/>
            </a:endParaRPr>
          </a:p>
          <a:p>
            <a:pPr>
              <a:spcBef>
                <a:spcPts val="600"/>
              </a:spcBef>
              <a:spcAft>
                <a:spcPts val="600"/>
              </a:spcAft>
            </a:pPr>
            <a:endParaRPr lang="en-US" sz="1600" b="1" i="1" dirty="0" smtClean="0"/>
          </a:p>
          <a:p>
            <a:pPr>
              <a:defRPr/>
            </a:pPr>
            <a:endParaRPr lang="en-US" sz="2000" dirty="0" smtClean="0">
              <a:ea typeface="+mn-ea"/>
              <a:cs typeface="+mn-cs"/>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45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983780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455613" y="331788"/>
            <a:ext cx="8515667" cy="563562"/>
          </a:xfrm>
        </p:spPr>
        <p:txBody>
          <a:bodyPr/>
          <a:lstStyle/>
          <a:p>
            <a:r>
              <a:rPr lang="en-US" dirty="0" smtClean="0"/>
              <a:t>Bill Generation (ARBILLGEN) Process</a:t>
            </a:r>
          </a:p>
        </p:txBody>
      </p:sp>
      <p:sp>
        <p:nvSpPr>
          <p:cNvPr id="5" name="Content Placeholder 5"/>
          <p:cNvSpPr>
            <a:spLocks noGrp="1"/>
          </p:cNvSpPr>
          <p:nvPr>
            <p:ph idx="1"/>
          </p:nvPr>
        </p:nvSpPr>
        <p:spPr>
          <a:xfrm>
            <a:off x="395785" y="996875"/>
            <a:ext cx="8595815" cy="4864100"/>
          </a:xfrm>
        </p:spPr>
        <p:txBody>
          <a:bodyPr/>
          <a:lstStyle/>
          <a:p>
            <a:pPr>
              <a:buNone/>
              <a:defRPr/>
            </a:pPr>
            <a:endParaRPr lang="en-US" sz="600" dirty="0" smtClean="0"/>
          </a:p>
          <a:p>
            <a:pPr>
              <a:spcBef>
                <a:spcPts val="200"/>
              </a:spcBef>
              <a:spcAft>
                <a:spcPts val="600"/>
              </a:spcAft>
              <a:defRPr/>
            </a:pPr>
            <a:r>
              <a:rPr lang="en-US" sz="2000" dirty="0" smtClean="0"/>
              <a:t>Transactions are selected for the ARBILLGEN process based on:</a:t>
            </a:r>
          </a:p>
          <a:p>
            <a:pPr lvl="1">
              <a:spcBef>
                <a:spcPts val="200"/>
              </a:spcBef>
              <a:spcAft>
                <a:spcPts val="600"/>
              </a:spcAft>
              <a:defRPr/>
            </a:pPr>
            <a:r>
              <a:rPr lang="en-US" sz="1800" dirty="0" smtClean="0"/>
              <a:t>Criteria on the Billing Document</a:t>
            </a:r>
          </a:p>
          <a:p>
            <a:pPr lvl="2">
              <a:spcBef>
                <a:spcPts val="200"/>
              </a:spcBef>
              <a:spcAft>
                <a:spcPts val="600"/>
              </a:spcAft>
              <a:defRPr/>
            </a:pPr>
            <a:r>
              <a:rPr lang="en-US" sz="1800" b="1" dirty="0" smtClean="0"/>
              <a:t>Bill Print Date</a:t>
            </a:r>
            <a:r>
              <a:rPr lang="en-US" sz="1800" dirty="0" smtClean="0"/>
              <a:t>, </a:t>
            </a:r>
            <a:r>
              <a:rPr lang="en-US" sz="1800" b="1" dirty="0" smtClean="0"/>
              <a:t>Last Bill Print Date</a:t>
            </a:r>
            <a:r>
              <a:rPr lang="en-US" sz="1800" dirty="0" smtClean="0"/>
              <a:t>, and </a:t>
            </a:r>
            <a:r>
              <a:rPr lang="en-US" sz="1800" b="1" dirty="0" smtClean="0"/>
              <a:t>Collection Due Date</a:t>
            </a:r>
            <a:r>
              <a:rPr lang="en-US" sz="1800" dirty="0" smtClean="0"/>
              <a:t> are </a:t>
            </a:r>
            <a:r>
              <a:rPr lang="en-US" sz="1800" b="1" u="sng" dirty="0" smtClean="0"/>
              <a:t>blank</a:t>
            </a:r>
          </a:p>
          <a:p>
            <a:pPr lvl="2">
              <a:spcBef>
                <a:spcPts val="200"/>
              </a:spcBef>
              <a:spcAft>
                <a:spcPts val="600"/>
              </a:spcAft>
              <a:defRPr/>
            </a:pPr>
            <a:r>
              <a:rPr lang="en-US" sz="1800" b="1" dirty="0" smtClean="0"/>
              <a:t>Bill Print Flag </a:t>
            </a:r>
          </a:p>
          <a:p>
            <a:pPr lvl="3">
              <a:spcBef>
                <a:spcPts val="200"/>
              </a:spcBef>
              <a:spcAft>
                <a:spcPts val="600"/>
              </a:spcAft>
              <a:defRPr/>
            </a:pPr>
            <a:r>
              <a:rPr lang="en-US" sz="1600" dirty="0" smtClean="0"/>
              <a:t>If equals </a:t>
            </a:r>
            <a:r>
              <a:rPr lang="en-US" sz="1600" b="1" u="sng" dirty="0" smtClean="0"/>
              <a:t>Yes</a:t>
            </a:r>
            <a:r>
              <a:rPr lang="en-US" sz="1600" dirty="0" smtClean="0"/>
              <a:t>, a PDF will be generated</a:t>
            </a:r>
          </a:p>
          <a:p>
            <a:pPr lvl="3">
              <a:spcBef>
                <a:spcPts val="200"/>
              </a:spcBef>
              <a:spcAft>
                <a:spcPts val="600"/>
              </a:spcAft>
              <a:defRPr/>
            </a:pPr>
            <a:r>
              <a:rPr lang="en-US" sz="1600" dirty="0" smtClean="0"/>
              <a:t>If equals </a:t>
            </a:r>
            <a:r>
              <a:rPr lang="en-US" sz="1600" b="1" u="sng" dirty="0" smtClean="0"/>
              <a:t>Suppress</a:t>
            </a:r>
            <a:r>
              <a:rPr lang="en-US" sz="1600" dirty="0" smtClean="0"/>
              <a:t>, a PDF will NOT be generated</a:t>
            </a:r>
          </a:p>
          <a:p>
            <a:pPr>
              <a:spcBef>
                <a:spcPts val="200"/>
              </a:spcBef>
              <a:spcAft>
                <a:spcPts val="600"/>
              </a:spcAft>
              <a:defRPr/>
            </a:pPr>
            <a:endParaRPr lang="en-US" sz="600" dirty="0" smtClean="0">
              <a:ea typeface="+mn-ea"/>
              <a:cs typeface="+mn-cs"/>
            </a:endParaRPr>
          </a:p>
          <a:p>
            <a:pPr>
              <a:spcBef>
                <a:spcPts val="200"/>
              </a:spcBef>
              <a:spcAft>
                <a:spcPts val="600"/>
              </a:spcAft>
              <a:defRPr/>
            </a:pPr>
            <a:r>
              <a:rPr lang="en-US" sz="2000" dirty="0" smtClean="0"/>
              <a:t>The ARBILLGEN batch process makes the following updates to the Billing Document: </a:t>
            </a:r>
            <a:endParaRPr lang="en-US" sz="2000" dirty="0"/>
          </a:p>
          <a:p>
            <a:pPr lvl="2">
              <a:spcBef>
                <a:spcPts val="200"/>
              </a:spcBef>
              <a:spcAft>
                <a:spcPts val="600"/>
              </a:spcAft>
            </a:pPr>
            <a:r>
              <a:rPr lang="en-US" sz="1800" dirty="0" smtClean="0"/>
              <a:t>Populates </a:t>
            </a:r>
            <a:r>
              <a:rPr lang="en-US" sz="1800" dirty="0"/>
              <a:t>Billing </a:t>
            </a:r>
            <a:r>
              <a:rPr lang="en-US" sz="1800" dirty="0" smtClean="0"/>
              <a:t>dates</a:t>
            </a:r>
          </a:p>
          <a:p>
            <a:pPr lvl="2">
              <a:spcBef>
                <a:spcPts val="200"/>
              </a:spcBef>
              <a:spcAft>
                <a:spcPts val="600"/>
              </a:spcAft>
            </a:pPr>
            <a:r>
              <a:rPr lang="en-US" sz="1800" dirty="0" smtClean="0"/>
              <a:t>Sets the Collection due date</a:t>
            </a:r>
            <a:endParaRPr lang="en-US" sz="1800" dirty="0"/>
          </a:p>
          <a:p>
            <a:pPr lvl="2">
              <a:spcBef>
                <a:spcPts val="200"/>
              </a:spcBef>
              <a:spcAft>
                <a:spcPts val="600"/>
              </a:spcAft>
              <a:defRPr/>
            </a:pPr>
            <a:r>
              <a:rPr lang="en-US" sz="1800" dirty="0"/>
              <a:t>Indicates that IPAC bills have been generated/sent to customer</a:t>
            </a:r>
          </a:p>
          <a:p>
            <a:pPr lvl="3">
              <a:spcBef>
                <a:spcPts val="200"/>
              </a:spcBef>
              <a:spcAft>
                <a:spcPts val="600"/>
              </a:spcAft>
            </a:pPr>
            <a:r>
              <a:rPr lang="en-US" sz="1600" b="1" u="sng" dirty="0"/>
              <a:t>Bill Print Date</a:t>
            </a:r>
            <a:r>
              <a:rPr lang="en-US" sz="1600" u="sng" dirty="0"/>
              <a:t>, </a:t>
            </a:r>
            <a:r>
              <a:rPr lang="en-US" sz="1600" b="1" u="sng" dirty="0"/>
              <a:t>Last Bill Date</a:t>
            </a:r>
            <a:r>
              <a:rPr lang="en-US" sz="1600" b="1" dirty="0"/>
              <a:t> </a:t>
            </a:r>
            <a:r>
              <a:rPr lang="en-US" sz="1600" dirty="0"/>
              <a:t>– </a:t>
            </a:r>
            <a:r>
              <a:rPr lang="en-US" sz="1600" b="1" i="1" dirty="0">
                <a:solidFill>
                  <a:srgbClr val="000000"/>
                </a:solidFill>
              </a:rPr>
              <a:t>set to “Print Date” parameter by ARBILLGEN</a:t>
            </a:r>
          </a:p>
          <a:p>
            <a:pPr lvl="3">
              <a:spcBef>
                <a:spcPts val="200"/>
              </a:spcBef>
              <a:spcAft>
                <a:spcPts val="600"/>
              </a:spcAft>
            </a:pPr>
            <a:r>
              <a:rPr lang="en-US" sz="1600" b="1" u="sng" dirty="0"/>
              <a:t>Last Bill Amount</a:t>
            </a:r>
            <a:r>
              <a:rPr lang="en-US" sz="1600" dirty="0"/>
              <a:t>- </a:t>
            </a:r>
            <a:r>
              <a:rPr lang="en-US" sz="1600" b="1" i="1" dirty="0"/>
              <a:t>Set to outstanding line amount</a:t>
            </a:r>
            <a:endParaRPr lang="en-US" sz="1600" dirty="0"/>
          </a:p>
          <a:p>
            <a:pPr>
              <a:spcBef>
                <a:spcPts val="600"/>
              </a:spcBef>
              <a:spcAft>
                <a:spcPts val="600"/>
              </a:spcAft>
            </a:pPr>
            <a:endParaRPr lang="en-US" sz="1600" b="1" i="1" dirty="0" smtClean="0"/>
          </a:p>
          <a:p>
            <a:pPr>
              <a:defRPr/>
            </a:pPr>
            <a:endParaRPr lang="en-US" sz="2000" dirty="0" smtClean="0">
              <a:ea typeface="+mn-ea"/>
              <a:cs typeface="+mn-cs"/>
            </a:endParaRPr>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46</a:t>
            </a:fld>
            <a:endParaRPr lang="en-US" dirty="0">
              <a:solidFill>
                <a:srgbClr val="000000"/>
              </a:solidFill>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861519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455613" y="331788"/>
            <a:ext cx="8515667" cy="563562"/>
          </a:xfrm>
        </p:spPr>
        <p:txBody>
          <a:bodyPr/>
          <a:lstStyle/>
          <a:p>
            <a:r>
              <a:rPr lang="en-US" dirty="0" smtClean="0"/>
              <a:t>Bill Generation (ARBILLGEN) Process</a:t>
            </a:r>
          </a:p>
        </p:txBody>
      </p:sp>
      <p:sp>
        <p:nvSpPr>
          <p:cNvPr id="5" name="Content Placeholder 5"/>
          <p:cNvSpPr>
            <a:spLocks noGrp="1"/>
          </p:cNvSpPr>
          <p:nvPr>
            <p:ph idx="1"/>
          </p:nvPr>
        </p:nvSpPr>
        <p:spPr>
          <a:xfrm>
            <a:off x="395785" y="996875"/>
            <a:ext cx="8595815" cy="4864100"/>
          </a:xfrm>
        </p:spPr>
        <p:txBody>
          <a:bodyPr/>
          <a:lstStyle/>
          <a:p>
            <a:pPr>
              <a:buNone/>
              <a:defRPr/>
            </a:pPr>
            <a:endParaRPr lang="en-US" sz="600" dirty="0" smtClean="0"/>
          </a:p>
          <a:p>
            <a:pPr>
              <a:spcBef>
                <a:spcPts val="600"/>
              </a:spcBef>
              <a:spcAft>
                <a:spcPts val="600"/>
              </a:spcAft>
              <a:defRPr/>
            </a:pPr>
            <a:r>
              <a:rPr lang="en-US" sz="2000" dirty="0" smtClean="0"/>
              <a:t>The ARBILLGEN batch process creates the Billing Statement PDF</a:t>
            </a:r>
          </a:p>
          <a:p>
            <a:pPr lvl="1">
              <a:spcBef>
                <a:spcPts val="600"/>
              </a:spcBef>
              <a:spcAft>
                <a:spcPts val="600"/>
              </a:spcAft>
              <a:defRPr/>
            </a:pPr>
            <a:r>
              <a:rPr lang="en-US" sz="1800" dirty="0" smtClean="0"/>
              <a:t>Auto-executes the Bill Generation report, which produces the individual bills and a consolidated file containing all the bills in the batch run </a:t>
            </a:r>
          </a:p>
          <a:p>
            <a:pPr>
              <a:spcBef>
                <a:spcPts val="600"/>
              </a:spcBef>
              <a:spcAft>
                <a:spcPts val="600"/>
              </a:spcAft>
              <a:defRPr/>
            </a:pPr>
            <a:r>
              <a:rPr lang="en-US" sz="2000" dirty="0" smtClean="0"/>
              <a:t>The ARBILLGEN batch process transmits the generated PDF Billing Statement to Vendor Customer Self Service (VCSS)</a:t>
            </a:r>
          </a:p>
          <a:p>
            <a:pPr lvl="2">
              <a:spcBef>
                <a:spcPts val="600"/>
              </a:spcBef>
              <a:spcAft>
                <a:spcPts val="600"/>
              </a:spcAft>
              <a:defRPr/>
            </a:pPr>
            <a:r>
              <a:rPr lang="en-US" sz="1600" dirty="0" smtClean="0">
                <a:ea typeface="+mn-ea"/>
                <a:cs typeface="+mn-cs"/>
              </a:rPr>
              <a:t>The PDF is automatically transmitted to VCSS ONLY if the customer is setup to view/receive bills in VCSS</a:t>
            </a:r>
          </a:p>
          <a:p>
            <a:pPr>
              <a:defRPr/>
            </a:pPr>
            <a:endParaRPr lang="en-US" sz="1050" dirty="0" smtClean="0">
              <a:ea typeface="+mn-ea"/>
              <a:cs typeface="+mn-cs"/>
            </a:endParaRPr>
          </a:p>
          <a:p>
            <a:pPr>
              <a:spcBef>
                <a:spcPts val="600"/>
              </a:spcBef>
              <a:spcAft>
                <a:spcPts val="600"/>
              </a:spcAft>
            </a:pPr>
            <a:endParaRPr lang="en-US" sz="1600" b="1" i="1" dirty="0" smtClean="0"/>
          </a:p>
          <a:p>
            <a:pPr>
              <a:defRPr/>
            </a:pPr>
            <a:endParaRPr lang="en-US" sz="2000" dirty="0" smtClean="0">
              <a:ea typeface="+mn-ea"/>
              <a:cs typeface="+mn-cs"/>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47</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296578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IPAC Transaction Query</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48</a:t>
            </a:fld>
            <a:endParaRPr lang="en-US"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a:t>
            </a:r>
            <a:r>
              <a:rPr lang="en-US" dirty="0" smtClean="0"/>
              <a:t>Transaction Query: Overview</a:t>
            </a:r>
          </a:p>
        </p:txBody>
      </p:sp>
      <p:sp>
        <p:nvSpPr>
          <p:cNvPr id="133123" name="Content Placeholder 2"/>
          <p:cNvSpPr>
            <a:spLocks noGrp="1"/>
          </p:cNvSpPr>
          <p:nvPr>
            <p:ph idx="1"/>
          </p:nvPr>
        </p:nvSpPr>
        <p:spPr>
          <a:xfrm>
            <a:off x="427512" y="1300480"/>
            <a:ext cx="8716488" cy="4775200"/>
          </a:xfrm>
        </p:spPr>
        <p:txBody>
          <a:bodyPr/>
          <a:lstStyle/>
          <a:p>
            <a:r>
              <a:rPr lang="en-US" sz="2000" dirty="0" smtClean="0"/>
              <a:t>Navigate to </a:t>
            </a:r>
            <a:r>
              <a:rPr lang="en-US" sz="2000" u="sng" dirty="0" smtClean="0"/>
              <a:t>Queries </a:t>
            </a:r>
            <a:r>
              <a:rPr lang="en-US" sz="2000" u="sng" dirty="0" smtClean="0">
                <a:sym typeface="Wingdings" pitchFamily="2" charset="2"/>
              </a:rPr>
              <a:t> </a:t>
            </a:r>
            <a:r>
              <a:rPr lang="en-US" sz="2000" u="sng" dirty="0" smtClean="0"/>
              <a:t>General System </a:t>
            </a:r>
            <a:r>
              <a:rPr lang="en-US" sz="2000" u="sng" dirty="0" smtClean="0">
                <a:sym typeface="Wingdings" pitchFamily="2" charset="2"/>
              </a:rPr>
              <a:t> </a:t>
            </a:r>
            <a:r>
              <a:rPr lang="en-US" sz="2000" u="sng" dirty="0" smtClean="0"/>
              <a:t>IPAC Transaction Query</a:t>
            </a:r>
            <a:r>
              <a:rPr lang="en-US" sz="2000" dirty="0" smtClean="0"/>
              <a:t> to view the IPAC Transaction Query</a:t>
            </a:r>
          </a:p>
          <a:p>
            <a:r>
              <a:rPr lang="en-US" sz="2000" dirty="0" smtClean="0"/>
              <a:t>IPAC Transaction Query</a:t>
            </a:r>
          </a:p>
          <a:p>
            <a:pPr lvl="1"/>
            <a:r>
              <a:rPr lang="en-US" sz="1800" dirty="0" smtClean="0"/>
              <a:t>Allows users to research and review transactions sent to IPAC via the IPAC Outbound process and created by the IPAC Inbound Batch Process</a:t>
            </a:r>
          </a:p>
          <a:p>
            <a:pPr lvl="2"/>
            <a:r>
              <a:rPr lang="en-US" sz="1800" dirty="0" smtClean="0"/>
              <a:t>Billing </a:t>
            </a:r>
            <a:r>
              <a:rPr lang="en-US" sz="1800" dirty="0"/>
              <a:t>Documents: </a:t>
            </a:r>
            <a:r>
              <a:rPr lang="en-US" sz="1800" dirty="0" smtClean="0"/>
              <a:t>sent </a:t>
            </a:r>
            <a:r>
              <a:rPr lang="en-US" sz="1800" dirty="0"/>
              <a:t>to Treasury via IPAC to bill customers for goods/services </a:t>
            </a:r>
            <a:r>
              <a:rPr lang="en-US" sz="1800" dirty="0" smtClean="0"/>
              <a:t>rendered</a:t>
            </a:r>
            <a:endParaRPr lang="en-US" sz="1800" dirty="0"/>
          </a:p>
          <a:p>
            <a:pPr lvl="2"/>
            <a:r>
              <a:rPr lang="en-US" sz="1800" dirty="0" smtClean="0"/>
              <a:t>Itemized </a:t>
            </a:r>
            <a:r>
              <a:rPr lang="en-US" sz="1800" dirty="0"/>
              <a:t>Payments: </a:t>
            </a:r>
            <a:r>
              <a:rPr lang="en-US" sz="1800" dirty="0" smtClean="0"/>
              <a:t>sent </a:t>
            </a:r>
            <a:r>
              <a:rPr lang="en-US" sz="1800" dirty="0"/>
              <a:t>to Treasury via IPAC </a:t>
            </a:r>
            <a:r>
              <a:rPr lang="en-US" sz="1800" dirty="0" smtClean="0"/>
              <a:t>to </a:t>
            </a:r>
            <a:r>
              <a:rPr lang="en-US" sz="1800" dirty="0"/>
              <a:t>refund </a:t>
            </a:r>
            <a:r>
              <a:rPr lang="en-US" sz="1800" dirty="0" smtClean="0"/>
              <a:t>credits owed to customers</a:t>
            </a:r>
          </a:p>
          <a:p>
            <a:pPr lvl="1"/>
            <a:r>
              <a:rPr lang="en-US" sz="1800" dirty="0"/>
              <a:t>Allows users to perform the following actions directly through the </a:t>
            </a:r>
          </a:p>
          <a:p>
            <a:pPr lvl="2"/>
            <a:r>
              <a:rPr lang="en-US" sz="1800" dirty="0"/>
              <a:t>Find Rejected Documents</a:t>
            </a:r>
          </a:p>
          <a:p>
            <a:pPr lvl="2"/>
            <a:r>
              <a:rPr lang="en-US" sz="1800" dirty="0"/>
              <a:t>Search by IPAC Status</a:t>
            </a:r>
          </a:p>
          <a:p>
            <a:pPr lvl="2"/>
            <a:r>
              <a:rPr lang="en-US" sz="1800" dirty="0"/>
              <a:t>Update IPAC Status (in bulk</a:t>
            </a:r>
            <a:r>
              <a:rPr lang="en-US" sz="1800" dirty="0" smtClean="0"/>
              <a:t>)</a:t>
            </a:r>
          </a:p>
          <a:p>
            <a:pPr lvl="2"/>
            <a:r>
              <a:rPr lang="en-US" sz="1800" dirty="0" smtClean="0"/>
              <a:t>Create </a:t>
            </a:r>
            <a:r>
              <a:rPr lang="en-US" sz="1800" dirty="0"/>
              <a:t>Correspondence from IPAC Transaction </a:t>
            </a:r>
            <a:r>
              <a:rPr lang="en-US" sz="1800" dirty="0" smtClean="0"/>
              <a:t>Query</a:t>
            </a:r>
          </a:p>
          <a:p>
            <a:pPr lvl="2"/>
            <a:r>
              <a:rPr lang="en-US" sz="1800" dirty="0" smtClean="0"/>
              <a:t>Generate Write-offs</a:t>
            </a:r>
            <a:endParaRPr lang="en-US" sz="1800" dirty="0"/>
          </a:p>
          <a:p>
            <a:pPr lvl="1"/>
            <a:endParaRPr lang="en-US" sz="600" dirty="0" smtClean="0"/>
          </a:p>
          <a:p>
            <a:pPr marL="0" indent="0">
              <a:buNone/>
            </a:pPr>
            <a:r>
              <a:rPr lang="en-US" sz="1200" dirty="0" smtClean="0"/>
              <a:t>Note: IPAC Transaction Query for Cash Receipts is presented in Segment 4 of this training course.</a:t>
            </a:r>
            <a:endParaRPr lang="en-US" sz="1200" dirty="0"/>
          </a:p>
          <a:p>
            <a:endParaRPr lang="en-US" sz="1800" dirty="0"/>
          </a:p>
          <a:p>
            <a:endParaRPr lang="en-US" sz="600"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49</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353534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IPAC Overview and </a:t>
            </a:r>
          </a:p>
          <a:p>
            <a:pPr algn="ctr"/>
            <a:r>
              <a:rPr lang="en-US" sz="3600" dirty="0" smtClean="0"/>
              <a:t>Key Concepts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5</a:t>
            </a:fld>
            <a:endParaRPr lang="en-US" dirty="0">
              <a:solidFill>
                <a:srgbClr val="000000"/>
              </a:solidFill>
            </a:endParaRPr>
          </a:p>
        </p:txBody>
      </p:sp>
    </p:spTree>
    <p:extLst>
      <p:ext uri="{BB962C8B-B14F-4D97-AF65-F5344CB8AC3E}">
        <p14:creationId xmlns:p14="http://schemas.microsoft.com/office/powerpoint/2010/main" val="33591898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a:t>
            </a:r>
            <a:r>
              <a:rPr lang="en-US" dirty="0" smtClean="0"/>
              <a:t>Transaction Query: Overview</a:t>
            </a:r>
          </a:p>
        </p:txBody>
      </p:sp>
      <p:sp>
        <p:nvSpPr>
          <p:cNvPr id="133123" name="Content Placeholder 2"/>
          <p:cNvSpPr>
            <a:spLocks noGrp="1"/>
          </p:cNvSpPr>
          <p:nvPr>
            <p:ph idx="1"/>
          </p:nvPr>
        </p:nvSpPr>
        <p:spPr>
          <a:xfrm>
            <a:off x="474025" y="1134730"/>
            <a:ext cx="8489222" cy="2076304"/>
          </a:xfrm>
        </p:spPr>
        <p:txBody>
          <a:bodyPr/>
          <a:lstStyle/>
          <a:p>
            <a:pPr>
              <a:spcBef>
                <a:spcPts val="600"/>
              </a:spcBef>
              <a:spcAft>
                <a:spcPts val="600"/>
              </a:spcAft>
            </a:pPr>
            <a:r>
              <a:rPr lang="en-US" sz="2000" dirty="0" smtClean="0"/>
              <a:t>IPAC Transaction Query p</a:t>
            </a:r>
            <a:r>
              <a:rPr lang="en-US" sz="1800" dirty="0" smtClean="0"/>
              <a:t>rovides </a:t>
            </a:r>
            <a:r>
              <a:rPr lang="en-US" sz="1800" dirty="0"/>
              <a:t>information </a:t>
            </a:r>
            <a:r>
              <a:rPr lang="en-US" sz="1800" dirty="0" smtClean="0"/>
              <a:t>on:</a:t>
            </a:r>
            <a:endParaRPr lang="en-US" sz="1800" dirty="0"/>
          </a:p>
          <a:p>
            <a:pPr lvl="2">
              <a:spcBef>
                <a:spcPts val="600"/>
              </a:spcBef>
              <a:spcAft>
                <a:spcPts val="600"/>
              </a:spcAft>
            </a:pPr>
            <a:r>
              <a:rPr lang="en-US" sz="1600" dirty="0"/>
              <a:t>Transaction Details</a:t>
            </a:r>
          </a:p>
          <a:p>
            <a:pPr lvl="2">
              <a:spcBef>
                <a:spcPts val="600"/>
              </a:spcBef>
              <a:spcAft>
                <a:spcPts val="600"/>
              </a:spcAft>
            </a:pPr>
            <a:r>
              <a:rPr lang="en-US" sz="1600" dirty="0"/>
              <a:t>IPAC History</a:t>
            </a:r>
          </a:p>
          <a:p>
            <a:pPr lvl="2">
              <a:spcBef>
                <a:spcPts val="600"/>
              </a:spcBef>
              <a:spcAft>
                <a:spcPts val="600"/>
              </a:spcAft>
            </a:pPr>
            <a:r>
              <a:rPr lang="en-US" sz="1600" dirty="0"/>
              <a:t>Standard General Ledger (SGL) </a:t>
            </a:r>
            <a:r>
              <a:rPr lang="en-US" sz="1600" dirty="0" smtClean="0"/>
              <a:t>Information</a:t>
            </a:r>
          </a:p>
          <a:p>
            <a:pPr lvl="2">
              <a:spcBef>
                <a:spcPts val="600"/>
              </a:spcBef>
              <a:spcAft>
                <a:spcPts val="600"/>
              </a:spcAft>
            </a:pPr>
            <a:r>
              <a:rPr lang="en-US" sz="1600" dirty="0" smtClean="0"/>
              <a:t>IPAC Transaction DBE Details</a:t>
            </a:r>
            <a:endParaRPr lang="en-US" sz="1600" dirty="0"/>
          </a:p>
          <a:p>
            <a:pPr lvl="1"/>
            <a:endParaRPr lang="en-US" sz="1600"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50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7" name="Content Placeholder 7"/>
          <p:cNvGraphicFramePr>
            <a:graphicFrameLocks/>
          </p:cNvGraphicFramePr>
          <p:nvPr>
            <p:extLst>
              <p:ext uri="{D42A27DB-BD31-4B8C-83A1-F6EECF244321}">
                <p14:modId xmlns:p14="http://schemas.microsoft.com/office/powerpoint/2010/main" val="615828672"/>
              </p:ext>
            </p:extLst>
          </p:nvPr>
        </p:nvGraphicFramePr>
        <p:xfrm>
          <a:off x="893133" y="3355472"/>
          <a:ext cx="7793665" cy="2760021"/>
        </p:xfrm>
        <a:graphic>
          <a:graphicData uri="http://schemas.openxmlformats.org/drawingml/2006/table">
            <a:tbl>
              <a:tblPr firstRow="1" bandRow="1">
                <a:tableStyleId>{21E4AEA4-8DFA-4A89-87EB-49C32662AFE0}</a:tableStyleId>
              </a:tblPr>
              <a:tblGrid>
                <a:gridCol w="4039476"/>
                <a:gridCol w="3754189"/>
              </a:tblGrid>
              <a:tr h="397821">
                <a:tc>
                  <a:txBody>
                    <a:bodyPr/>
                    <a:lstStyle/>
                    <a:p>
                      <a:pPr algn="ctr"/>
                      <a:r>
                        <a:rPr lang="en-US" sz="1600" kern="1200" dirty="0" smtClean="0"/>
                        <a:t>Transactions Included</a:t>
                      </a:r>
                      <a:endParaRPr lang="en-US" sz="1600" b="1" kern="1200" dirty="0" smtClean="0">
                        <a:solidFill>
                          <a:schemeClr val="tx1"/>
                        </a:solidFill>
                        <a:latin typeface="+mn-lt"/>
                        <a:ea typeface="+mn-ea"/>
                        <a:cs typeface="+mn-cs"/>
                      </a:endParaRPr>
                    </a:p>
                  </a:txBody>
                  <a:tcPr anchor="ctr"/>
                </a:tc>
                <a:tc>
                  <a:txBody>
                    <a:bodyPr/>
                    <a:lstStyle/>
                    <a:p>
                      <a:pPr marL="0" algn="ctr" defTabSz="914400" rtl="0" eaLnBrk="1" fontAlgn="b" latinLnBrk="0" hangingPunct="1"/>
                      <a:r>
                        <a:rPr lang="en-US" sz="1600" b="1" kern="1200" dirty="0" smtClean="0">
                          <a:solidFill>
                            <a:schemeClr val="lt1"/>
                          </a:solidFill>
                          <a:latin typeface="+mn-lt"/>
                          <a:ea typeface="+mn-ea"/>
                          <a:cs typeface="+mn-cs"/>
                        </a:rPr>
                        <a:t>Transactions Not Included</a:t>
                      </a:r>
                      <a:endParaRPr lang="en-US" sz="1600" b="1" kern="1200" dirty="0">
                        <a:solidFill>
                          <a:schemeClr val="lt1"/>
                        </a:solidFill>
                        <a:latin typeface="+mn-lt"/>
                        <a:ea typeface="+mn-ea"/>
                        <a:cs typeface="+mn-cs"/>
                      </a:endParaRPr>
                    </a:p>
                  </a:txBody>
                  <a:tcPr marL="0" marR="0" marT="0" marB="0" anchor="ctr"/>
                </a:tc>
              </a:tr>
              <a:tr h="1476912">
                <a:tc>
                  <a:txBody>
                    <a:bodyPr/>
                    <a:lstStyle/>
                    <a:p>
                      <a:pPr marL="285750" indent="-285750" algn="l">
                        <a:spcBef>
                          <a:spcPts val="600"/>
                        </a:spcBef>
                        <a:buFont typeface="Arial" pitchFamily="34" charset="0"/>
                        <a:buChar char="•"/>
                      </a:pPr>
                      <a:r>
                        <a:rPr lang="en-US" sz="1600" kern="1200" dirty="0" smtClean="0"/>
                        <a:t>Billing Documents – Normal/Advance Lines</a:t>
                      </a:r>
                    </a:p>
                    <a:p>
                      <a:pPr marL="285750" indent="-285750" algn="l">
                        <a:spcBef>
                          <a:spcPts val="600"/>
                        </a:spcBef>
                        <a:buFont typeface="Arial" pitchFamily="34" charset="0"/>
                        <a:buChar char="•"/>
                      </a:pPr>
                      <a:r>
                        <a:rPr lang="en-US" sz="1600" kern="1200" dirty="0" smtClean="0"/>
                        <a:t>IPAC Itemized Payments</a:t>
                      </a:r>
                      <a:r>
                        <a:rPr lang="en-US" sz="1600" kern="1200" baseline="0" dirty="0" smtClean="0"/>
                        <a:t> (</a:t>
                      </a:r>
                      <a:r>
                        <a:rPr lang="en-US" sz="1600" kern="1200" dirty="0" smtClean="0"/>
                        <a:t>IM6/7, RE6/7, CB6/7, RY7, MI6)</a:t>
                      </a:r>
                    </a:p>
                    <a:p>
                      <a:pPr marL="285750" indent="-285750" algn="l">
                        <a:spcBef>
                          <a:spcPts val="600"/>
                        </a:spcBef>
                        <a:buFont typeface="Arial" pitchFamily="34" charset="0"/>
                        <a:buChar char="•"/>
                      </a:pPr>
                      <a:r>
                        <a:rPr lang="en-US" sz="1600" kern="1200" dirty="0" smtClean="0"/>
                        <a:t>IPAC Cash Receipts</a:t>
                      </a:r>
                      <a:r>
                        <a:rPr lang="en-US" sz="1600" kern="1200" baseline="0" dirty="0" smtClean="0"/>
                        <a:t> – </a:t>
                      </a:r>
                      <a:r>
                        <a:rPr lang="en-US" sz="1600" kern="1200" dirty="0" smtClean="0"/>
                        <a:t>Normal/Advance Lines (IR6/7)</a:t>
                      </a:r>
                    </a:p>
                    <a:p>
                      <a:pPr marL="285750" indent="-285750" algn="l">
                        <a:spcBef>
                          <a:spcPts val="600"/>
                        </a:spcBef>
                        <a:buFont typeface="Arial" pitchFamily="34" charset="0"/>
                        <a:buChar char="•"/>
                      </a:pPr>
                      <a:r>
                        <a:rPr lang="en-US" sz="1600" kern="1200" dirty="0" smtClean="0"/>
                        <a:t>IPAC Cash Receipts</a:t>
                      </a:r>
                      <a:r>
                        <a:rPr lang="en-US" sz="1600" kern="1200" baseline="0" dirty="0" smtClean="0"/>
                        <a:t> – </a:t>
                      </a:r>
                      <a:r>
                        <a:rPr lang="en-US" sz="1600" kern="1200" dirty="0" smtClean="0"/>
                        <a:t>Debit Voucher Lines</a:t>
                      </a:r>
                      <a:r>
                        <a:rPr lang="en-US" sz="1600" kern="1200" baseline="0" dirty="0" smtClean="0"/>
                        <a:t> (</a:t>
                      </a:r>
                      <a:r>
                        <a:rPr lang="en-US" sz="1600" kern="1200" dirty="0" smtClean="0"/>
                        <a:t>DR6/7)</a:t>
                      </a:r>
                    </a:p>
                  </a:txBody>
                  <a:tcPr marT="91440" marB="91440"/>
                </a:tc>
                <a:tc>
                  <a:txBody>
                    <a:bodyPr/>
                    <a:lstStyle/>
                    <a:p>
                      <a:pPr marL="377190" indent="-285750" algn="l" fontAlgn="b">
                        <a:spcBef>
                          <a:spcPts val="600"/>
                        </a:spcBef>
                        <a:buFont typeface="Arial" pitchFamily="34" charset="0"/>
                        <a:buChar char="•"/>
                      </a:pPr>
                      <a:r>
                        <a:rPr lang="en-US" sz="1600" kern="1200" dirty="0" smtClean="0">
                          <a:solidFill>
                            <a:schemeClr val="dk1"/>
                          </a:solidFill>
                          <a:latin typeface="+mn-lt"/>
                          <a:ea typeface="+mn-ea"/>
                          <a:cs typeface="+mn-cs"/>
                        </a:rPr>
                        <a:t>IPAC Billing Document Credits (although it will show the IP documents that created the credit)</a:t>
                      </a:r>
                    </a:p>
                    <a:p>
                      <a:pPr marL="377190" indent="-285750" algn="l" fontAlgn="b">
                        <a:spcBef>
                          <a:spcPts val="600"/>
                        </a:spcBef>
                        <a:buFont typeface="Arial" pitchFamily="34" charset="0"/>
                        <a:buChar char="•"/>
                      </a:pPr>
                      <a:r>
                        <a:rPr lang="en-US" sz="1600" kern="1200" dirty="0" smtClean="0">
                          <a:solidFill>
                            <a:schemeClr val="dk1"/>
                          </a:solidFill>
                          <a:latin typeface="+mn-lt"/>
                          <a:ea typeface="+mn-ea"/>
                          <a:cs typeface="+mn-cs"/>
                        </a:rPr>
                        <a:t>Internal Vouchers</a:t>
                      </a:r>
                    </a:p>
                  </a:txBody>
                  <a:tcPr marT="91440" marB="91440"/>
                </a:tc>
              </a:tr>
            </a:tbl>
          </a:graphicData>
        </a:graphic>
      </p:graphicFrame>
    </p:spTree>
    <p:extLst>
      <p:ext uri="{BB962C8B-B14F-4D97-AF65-F5344CB8AC3E}">
        <p14:creationId xmlns:p14="http://schemas.microsoft.com/office/powerpoint/2010/main" val="32359835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572375" y="5819775"/>
            <a:ext cx="1476375" cy="97155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3122" name="Title 1"/>
          <p:cNvSpPr>
            <a:spLocks noGrp="1"/>
          </p:cNvSpPr>
          <p:nvPr>
            <p:ph type="title"/>
          </p:nvPr>
        </p:nvSpPr>
        <p:spPr>
          <a:xfrm>
            <a:off x="455613" y="91440"/>
            <a:ext cx="8525827" cy="803910"/>
          </a:xfrm>
        </p:spPr>
        <p:txBody>
          <a:bodyPr/>
          <a:lstStyle/>
          <a:p>
            <a:r>
              <a:rPr lang="en-US" dirty="0"/>
              <a:t>IPAC </a:t>
            </a:r>
            <a:r>
              <a:rPr lang="en-US" dirty="0" smtClean="0"/>
              <a:t>Transaction Query – Search Criteria</a:t>
            </a:r>
          </a:p>
        </p:txBody>
      </p:sp>
      <p:pic>
        <p:nvPicPr>
          <p:cNvPr id="1398786" name="Picture 2"/>
          <p:cNvPicPr>
            <a:picLocks noChangeAspect="1" noChangeArrowheads="1"/>
          </p:cNvPicPr>
          <p:nvPr/>
        </p:nvPicPr>
        <p:blipFill>
          <a:blip r:embed="rId3" cstate="print"/>
          <a:srcRect/>
          <a:stretch>
            <a:fillRect/>
          </a:stretch>
        </p:blipFill>
        <p:spPr bwMode="auto">
          <a:xfrm>
            <a:off x="692850" y="1226814"/>
            <a:ext cx="7829550" cy="5305425"/>
          </a:xfrm>
          <a:prstGeom prst="rect">
            <a:avLst/>
          </a:prstGeom>
          <a:noFill/>
          <a:ln w="9525">
            <a:solidFill>
              <a:schemeClr val="tx1"/>
            </a:solidFill>
            <a:miter lim="800000"/>
            <a:headEnd/>
            <a:tailEnd/>
          </a:ln>
        </p:spPr>
      </p:pic>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51</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4" name="TextBox 3"/>
          <p:cNvSpPr txBox="1"/>
          <p:nvPr/>
        </p:nvSpPr>
        <p:spPr>
          <a:xfrm>
            <a:off x="895349" y="1928104"/>
            <a:ext cx="3000376" cy="197998"/>
          </a:xfrm>
          <a:prstGeom prst="rect">
            <a:avLst/>
          </a:prstGeom>
          <a:noFill/>
          <a:ln w="28575">
            <a:solidFill>
              <a:srgbClr val="FF0000"/>
            </a:solidFill>
          </a:ln>
        </p:spPr>
        <p:txBody>
          <a:bodyPr wrap="square" rtlCol="0">
            <a:spAutoFit/>
          </a:bodyPr>
          <a:lstStyle/>
          <a:p>
            <a:endParaRPr lang="en-US" dirty="0"/>
          </a:p>
        </p:txBody>
      </p:sp>
      <p:sp>
        <p:nvSpPr>
          <p:cNvPr id="7" name="TextBox 6"/>
          <p:cNvSpPr txBox="1"/>
          <p:nvPr/>
        </p:nvSpPr>
        <p:spPr>
          <a:xfrm>
            <a:off x="971549" y="2343150"/>
            <a:ext cx="1924051" cy="323850"/>
          </a:xfrm>
          <a:prstGeom prst="rect">
            <a:avLst/>
          </a:prstGeom>
          <a:noFill/>
          <a:ln w="28575">
            <a:solidFill>
              <a:srgbClr val="FF0000"/>
            </a:solidFill>
          </a:ln>
        </p:spPr>
        <p:txBody>
          <a:bodyPr wrap="square" rtlCol="0">
            <a:spAutoFit/>
          </a:bodyPr>
          <a:lstStyle/>
          <a:p>
            <a:endParaRPr lang="en-US" dirty="0"/>
          </a:p>
        </p:txBody>
      </p:sp>
      <p:sp>
        <p:nvSpPr>
          <p:cNvPr id="8" name="TextBox 7"/>
          <p:cNvSpPr txBox="1"/>
          <p:nvPr/>
        </p:nvSpPr>
        <p:spPr>
          <a:xfrm>
            <a:off x="4676774" y="1903583"/>
            <a:ext cx="2562226" cy="197998"/>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3535342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688387" cy="803910"/>
          </a:xfrm>
        </p:spPr>
        <p:txBody>
          <a:bodyPr/>
          <a:lstStyle/>
          <a:p>
            <a:r>
              <a:rPr lang="en-US" dirty="0"/>
              <a:t>IPAC </a:t>
            </a:r>
            <a:r>
              <a:rPr lang="en-US" dirty="0" smtClean="0"/>
              <a:t>Transaction Query – Search Criteria and Results</a:t>
            </a:r>
          </a:p>
        </p:txBody>
      </p:sp>
      <p:sp>
        <p:nvSpPr>
          <p:cNvPr id="3" name="TextBox 2"/>
          <p:cNvSpPr txBox="1"/>
          <p:nvPr/>
        </p:nvSpPr>
        <p:spPr>
          <a:xfrm>
            <a:off x="648586" y="6379535"/>
            <a:ext cx="170121" cy="36933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02" y="1119681"/>
            <a:ext cx="8708065" cy="4823919"/>
          </a:xfrm>
          <a:prstGeom prst="rect">
            <a:avLst/>
          </a:prstGeom>
          <a:noFill/>
          <a:ln w="9525">
            <a:solidFill>
              <a:schemeClr val="tx1"/>
            </a:solidFill>
            <a:miter lim="800000"/>
            <a:headEnd/>
            <a:tailEnd/>
          </a:ln>
        </p:spPr>
      </p:pic>
      <p:sp>
        <p:nvSpPr>
          <p:cNvPr id="5" name="TextBox 4"/>
          <p:cNvSpPr txBox="1"/>
          <p:nvPr/>
        </p:nvSpPr>
        <p:spPr>
          <a:xfrm>
            <a:off x="361509" y="5174144"/>
            <a:ext cx="170118" cy="184666"/>
          </a:xfrm>
          <a:prstGeom prst="rect">
            <a:avLst/>
          </a:prstGeom>
          <a:noFill/>
          <a:ln w="28575">
            <a:solidFill>
              <a:srgbClr val="FF0000"/>
            </a:solidFill>
          </a:ln>
        </p:spPr>
        <p:txBody>
          <a:bodyPr wrap="square" rtlCol="0">
            <a:spAutoFit/>
          </a:bodyPr>
          <a:lstStyle/>
          <a:p>
            <a:endParaRPr lang="en-US" dirty="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52</a:t>
            </a:fld>
            <a:endParaRPr lang="en-US" dirty="0">
              <a:solidFill>
                <a:srgbClr val="000000"/>
              </a:solidFill>
            </a:endParaRPr>
          </a:p>
        </p:txBody>
      </p:sp>
      <p:sp>
        <p:nvSpPr>
          <p:cNvPr id="6" name="Footer Placeholder 5"/>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7" name="TextBox 6"/>
          <p:cNvSpPr txBox="1"/>
          <p:nvPr/>
        </p:nvSpPr>
        <p:spPr>
          <a:xfrm>
            <a:off x="361509" y="4057650"/>
            <a:ext cx="5905941" cy="369332"/>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3535342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a:t>
            </a:r>
            <a:r>
              <a:rPr lang="en-US" dirty="0" smtClean="0"/>
              <a:t>Transaction Query – IPAC Transaction Detail</a:t>
            </a:r>
            <a:br>
              <a:rPr lang="en-US" dirty="0" smtClean="0"/>
            </a:br>
            <a:r>
              <a:rPr lang="en-US" dirty="0" smtClean="0"/>
              <a:t>Billing Document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61" y="1194757"/>
            <a:ext cx="7241732" cy="4825641"/>
          </a:xfrm>
          <a:prstGeom prst="rect">
            <a:avLst/>
          </a:prstGeom>
          <a:noFill/>
          <a:ln w="9525">
            <a:solidFill>
              <a:schemeClr val="tx1"/>
            </a:solidFill>
            <a:miter lim="800000"/>
            <a:headEnd/>
            <a:tailEnd/>
          </a:ln>
        </p:spPr>
      </p:pic>
      <p:sp>
        <p:nvSpPr>
          <p:cNvPr id="3" name="TextBox 2"/>
          <p:cNvSpPr txBox="1"/>
          <p:nvPr/>
        </p:nvSpPr>
        <p:spPr>
          <a:xfrm>
            <a:off x="887061" y="1214894"/>
            <a:ext cx="1262373" cy="280844"/>
          </a:xfrm>
          <a:prstGeom prst="rect">
            <a:avLst/>
          </a:prstGeom>
          <a:noFill/>
          <a:ln w="28575">
            <a:solidFill>
              <a:srgbClr val="FF0000"/>
            </a:solidFill>
          </a:ln>
        </p:spPr>
        <p:txBody>
          <a:bodyPr wrap="square" rtlCol="0">
            <a:spAutoFit/>
          </a:bodyPr>
          <a:lstStyle/>
          <a:p>
            <a:endParaRPr lang="en-US" dirty="0"/>
          </a:p>
        </p:txBody>
      </p:sp>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53</a:t>
            </a:fld>
            <a:endParaRPr lang="en-US" dirty="0">
              <a:solidFill>
                <a:srgbClr val="000000"/>
              </a:solidFill>
            </a:endParaRPr>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6" name="TextBox 5"/>
          <p:cNvSpPr txBox="1"/>
          <p:nvPr/>
        </p:nvSpPr>
        <p:spPr>
          <a:xfrm>
            <a:off x="961165" y="5522026"/>
            <a:ext cx="3077688" cy="356259"/>
          </a:xfrm>
          <a:prstGeom prst="rect">
            <a:avLst/>
          </a:prstGeom>
          <a:noFill/>
          <a:ln w="28575">
            <a:solidFill>
              <a:srgbClr val="FF0000"/>
            </a:solidFill>
          </a:ln>
        </p:spPr>
        <p:txBody>
          <a:bodyPr wrap="square" rtlCol="0">
            <a:spAutoFit/>
          </a:bodyPr>
          <a:lstStyle/>
          <a:p>
            <a:endParaRPr lang="en-US" dirty="0"/>
          </a:p>
        </p:txBody>
      </p:sp>
      <p:sp>
        <p:nvSpPr>
          <p:cNvPr id="10" name="TextBox 9"/>
          <p:cNvSpPr txBox="1"/>
          <p:nvPr/>
        </p:nvSpPr>
        <p:spPr>
          <a:xfrm>
            <a:off x="971798" y="2919350"/>
            <a:ext cx="3077688" cy="184666"/>
          </a:xfrm>
          <a:prstGeom prst="rect">
            <a:avLst/>
          </a:prstGeom>
          <a:noFill/>
          <a:ln w="28575">
            <a:solidFill>
              <a:srgbClr val="FF0000"/>
            </a:solidFill>
          </a:ln>
        </p:spPr>
        <p:txBody>
          <a:bodyPr wrap="square" rtlCol="0">
            <a:spAutoFit/>
          </a:bodyPr>
          <a:lstStyle/>
          <a:p>
            <a:endParaRPr lang="en-US" dirty="0"/>
          </a:p>
        </p:txBody>
      </p:sp>
      <p:sp>
        <p:nvSpPr>
          <p:cNvPr id="11" name="TextBox 10"/>
          <p:cNvSpPr txBox="1"/>
          <p:nvPr/>
        </p:nvSpPr>
        <p:spPr>
          <a:xfrm>
            <a:off x="982061" y="3467744"/>
            <a:ext cx="2390532" cy="201733"/>
          </a:xfrm>
          <a:prstGeom prst="rect">
            <a:avLst/>
          </a:prstGeom>
          <a:noFill/>
          <a:ln w="28575">
            <a:solidFill>
              <a:srgbClr val="FF0000"/>
            </a:solidFill>
          </a:ln>
        </p:spPr>
        <p:txBody>
          <a:bodyPr wrap="square" rtlCol="0">
            <a:spAutoFit/>
          </a:bodyPr>
          <a:lstStyle/>
          <a:p>
            <a:endParaRPr lang="en-US" dirty="0"/>
          </a:p>
        </p:txBody>
      </p:sp>
      <p:sp>
        <p:nvSpPr>
          <p:cNvPr id="12" name="TextBox 11"/>
          <p:cNvSpPr txBox="1"/>
          <p:nvPr/>
        </p:nvSpPr>
        <p:spPr>
          <a:xfrm>
            <a:off x="5330042" y="2227912"/>
            <a:ext cx="2258290" cy="586540"/>
          </a:xfrm>
          <a:prstGeom prst="rect">
            <a:avLst/>
          </a:prstGeom>
          <a:noFill/>
          <a:ln w="28575">
            <a:solidFill>
              <a:srgbClr val="FF0000"/>
            </a:solidFill>
          </a:ln>
        </p:spPr>
        <p:txBody>
          <a:bodyPr wrap="square" rtlCol="0">
            <a:spAutoFit/>
          </a:bodyPr>
          <a:lstStyle/>
          <a:p>
            <a:endParaRPr lang="en-US" dirty="0"/>
          </a:p>
        </p:txBody>
      </p:sp>
      <p:sp>
        <p:nvSpPr>
          <p:cNvPr id="13" name="TextBox 12"/>
          <p:cNvSpPr txBox="1"/>
          <p:nvPr/>
        </p:nvSpPr>
        <p:spPr>
          <a:xfrm>
            <a:off x="954206" y="4238333"/>
            <a:ext cx="3148444" cy="511797"/>
          </a:xfrm>
          <a:prstGeom prst="rect">
            <a:avLst/>
          </a:prstGeom>
          <a:noFill/>
          <a:ln w="28575">
            <a:solidFill>
              <a:srgbClr val="FF0000"/>
            </a:solidFill>
          </a:ln>
        </p:spPr>
        <p:txBody>
          <a:bodyPr wrap="square" rtlCol="0">
            <a:spAutoFit/>
          </a:bodyPr>
          <a:lstStyle/>
          <a:p>
            <a:endParaRPr lang="en-US" dirty="0"/>
          </a:p>
        </p:txBody>
      </p:sp>
      <p:sp>
        <p:nvSpPr>
          <p:cNvPr id="14" name="TextBox 13"/>
          <p:cNvSpPr txBox="1"/>
          <p:nvPr/>
        </p:nvSpPr>
        <p:spPr>
          <a:xfrm>
            <a:off x="961491" y="4926279"/>
            <a:ext cx="3162425" cy="429491"/>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3535342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572375" y="5819775"/>
            <a:ext cx="1476375" cy="97155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54</a:t>
            </a:fld>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503995103"/>
              </p:ext>
            </p:extLst>
          </p:nvPr>
        </p:nvGraphicFramePr>
        <p:xfrm>
          <a:off x="480399" y="1128159"/>
          <a:ext cx="8314662" cy="5672013"/>
        </p:xfrm>
        <a:graphic>
          <a:graphicData uri="http://schemas.openxmlformats.org/drawingml/2006/table">
            <a:tbl>
              <a:tblPr firstRow="1" bandRow="1">
                <a:tableStyleId>{21E4AEA4-8DFA-4A89-87EB-49C32662AFE0}</a:tableStyleId>
              </a:tblPr>
              <a:tblGrid>
                <a:gridCol w="2250928"/>
                <a:gridCol w="6063734"/>
              </a:tblGrid>
              <a:tr h="391885">
                <a:tc>
                  <a:txBody>
                    <a:bodyPr/>
                    <a:lstStyle/>
                    <a:p>
                      <a:r>
                        <a:rPr lang="en-US" sz="1400" dirty="0" smtClean="0"/>
                        <a:t>Field Name</a:t>
                      </a:r>
                      <a:endParaRPr lang="en-US" sz="1400" dirty="0"/>
                    </a:p>
                  </a:txBody>
                  <a:tcPr/>
                </a:tc>
                <a:tc>
                  <a:txBody>
                    <a:bodyPr/>
                    <a:lstStyle/>
                    <a:p>
                      <a:r>
                        <a:rPr lang="en-US" sz="1400" dirty="0" smtClean="0"/>
                        <a:t>Description</a:t>
                      </a:r>
                      <a:endParaRPr lang="en-US" sz="1400" dirty="0"/>
                    </a:p>
                  </a:txBody>
                  <a:tcPr/>
                </a:tc>
              </a:tr>
              <a:tr h="283793">
                <a:tc>
                  <a:txBody>
                    <a:bodyPr/>
                    <a:lstStyle/>
                    <a:p>
                      <a:r>
                        <a:rPr lang="en-US" sz="1200" b="1" dirty="0" smtClean="0"/>
                        <a:t>Statement</a:t>
                      </a:r>
                      <a:r>
                        <a:rPr lang="en-US" sz="1200" b="1" baseline="0" dirty="0" smtClean="0"/>
                        <a:t> Number</a:t>
                      </a:r>
                      <a:endParaRPr lang="en-US" sz="1200" b="1" dirty="0"/>
                    </a:p>
                  </a:txBody>
                  <a:tcPr/>
                </a:tc>
                <a:tc>
                  <a:txBody>
                    <a:bodyPr/>
                    <a:lstStyle/>
                    <a:p>
                      <a:r>
                        <a:rPr lang="en-US" sz="1200" dirty="0" smtClean="0">
                          <a:effectLst/>
                        </a:rPr>
                        <a:t>The unique number used to associate related Billing Documents when generating the printed bill for customers. </a:t>
                      </a:r>
                      <a:endParaRPr lang="en-US" sz="1200" dirty="0"/>
                    </a:p>
                  </a:txBody>
                  <a:tcPr/>
                </a:tc>
              </a:tr>
              <a:tr h="404037">
                <a:tc>
                  <a:txBody>
                    <a:bodyPr/>
                    <a:lstStyle/>
                    <a:p>
                      <a:r>
                        <a:rPr lang="en-US" sz="1200" b="1" dirty="0" smtClean="0"/>
                        <a:t>DB</a:t>
                      </a:r>
                      <a:r>
                        <a:rPr lang="en-US" sz="1200" b="1" baseline="0" dirty="0" smtClean="0"/>
                        <a:t>E Flag</a:t>
                      </a:r>
                      <a:endParaRPr lang="en-US" sz="1200" b="1" dirty="0"/>
                    </a:p>
                  </a:txBody>
                  <a:tcPr/>
                </a:tc>
                <a:tc>
                  <a:txBody>
                    <a:bodyPr/>
                    <a:lstStyle/>
                    <a:p>
                      <a:r>
                        <a:rPr lang="en-US" sz="1200" dirty="0" smtClean="0">
                          <a:effectLst/>
                        </a:rPr>
                        <a:t>A drop-down box with valid options of Yes or No indicating whether to show the detail billing element detail.</a:t>
                      </a:r>
                      <a:endParaRPr lang="en-US" sz="1200" dirty="0"/>
                    </a:p>
                  </a:txBody>
                  <a:tcPr/>
                </a:tc>
              </a:tr>
              <a:tr h="237507">
                <a:tc>
                  <a:txBody>
                    <a:bodyPr/>
                    <a:lstStyle/>
                    <a:p>
                      <a:r>
                        <a:rPr lang="en-US" sz="1200" b="1" dirty="0" smtClean="0"/>
                        <a:t>Requisition Number</a:t>
                      </a:r>
                      <a:endParaRPr lang="en-US" sz="1200" b="1" dirty="0"/>
                    </a:p>
                  </a:txBody>
                  <a:tcPr/>
                </a:tc>
                <a:tc>
                  <a:txBody>
                    <a:bodyPr/>
                    <a:lstStyle/>
                    <a:p>
                      <a:r>
                        <a:rPr lang="en-US" sz="1200" dirty="0" smtClean="0">
                          <a:effectLst/>
                        </a:rPr>
                        <a:t>The requisition number used for interagency transfers.</a:t>
                      </a:r>
                      <a:endParaRPr lang="en-US" sz="1200" dirty="0"/>
                    </a:p>
                  </a:txBody>
                  <a:tcPr/>
                </a:tc>
              </a:tr>
              <a:tr h="382772">
                <a:tc>
                  <a:txBody>
                    <a:bodyPr/>
                    <a:lstStyle/>
                    <a:p>
                      <a:r>
                        <a:rPr lang="en-US" sz="1200" b="1" dirty="0" smtClean="0"/>
                        <a:t>JAS Number</a:t>
                      </a:r>
                      <a:endParaRPr lang="en-US" sz="1200" b="1" dirty="0"/>
                    </a:p>
                  </a:txBody>
                  <a:tcPr/>
                </a:tc>
                <a:tc>
                  <a:txBody>
                    <a:bodyPr/>
                    <a:lstStyle/>
                    <a:p>
                      <a:r>
                        <a:rPr lang="en-US" sz="1200" dirty="0" smtClean="0">
                          <a:effectLst/>
                        </a:rPr>
                        <a:t>A number that is a combination of Job Order number, Accounting Classification Record number and Site ID, used for interagency transfers.</a:t>
                      </a:r>
                      <a:endParaRPr lang="en-US" sz="1200" dirty="0"/>
                    </a:p>
                  </a:txBody>
                  <a:tcPr/>
                </a:tc>
              </a:tr>
              <a:tr h="254132">
                <a:tc>
                  <a:txBody>
                    <a:bodyPr/>
                    <a:lstStyle/>
                    <a:p>
                      <a:r>
                        <a:rPr lang="en-US" sz="1200" b="1" dirty="0" smtClean="0"/>
                        <a:t>Fiscal Station Number</a:t>
                      </a:r>
                      <a:endParaRPr lang="en-US" sz="1200" b="1" dirty="0"/>
                    </a:p>
                  </a:txBody>
                  <a:tcPr/>
                </a:tc>
                <a:tc>
                  <a:txBody>
                    <a:bodyPr/>
                    <a:lstStyle/>
                    <a:p>
                      <a:r>
                        <a:rPr lang="en-US" sz="1200" dirty="0" smtClean="0">
                          <a:effectLst/>
                        </a:rPr>
                        <a:t>The fiscal station number used for interagency transfers.</a:t>
                      </a:r>
                      <a:endParaRPr lang="en-US" sz="1200" dirty="0"/>
                    </a:p>
                  </a:txBody>
                  <a:tcPr/>
                </a:tc>
              </a:tr>
              <a:tr h="382772">
                <a:tc>
                  <a:txBody>
                    <a:bodyPr/>
                    <a:lstStyle/>
                    <a:p>
                      <a:r>
                        <a:rPr lang="en-US" sz="1200" b="1" dirty="0" smtClean="0"/>
                        <a:t>Accounting Classification Reference Number</a:t>
                      </a:r>
                      <a:endParaRPr lang="en-US" sz="1200" b="1" dirty="0"/>
                    </a:p>
                  </a:txBody>
                  <a:tcPr/>
                </a:tc>
                <a:tc>
                  <a:txBody>
                    <a:bodyPr/>
                    <a:lstStyle/>
                    <a:p>
                      <a:r>
                        <a:rPr lang="en-US" sz="1200" dirty="0" smtClean="0">
                          <a:effectLst/>
                        </a:rPr>
                        <a:t>The accounting classification reference number used for interagency transfers.</a:t>
                      </a:r>
                      <a:endParaRPr lang="en-US" sz="1200" dirty="0"/>
                    </a:p>
                  </a:txBody>
                  <a:tcPr/>
                </a:tc>
              </a:tr>
              <a:tr h="382772">
                <a:tc>
                  <a:txBody>
                    <a:bodyPr/>
                    <a:lstStyle/>
                    <a:p>
                      <a:r>
                        <a:rPr lang="en-US" sz="1200" b="1" dirty="0" smtClean="0"/>
                        <a:t>Contract</a:t>
                      </a:r>
                      <a:endParaRPr lang="en-US" sz="1200" b="1" dirty="0"/>
                    </a:p>
                  </a:txBody>
                  <a:tcPr/>
                </a:tc>
                <a:tc>
                  <a:txBody>
                    <a:bodyPr/>
                    <a:lstStyle/>
                    <a:p>
                      <a:r>
                        <a:rPr lang="en-US" sz="1200" dirty="0" smtClean="0">
                          <a:effectLst/>
                        </a:rPr>
                        <a:t>The number for the receivable. If entered, this value must be a valid item associated with the vendor on the Contract maintenance table.</a:t>
                      </a:r>
                      <a:endParaRPr lang="en-US" sz="1200" dirty="0"/>
                    </a:p>
                  </a:txBody>
                  <a:tcPr/>
                </a:tc>
              </a:tr>
              <a:tr h="382772">
                <a:tc>
                  <a:txBody>
                    <a:bodyPr/>
                    <a:lstStyle/>
                    <a:p>
                      <a:r>
                        <a:rPr lang="en-US" sz="1200" b="1" dirty="0" smtClean="0"/>
                        <a:t>Agreement Number</a:t>
                      </a:r>
                      <a:endParaRPr lang="en-US" sz="1200" b="1" dirty="0"/>
                    </a:p>
                  </a:txBody>
                  <a:tcPr/>
                </a:tc>
                <a:tc>
                  <a:txBody>
                    <a:bodyPr/>
                    <a:lstStyle/>
                    <a:p>
                      <a:r>
                        <a:rPr lang="en-US" sz="1200" dirty="0" smtClean="0">
                          <a:effectLst/>
                        </a:rPr>
                        <a:t>The agreement number associated with this form.</a:t>
                      </a:r>
                      <a:endParaRPr lang="en-US" sz="1200" dirty="0"/>
                    </a:p>
                  </a:txBody>
                  <a:tcPr/>
                </a:tc>
              </a:tr>
              <a:tr h="382772">
                <a:tc>
                  <a:txBody>
                    <a:bodyPr/>
                    <a:lstStyle/>
                    <a:p>
                      <a:r>
                        <a:rPr lang="en-US" sz="1200" b="1" dirty="0" smtClean="0"/>
                        <a:t>Customer Funding Source</a:t>
                      </a:r>
                      <a:endParaRPr lang="en-US" sz="1200" b="1" dirty="0"/>
                    </a:p>
                  </a:txBody>
                  <a:tcPr/>
                </a:tc>
                <a:tc>
                  <a:txBody>
                    <a:bodyPr/>
                    <a:lstStyle/>
                    <a:p>
                      <a:r>
                        <a:rPr lang="en-US" sz="1200" dirty="0" smtClean="0">
                          <a:effectLst/>
                        </a:rPr>
                        <a:t>The customer's method of payment (e.g. credit card, eCheck, etc.).</a:t>
                      </a:r>
                      <a:endParaRPr lang="en-US" sz="1200" dirty="0"/>
                    </a:p>
                  </a:txBody>
                  <a:tcPr/>
                </a:tc>
              </a:tr>
              <a:tr h="382772">
                <a:tc>
                  <a:txBody>
                    <a:bodyPr/>
                    <a:lstStyle/>
                    <a:p>
                      <a:r>
                        <a:rPr lang="en-US" sz="1200" b="1" dirty="0" smtClean="0"/>
                        <a:t>Billing Status</a:t>
                      </a:r>
                      <a:endParaRPr lang="en-US" sz="1200" b="1" dirty="0"/>
                    </a:p>
                  </a:txBody>
                  <a:tcPr/>
                </a:tc>
                <a:tc>
                  <a:txBody>
                    <a:bodyPr/>
                    <a:lstStyle/>
                    <a:p>
                      <a:r>
                        <a:rPr lang="en-US" sz="1200" dirty="0" smtClean="0">
                          <a:effectLst/>
                        </a:rPr>
                        <a:t>An editable drop-down with Billing status values Billed or Unbilled for the document. </a:t>
                      </a:r>
                      <a:endParaRPr lang="en-US" sz="1200" dirty="0"/>
                    </a:p>
                  </a:txBody>
                  <a:tcPr/>
                </a:tc>
              </a:tr>
              <a:tr h="232784">
                <a:tc>
                  <a:txBody>
                    <a:bodyPr/>
                    <a:lstStyle/>
                    <a:p>
                      <a:r>
                        <a:rPr lang="en-US" sz="1200" b="1" dirty="0" smtClean="0"/>
                        <a:t>Article Number</a:t>
                      </a:r>
                      <a:endParaRPr lang="en-US" sz="1200" b="1" dirty="0"/>
                    </a:p>
                  </a:txBody>
                  <a:tcPr/>
                </a:tc>
                <a:tc>
                  <a:txBody>
                    <a:bodyPr/>
                    <a:lstStyle/>
                    <a:p>
                      <a:r>
                        <a:rPr lang="en-US" sz="1200" dirty="0" smtClean="0">
                          <a:effectLst/>
                        </a:rPr>
                        <a:t>The number of the article associated with the document.</a:t>
                      </a:r>
                      <a:endParaRPr lang="en-US" sz="1200" dirty="0"/>
                    </a:p>
                  </a:txBody>
                  <a:tcPr/>
                </a:tc>
              </a:tr>
              <a:tr h="382772">
                <a:tc>
                  <a:txBody>
                    <a:bodyPr/>
                    <a:lstStyle/>
                    <a:p>
                      <a:r>
                        <a:rPr lang="en-US" sz="1200" b="1" dirty="0" smtClean="0"/>
                        <a:t>Article Amount</a:t>
                      </a:r>
                      <a:endParaRPr lang="en-US" sz="1200" b="1" dirty="0"/>
                    </a:p>
                  </a:txBody>
                  <a:tcPr/>
                </a:tc>
                <a:tc>
                  <a:txBody>
                    <a:bodyPr/>
                    <a:lstStyle/>
                    <a:p>
                      <a:r>
                        <a:rPr lang="en-US" sz="1200" dirty="0" smtClean="0">
                          <a:effectLst/>
                        </a:rPr>
                        <a:t>The amount of the article associated with the document(s). Calculated for all transactions except when the IPAC Article Qty Unit Price indicator is set to Use DBE Detail. Stored for Use DBE Detail BDs.</a:t>
                      </a:r>
                      <a:endParaRPr lang="en-US" sz="1200" dirty="0"/>
                    </a:p>
                  </a:txBody>
                  <a:tcPr/>
                </a:tc>
              </a:tr>
              <a:tr h="382772">
                <a:tc>
                  <a:txBody>
                    <a:bodyPr/>
                    <a:lstStyle/>
                    <a:p>
                      <a:r>
                        <a:rPr lang="en-US" sz="1200" b="1" dirty="0" smtClean="0"/>
                        <a:t>Vendor</a:t>
                      </a:r>
                      <a:r>
                        <a:rPr lang="en-US" sz="1200" b="1" baseline="0" dirty="0" smtClean="0"/>
                        <a:t> Code</a:t>
                      </a:r>
                      <a:endParaRPr lang="en-US" sz="1200" b="1" dirty="0"/>
                    </a:p>
                  </a:txBody>
                  <a:tcPr/>
                </a:tc>
                <a:tc>
                  <a:txBody>
                    <a:bodyPr/>
                    <a:lstStyle/>
                    <a:p>
                      <a:r>
                        <a:rPr lang="en-US" sz="1200" dirty="0" smtClean="0">
                          <a:effectLst/>
                        </a:rPr>
                        <a:t>The vendor code that defines this vendor to the system. </a:t>
                      </a:r>
                      <a:endParaRPr lang="en-US" sz="1200" dirty="0"/>
                    </a:p>
                  </a:txBody>
                  <a:tcPr/>
                </a:tc>
              </a:tr>
            </a:tbl>
          </a:graphicData>
        </a:graphic>
      </p:graphicFrame>
      <p:sp>
        <p:nvSpPr>
          <p:cNvPr id="9" name="Title 1"/>
          <p:cNvSpPr>
            <a:spLocks noGrp="1"/>
          </p:cNvSpPr>
          <p:nvPr>
            <p:ph type="title"/>
          </p:nvPr>
        </p:nvSpPr>
        <p:spPr>
          <a:xfrm>
            <a:off x="455613" y="91440"/>
            <a:ext cx="8525827" cy="803910"/>
          </a:xfrm>
        </p:spPr>
        <p:txBody>
          <a:bodyPr/>
          <a:lstStyle/>
          <a:p>
            <a:r>
              <a:rPr lang="en-US" dirty="0"/>
              <a:t>IPAC </a:t>
            </a:r>
            <a:r>
              <a:rPr lang="en-US" dirty="0" smtClean="0"/>
              <a:t>Transaction Query – IPAC Transaction Detail</a:t>
            </a:r>
          </a:p>
        </p:txBody>
      </p:sp>
    </p:spTree>
    <p:extLst>
      <p:ext uri="{BB962C8B-B14F-4D97-AF65-F5344CB8AC3E}">
        <p14:creationId xmlns:p14="http://schemas.microsoft.com/office/powerpoint/2010/main" val="625591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a:t>
            </a:r>
            <a:r>
              <a:rPr lang="en-US" dirty="0" smtClean="0"/>
              <a:t>Transaction Query – IPAC Transaction Detail</a:t>
            </a:r>
            <a:br>
              <a:rPr lang="en-US" dirty="0" smtClean="0"/>
            </a:br>
            <a:r>
              <a:rPr lang="en-US" dirty="0" smtClean="0"/>
              <a:t>Billing Document</a:t>
            </a:r>
          </a:p>
        </p:txBody>
      </p:sp>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55</a:t>
            </a:fld>
            <a:endParaRPr lang="en-US" dirty="0">
              <a:solidFill>
                <a:srgbClr val="000000"/>
              </a:solidFill>
            </a:endParaRPr>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96" y="1215544"/>
            <a:ext cx="8213134" cy="4466906"/>
          </a:xfrm>
          <a:prstGeom prst="rect">
            <a:avLst/>
          </a:prstGeom>
          <a:noFill/>
          <a:ln w="9525">
            <a:solidFill>
              <a:schemeClr val="tx1"/>
            </a:solidFill>
            <a:miter lim="800000"/>
            <a:headEnd/>
            <a:tailEnd/>
          </a:ln>
        </p:spPr>
      </p:pic>
      <p:sp>
        <p:nvSpPr>
          <p:cNvPr id="9" name="TextBox 8"/>
          <p:cNvSpPr txBox="1"/>
          <p:nvPr/>
        </p:nvSpPr>
        <p:spPr>
          <a:xfrm>
            <a:off x="771896" y="1423059"/>
            <a:ext cx="2268187" cy="322613"/>
          </a:xfrm>
          <a:prstGeom prst="rect">
            <a:avLst/>
          </a:prstGeom>
          <a:noFill/>
          <a:ln w="28575">
            <a:solidFill>
              <a:srgbClr val="FF0000"/>
            </a:solidFill>
          </a:ln>
        </p:spPr>
        <p:txBody>
          <a:bodyPr wrap="square" rtlCol="0">
            <a:spAutoFit/>
          </a:bodyPr>
          <a:lstStyle/>
          <a:p>
            <a:endParaRPr lang="en-US" dirty="0"/>
          </a:p>
        </p:txBody>
      </p:sp>
      <p:sp>
        <p:nvSpPr>
          <p:cNvPr id="10" name="TextBox 9"/>
          <p:cNvSpPr txBox="1"/>
          <p:nvPr/>
        </p:nvSpPr>
        <p:spPr>
          <a:xfrm>
            <a:off x="771896" y="2574966"/>
            <a:ext cx="3408218" cy="184666"/>
          </a:xfrm>
          <a:prstGeom prst="rect">
            <a:avLst/>
          </a:prstGeom>
          <a:noFill/>
          <a:ln w="28575">
            <a:solidFill>
              <a:srgbClr val="FF0000"/>
            </a:solidFill>
          </a:ln>
        </p:spPr>
        <p:txBody>
          <a:bodyPr wrap="square" rtlCol="0">
            <a:spAutoFit/>
          </a:bodyPr>
          <a:lstStyle/>
          <a:p>
            <a:endParaRPr lang="en-US" dirty="0"/>
          </a:p>
        </p:txBody>
      </p:sp>
      <p:sp>
        <p:nvSpPr>
          <p:cNvPr id="12" name="TextBox 11"/>
          <p:cNvSpPr txBox="1"/>
          <p:nvPr/>
        </p:nvSpPr>
        <p:spPr>
          <a:xfrm>
            <a:off x="817421" y="2893616"/>
            <a:ext cx="3659576" cy="184666"/>
          </a:xfrm>
          <a:prstGeom prst="rect">
            <a:avLst/>
          </a:prstGeom>
          <a:noFill/>
          <a:ln w="28575">
            <a:solidFill>
              <a:srgbClr val="FF0000"/>
            </a:solidFill>
          </a:ln>
        </p:spPr>
        <p:txBody>
          <a:bodyPr wrap="square" rtlCol="0">
            <a:spAutoFit/>
          </a:bodyPr>
          <a:lstStyle/>
          <a:p>
            <a:endParaRPr lang="en-US" dirty="0"/>
          </a:p>
        </p:txBody>
      </p:sp>
      <p:sp>
        <p:nvSpPr>
          <p:cNvPr id="14" name="TextBox 13"/>
          <p:cNvSpPr txBox="1"/>
          <p:nvPr/>
        </p:nvSpPr>
        <p:spPr>
          <a:xfrm>
            <a:off x="876795" y="3311440"/>
            <a:ext cx="2377045" cy="322613"/>
          </a:xfrm>
          <a:prstGeom prst="rect">
            <a:avLst/>
          </a:prstGeom>
          <a:noFill/>
          <a:ln w="28575">
            <a:solidFill>
              <a:srgbClr val="FF0000"/>
            </a:solidFill>
          </a:ln>
        </p:spPr>
        <p:txBody>
          <a:bodyPr wrap="square" rtlCol="0">
            <a:spAutoFit/>
          </a:bodyPr>
          <a:lstStyle/>
          <a:p>
            <a:endParaRPr lang="en-US" dirty="0"/>
          </a:p>
        </p:txBody>
      </p:sp>
      <p:sp>
        <p:nvSpPr>
          <p:cNvPr id="15" name="TextBox 14"/>
          <p:cNvSpPr txBox="1"/>
          <p:nvPr/>
        </p:nvSpPr>
        <p:spPr>
          <a:xfrm>
            <a:off x="876795" y="3786250"/>
            <a:ext cx="2887683" cy="184666"/>
          </a:xfrm>
          <a:prstGeom prst="rect">
            <a:avLst/>
          </a:prstGeom>
          <a:noFill/>
          <a:ln w="28575">
            <a:solidFill>
              <a:srgbClr val="FF0000"/>
            </a:solidFill>
          </a:ln>
        </p:spPr>
        <p:txBody>
          <a:bodyPr wrap="square" rtlCol="0">
            <a:spAutoFit/>
          </a:bodyPr>
          <a:lstStyle/>
          <a:p>
            <a:endParaRPr lang="en-US" dirty="0"/>
          </a:p>
        </p:txBody>
      </p:sp>
      <p:sp>
        <p:nvSpPr>
          <p:cNvPr id="16" name="TextBox 15"/>
          <p:cNvSpPr txBox="1"/>
          <p:nvPr/>
        </p:nvSpPr>
        <p:spPr>
          <a:xfrm>
            <a:off x="864920" y="4581897"/>
            <a:ext cx="4001668" cy="44136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4593752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56</a:t>
            </a:fld>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521632897"/>
              </p:ext>
            </p:extLst>
          </p:nvPr>
        </p:nvGraphicFramePr>
        <p:xfrm>
          <a:off x="539775" y="1163784"/>
          <a:ext cx="8314662" cy="5593277"/>
        </p:xfrm>
        <a:graphic>
          <a:graphicData uri="http://schemas.openxmlformats.org/drawingml/2006/table">
            <a:tbl>
              <a:tblPr firstRow="1" bandRow="1">
                <a:tableStyleId>{21E4AEA4-8DFA-4A89-87EB-49C32662AFE0}</a:tableStyleId>
              </a:tblPr>
              <a:tblGrid>
                <a:gridCol w="2250928"/>
                <a:gridCol w="6063734"/>
              </a:tblGrid>
              <a:tr h="327728">
                <a:tc>
                  <a:txBody>
                    <a:bodyPr/>
                    <a:lstStyle/>
                    <a:p>
                      <a:r>
                        <a:rPr lang="en-US" sz="1400" dirty="0" smtClean="0"/>
                        <a:t>Field Name</a:t>
                      </a:r>
                      <a:endParaRPr lang="en-US" sz="1400" dirty="0"/>
                    </a:p>
                  </a:txBody>
                  <a:tcPr/>
                </a:tc>
                <a:tc>
                  <a:txBody>
                    <a:bodyPr/>
                    <a:lstStyle/>
                    <a:p>
                      <a:r>
                        <a:rPr lang="en-US" sz="1400" dirty="0" smtClean="0"/>
                        <a:t>Description</a:t>
                      </a:r>
                      <a:endParaRPr lang="en-US" sz="1400" dirty="0"/>
                    </a:p>
                  </a:txBody>
                  <a:tcPr/>
                </a:tc>
              </a:tr>
              <a:tr h="670161">
                <a:tc>
                  <a:txBody>
                    <a:bodyPr/>
                    <a:lstStyle/>
                    <a:p>
                      <a:r>
                        <a:rPr lang="en-US" sz="1200" b="1" dirty="0" smtClean="0"/>
                        <a:t>IPAC Status</a:t>
                      </a:r>
                      <a:endParaRPr lang="en-US" sz="1200" b="1" dirty="0"/>
                    </a:p>
                  </a:txBody>
                  <a:tcPr/>
                </a:tc>
                <a:tc>
                  <a:txBody>
                    <a:bodyPr/>
                    <a:lstStyle/>
                    <a:p>
                      <a:r>
                        <a:rPr lang="en-US" sz="1200" dirty="0" smtClean="0">
                          <a:effectLst/>
                        </a:rPr>
                        <a:t>Refers to the status of the document and its interaction with the IPAC Interface. Valid values include: Not Submitted,</a:t>
                      </a:r>
                      <a:r>
                        <a:rPr lang="en-US" sz="1200" baseline="0" dirty="0" smtClean="0">
                          <a:effectLst/>
                        </a:rPr>
                        <a:t> Confirmed, In Transit, Received, Pending, Hold – Pending Chargeback, Rejected, Do Not Send, Write Off</a:t>
                      </a:r>
                      <a:r>
                        <a:rPr lang="en-US" sz="1200" dirty="0" smtClean="0">
                          <a:effectLst/>
                        </a:rPr>
                        <a:t> </a:t>
                      </a:r>
                      <a:endParaRPr lang="en-US" sz="1200" dirty="0"/>
                    </a:p>
                  </a:txBody>
                  <a:tcPr/>
                </a:tc>
              </a:tr>
              <a:tr h="287212">
                <a:tc>
                  <a:txBody>
                    <a:bodyPr/>
                    <a:lstStyle/>
                    <a:p>
                      <a:r>
                        <a:rPr lang="en-US" sz="1200" b="1" dirty="0" smtClean="0"/>
                        <a:t>IPAC Submission Date</a:t>
                      </a:r>
                      <a:endParaRPr lang="en-US" sz="1200" b="1" dirty="0"/>
                    </a:p>
                  </a:txBody>
                  <a:tcPr/>
                </a:tc>
                <a:tc>
                  <a:txBody>
                    <a:bodyPr/>
                    <a:lstStyle/>
                    <a:p>
                      <a:r>
                        <a:rPr lang="en-US" sz="1200" dirty="0" smtClean="0">
                          <a:effectLst/>
                        </a:rPr>
                        <a:t>The Date the amount is submitted to IPAC for action.</a:t>
                      </a:r>
                      <a:endParaRPr lang="en-US" sz="1200" dirty="0"/>
                    </a:p>
                  </a:txBody>
                  <a:tcPr/>
                </a:tc>
              </a:tr>
              <a:tr h="287212">
                <a:tc>
                  <a:txBody>
                    <a:bodyPr/>
                    <a:lstStyle/>
                    <a:p>
                      <a:r>
                        <a:rPr lang="en-US" sz="1200" b="1" dirty="0" smtClean="0"/>
                        <a:t>IPAC Reference Number</a:t>
                      </a:r>
                      <a:endParaRPr lang="en-US" sz="1200" b="1" dirty="0"/>
                    </a:p>
                  </a:txBody>
                  <a:tcPr/>
                </a:tc>
                <a:tc>
                  <a:txBody>
                    <a:bodyPr/>
                    <a:lstStyle/>
                    <a:p>
                      <a:r>
                        <a:rPr lang="en-US" sz="1200" dirty="0" smtClean="0">
                          <a:effectLst/>
                        </a:rPr>
                        <a:t>The Reference Line Number generated to which the transaction is mapped.</a:t>
                      </a:r>
                      <a:endParaRPr lang="en-US" sz="1200" dirty="0"/>
                    </a:p>
                  </a:txBody>
                  <a:tcPr/>
                </a:tc>
              </a:tr>
              <a:tr h="478686">
                <a:tc>
                  <a:txBody>
                    <a:bodyPr/>
                    <a:lstStyle/>
                    <a:p>
                      <a:r>
                        <a:rPr lang="en-US" sz="1200" b="1" dirty="0" smtClean="0"/>
                        <a:t>IPAC</a:t>
                      </a:r>
                      <a:r>
                        <a:rPr lang="en-US" sz="1200" b="1" baseline="0" dirty="0" smtClean="0"/>
                        <a:t> Document Identifier</a:t>
                      </a:r>
                      <a:endParaRPr lang="en-US" sz="1200" b="1" dirty="0"/>
                    </a:p>
                  </a:txBody>
                  <a:tcPr/>
                </a:tc>
                <a:tc>
                  <a:txBody>
                    <a:bodyPr/>
                    <a:lstStyle/>
                    <a:p>
                      <a:r>
                        <a:rPr lang="en-US" sz="1200" dirty="0" smtClean="0">
                          <a:effectLst/>
                        </a:rPr>
                        <a:t>An automatically generated number that uniquely identifies the associated document line or article and is used by the IPAC Inbound process. </a:t>
                      </a:r>
                      <a:endParaRPr lang="en-US" sz="1200" dirty="0"/>
                    </a:p>
                  </a:txBody>
                  <a:tcPr/>
                </a:tc>
              </a:tr>
              <a:tr h="670161">
                <a:tc>
                  <a:txBody>
                    <a:bodyPr/>
                    <a:lstStyle/>
                    <a:p>
                      <a:r>
                        <a:rPr lang="en-US" sz="1200" b="1" dirty="0" smtClean="0"/>
                        <a:t>Rebill</a:t>
                      </a:r>
                      <a:endParaRPr lang="en-US" sz="1200" b="1" dirty="0"/>
                    </a:p>
                  </a:txBody>
                  <a:tcPr/>
                </a:tc>
                <a:tc>
                  <a:txBody>
                    <a:bodyPr/>
                    <a:lstStyle/>
                    <a:p>
                      <a:r>
                        <a:rPr lang="en-US" sz="1200" dirty="0" smtClean="0">
                          <a:effectLst/>
                        </a:rPr>
                        <a:t>Indicates the system processed billing document as a result of an IPAC Rebill transaction (where a Debit Voucher referencing a Cash Receipt that references the Billing Document has been created).</a:t>
                      </a:r>
                      <a:endParaRPr lang="en-US" sz="1200" dirty="0"/>
                    </a:p>
                  </a:txBody>
                  <a:tcPr/>
                </a:tc>
              </a:tr>
              <a:tr h="670161">
                <a:tc>
                  <a:txBody>
                    <a:bodyPr/>
                    <a:lstStyle/>
                    <a:p>
                      <a:r>
                        <a:rPr lang="en-US" sz="1200" b="1" dirty="0" smtClean="0"/>
                        <a:t>Chargeback Original IPAC Reference Number</a:t>
                      </a:r>
                      <a:endParaRPr lang="en-US" sz="1200" b="1" dirty="0"/>
                    </a:p>
                  </a:txBody>
                  <a:tcPr/>
                </a:tc>
                <a:tc>
                  <a:txBody>
                    <a:bodyPr/>
                    <a:lstStyle/>
                    <a:p>
                      <a:r>
                        <a:rPr lang="en-US" sz="1200" dirty="0" smtClean="0">
                          <a:effectLst/>
                        </a:rPr>
                        <a:t>A unique automatically generated text field that is populated when the user verifies and/or the system processes a billing document as a result of an IPAC Rebill transaction.</a:t>
                      </a:r>
                      <a:endParaRPr lang="en-US" sz="1200" dirty="0"/>
                    </a:p>
                  </a:txBody>
                  <a:tcPr/>
                </a:tc>
              </a:tr>
              <a:tr h="287212">
                <a:tc>
                  <a:txBody>
                    <a:bodyPr/>
                    <a:lstStyle/>
                    <a:p>
                      <a:r>
                        <a:rPr lang="en-US" sz="1200" b="1" dirty="0" smtClean="0"/>
                        <a:t>Fina</a:t>
                      </a:r>
                      <a:r>
                        <a:rPr lang="en-US" sz="1200" b="1" baseline="0" dirty="0" smtClean="0"/>
                        <a:t>l Chargeback Age</a:t>
                      </a:r>
                      <a:endParaRPr lang="en-US" sz="1200" b="1" dirty="0"/>
                    </a:p>
                  </a:txBody>
                  <a:tcPr/>
                </a:tc>
                <a:tc>
                  <a:txBody>
                    <a:bodyPr/>
                    <a:lstStyle/>
                    <a:p>
                      <a:r>
                        <a:rPr lang="en-US" sz="1200" dirty="0" smtClean="0">
                          <a:effectLst/>
                        </a:rPr>
                        <a:t>Shows the</a:t>
                      </a:r>
                      <a:r>
                        <a:rPr lang="en-US" sz="1200" baseline="0" dirty="0" smtClean="0">
                          <a:effectLst/>
                        </a:rPr>
                        <a:t> age of the Chargeback</a:t>
                      </a:r>
                      <a:endParaRPr lang="en-US" sz="1200" dirty="0"/>
                    </a:p>
                  </a:txBody>
                  <a:tcPr/>
                </a:tc>
              </a:tr>
              <a:tr h="478686">
                <a:tc>
                  <a:txBody>
                    <a:bodyPr/>
                    <a:lstStyle/>
                    <a:p>
                      <a:r>
                        <a:rPr lang="en-US" sz="1200" b="1" dirty="0" smtClean="0"/>
                        <a:t>Debit</a:t>
                      </a:r>
                      <a:r>
                        <a:rPr lang="en-US" sz="1200" b="1" baseline="0" dirty="0" smtClean="0"/>
                        <a:t> Voucher Accounting Date</a:t>
                      </a:r>
                      <a:endParaRPr lang="en-US" sz="1200" b="1" dirty="0"/>
                    </a:p>
                  </a:txBody>
                  <a:tcPr/>
                </a:tc>
                <a:tc>
                  <a:txBody>
                    <a:bodyPr/>
                    <a:lstStyle/>
                    <a:p>
                      <a:r>
                        <a:rPr lang="en-US" sz="1200" dirty="0" smtClean="0">
                          <a:effectLst/>
                        </a:rPr>
                        <a:t>Stores the Document Date from the Debit Voucher CR. For BD rebill articles the value is taken from the referencing Debit Voucher CR. </a:t>
                      </a:r>
                      <a:endParaRPr lang="en-US" sz="1200" dirty="0"/>
                    </a:p>
                  </a:txBody>
                  <a:tcPr/>
                </a:tc>
              </a:tr>
              <a:tr h="478686">
                <a:tc>
                  <a:txBody>
                    <a:bodyPr/>
                    <a:lstStyle/>
                    <a:p>
                      <a:r>
                        <a:rPr lang="en-US" sz="1200" b="1" dirty="0" smtClean="0"/>
                        <a:t>Debt Voucher Accomplished Date</a:t>
                      </a:r>
                      <a:endParaRPr lang="en-US" sz="1200" b="1" dirty="0"/>
                    </a:p>
                  </a:txBody>
                  <a:tcPr/>
                </a:tc>
                <a:tc>
                  <a:txBody>
                    <a:bodyPr/>
                    <a:lstStyle/>
                    <a:p>
                      <a:r>
                        <a:rPr lang="en-US" sz="1200" dirty="0" smtClean="0">
                          <a:effectLst/>
                        </a:rPr>
                        <a:t>Stores the Accomplished Date from the Debit Voucher CR. For BD rebill articles the value is taken from the referencing Debit Voucher CR. </a:t>
                      </a:r>
                      <a:endParaRPr lang="en-US" sz="1200" dirty="0"/>
                    </a:p>
                  </a:txBody>
                  <a:tcPr/>
                </a:tc>
              </a:tr>
              <a:tr h="478686">
                <a:tc>
                  <a:txBody>
                    <a:bodyPr/>
                    <a:lstStyle/>
                    <a:p>
                      <a:r>
                        <a:rPr lang="en-US" sz="1200" b="1" dirty="0" smtClean="0"/>
                        <a:t>Debit Voucher Document</a:t>
                      </a:r>
                      <a:r>
                        <a:rPr lang="en-US" sz="1200" b="1" baseline="0" dirty="0" smtClean="0"/>
                        <a:t> Title</a:t>
                      </a:r>
                      <a:endParaRPr lang="en-US" sz="1200" b="1" dirty="0"/>
                    </a:p>
                  </a:txBody>
                  <a:tcPr/>
                </a:tc>
                <a:tc>
                  <a:txBody>
                    <a:bodyPr/>
                    <a:lstStyle/>
                    <a:p>
                      <a:r>
                        <a:rPr lang="en-US" sz="1200" dirty="0" smtClean="0">
                          <a:effectLst/>
                        </a:rPr>
                        <a:t>Stores the Document Title from the Debit Voucher CR. For BD rebill articles the value is taken from the referencing Debit Voucher CR</a:t>
                      </a:r>
                      <a:endParaRPr lang="en-US" sz="1200" dirty="0"/>
                    </a:p>
                  </a:txBody>
                  <a:tcPr/>
                </a:tc>
              </a:tr>
              <a:tr h="478686">
                <a:tc>
                  <a:txBody>
                    <a:bodyPr/>
                    <a:lstStyle/>
                    <a:p>
                      <a:r>
                        <a:rPr lang="en-US" sz="1200" b="1" dirty="0" smtClean="0"/>
                        <a:t>Debit Voucher</a:t>
                      </a:r>
                      <a:r>
                        <a:rPr lang="en-US" sz="1200" b="1" baseline="0" dirty="0" smtClean="0"/>
                        <a:t> Article/Service</a:t>
                      </a:r>
                      <a:endParaRPr lang="en-US" sz="1200" b="1" dirty="0"/>
                    </a:p>
                  </a:txBody>
                  <a:tcPr/>
                </a:tc>
                <a:tc>
                  <a:txBody>
                    <a:bodyPr/>
                    <a:lstStyle/>
                    <a:p>
                      <a:r>
                        <a:rPr lang="en-US" sz="1200" dirty="0" smtClean="0">
                          <a:effectLst/>
                        </a:rPr>
                        <a:t>Stores the value from the Article or Services field off of the Debit Voucher CR article. For BD rebill articles the value is taken from the referencing Debit Voucher CR. </a:t>
                      </a:r>
                      <a:endParaRPr lang="en-US" sz="1200" dirty="0"/>
                    </a:p>
                  </a:txBody>
                  <a:tcPr/>
                </a:tc>
              </a:tr>
            </a:tbl>
          </a:graphicData>
        </a:graphic>
      </p:graphicFrame>
      <p:sp>
        <p:nvSpPr>
          <p:cNvPr id="7" name="Title 1"/>
          <p:cNvSpPr>
            <a:spLocks noGrp="1"/>
          </p:cNvSpPr>
          <p:nvPr>
            <p:ph type="title"/>
          </p:nvPr>
        </p:nvSpPr>
        <p:spPr>
          <a:xfrm>
            <a:off x="455613" y="91440"/>
            <a:ext cx="8525827" cy="803910"/>
          </a:xfrm>
        </p:spPr>
        <p:txBody>
          <a:bodyPr/>
          <a:lstStyle/>
          <a:p>
            <a:r>
              <a:rPr lang="en-US" dirty="0"/>
              <a:t>IPAC </a:t>
            </a:r>
            <a:r>
              <a:rPr lang="en-US" dirty="0" smtClean="0"/>
              <a:t>Transaction Query – IPAC Transaction Detail</a:t>
            </a:r>
          </a:p>
        </p:txBody>
      </p:sp>
    </p:spTree>
    <p:extLst>
      <p:ext uri="{BB962C8B-B14F-4D97-AF65-F5344CB8AC3E}">
        <p14:creationId xmlns:p14="http://schemas.microsoft.com/office/powerpoint/2010/main" val="4231834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a:t>
            </a:r>
            <a:r>
              <a:rPr lang="en-US" dirty="0" smtClean="0"/>
              <a:t>Transaction Query – IPAC Transaction Detail</a:t>
            </a:r>
            <a:br>
              <a:rPr lang="en-US" dirty="0" smtClean="0"/>
            </a:br>
            <a:r>
              <a:rPr lang="en-US" dirty="0" smtClean="0"/>
              <a:t>Billing Document</a:t>
            </a:r>
          </a:p>
        </p:txBody>
      </p:sp>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57</a:t>
            </a:fld>
            <a:endParaRPr lang="en-US" dirty="0">
              <a:solidFill>
                <a:srgbClr val="000000"/>
              </a:solidFill>
            </a:endParaRPr>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11" y="1659577"/>
            <a:ext cx="8562109" cy="2335120"/>
          </a:xfrm>
          <a:prstGeom prst="rect">
            <a:avLst/>
          </a:prstGeom>
          <a:noFill/>
          <a:ln w="9525">
            <a:solidFill>
              <a:schemeClr val="tx1"/>
            </a:solidFill>
            <a:miter lim="800000"/>
            <a:headEnd/>
            <a:tailEnd/>
          </a:ln>
        </p:spPr>
      </p:pic>
      <p:graphicFrame>
        <p:nvGraphicFramePr>
          <p:cNvPr id="8" name="Table 7"/>
          <p:cNvGraphicFramePr>
            <a:graphicFrameLocks noGrp="1"/>
          </p:cNvGraphicFramePr>
          <p:nvPr>
            <p:extLst>
              <p:ext uri="{D42A27DB-BD31-4B8C-83A1-F6EECF244321}">
                <p14:modId xmlns:p14="http://schemas.microsoft.com/office/powerpoint/2010/main" val="3684920027"/>
              </p:ext>
            </p:extLst>
          </p:nvPr>
        </p:nvGraphicFramePr>
        <p:xfrm>
          <a:off x="551234" y="4336504"/>
          <a:ext cx="8314662" cy="579120"/>
        </p:xfrm>
        <a:graphic>
          <a:graphicData uri="http://schemas.openxmlformats.org/drawingml/2006/table">
            <a:tbl>
              <a:tblPr firstRow="1" bandRow="1">
                <a:tableStyleId>{21E4AEA4-8DFA-4A89-87EB-49C32662AFE0}</a:tableStyleId>
              </a:tblPr>
              <a:tblGrid>
                <a:gridCol w="2523404"/>
                <a:gridCol w="5791258"/>
              </a:tblGrid>
              <a:tr h="293125">
                <a:tc>
                  <a:txBody>
                    <a:bodyPr/>
                    <a:lstStyle/>
                    <a:p>
                      <a:r>
                        <a:rPr lang="en-US" sz="1400" dirty="0" smtClean="0"/>
                        <a:t>Field Name</a:t>
                      </a:r>
                      <a:endParaRPr lang="en-US" sz="1400" dirty="0"/>
                    </a:p>
                  </a:txBody>
                  <a:tcPr/>
                </a:tc>
                <a:tc>
                  <a:txBody>
                    <a:bodyPr/>
                    <a:lstStyle/>
                    <a:p>
                      <a:r>
                        <a:rPr lang="en-US" sz="1400" dirty="0" smtClean="0"/>
                        <a:t>Description</a:t>
                      </a:r>
                      <a:endParaRPr lang="en-US" sz="1400" dirty="0"/>
                    </a:p>
                  </a:txBody>
                  <a:tcPr/>
                </a:tc>
              </a:tr>
              <a:tr h="0">
                <a:tc>
                  <a:txBody>
                    <a:bodyPr/>
                    <a:lstStyle/>
                    <a:p>
                      <a:r>
                        <a:rPr lang="en-US" sz="1200" b="1" dirty="0" smtClean="0"/>
                        <a:t>Accounting Dimensions</a:t>
                      </a:r>
                      <a:endParaRPr lang="en-US" sz="1200" b="1" dirty="0"/>
                    </a:p>
                  </a:txBody>
                  <a:tcPr/>
                </a:tc>
                <a:tc>
                  <a:txBody>
                    <a:bodyPr/>
                    <a:lstStyle/>
                    <a:p>
                      <a:r>
                        <a:rPr lang="en-US" sz="1200" dirty="0" smtClean="0"/>
                        <a:t>Includes the BBFY, Fund, Region, Org Code, Program, Activity, SOC, RSC, etc.</a:t>
                      </a:r>
                      <a:endParaRPr lang="en-US" sz="1200" dirty="0"/>
                    </a:p>
                  </a:txBody>
                  <a:tcPr/>
                </a:tc>
              </a:tr>
            </a:tbl>
          </a:graphicData>
        </a:graphic>
      </p:graphicFrame>
      <p:sp>
        <p:nvSpPr>
          <p:cNvPr id="7" name="TextBox 6"/>
          <p:cNvSpPr txBox="1"/>
          <p:nvPr/>
        </p:nvSpPr>
        <p:spPr>
          <a:xfrm>
            <a:off x="427512" y="1659577"/>
            <a:ext cx="1199408" cy="18466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4593752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a:t>
            </a:r>
            <a:r>
              <a:rPr lang="en-US" dirty="0" smtClean="0"/>
              <a:t>Transaction Query – IPAC Transaction Detail</a:t>
            </a:r>
            <a:br>
              <a:rPr lang="en-US" dirty="0" smtClean="0"/>
            </a:br>
            <a:r>
              <a:rPr lang="en-US" dirty="0" smtClean="0"/>
              <a:t>Billing Document</a:t>
            </a:r>
          </a:p>
        </p:txBody>
      </p:sp>
      <p:sp>
        <p:nvSpPr>
          <p:cNvPr id="4" name="Slide Number Placeholder 3"/>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58</a:t>
            </a:fld>
            <a:endParaRPr lang="en-US" dirty="0">
              <a:solidFill>
                <a:srgbClr val="000000"/>
              </a:solidFill>
            </a:endParaRPr>
          </a:p>
        </p:txBody>
      </p:sp>
      <p:sp>
        <p:nvSpPr>
          <p:cNvPr id="5" name="Footer Placeholder 4"/>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9" name="Content Placeholder 2"/>
          <p:cNvSpPr>
            <a:spLocks noGrp="1"/>
          </p:cNvSpPr>
          <p:nvPr>
            <p:ph idx="1"/>
          </p:nvPr>
        </p:nvSpPr>
        <p:spPr>
          <a:xfrm>
            <a:off x="427512" y="1300480"/>
            <a:ext cx="8716488" cy="516445"/>
          </a:xfrm>
        </p:spPr>
        <p:txBody>
          <a:bodyPr/>
          <a:lstStyle/>
          <a:p>
            <a:r>
              <a:rPr lang="en-US" sz="2000" dirty="0" smtClean="0"/>
              <a:t>IPAC History tab </a:t>
            </a:r>
            <a:r>
              <a:rPr lang="en-US" sz="2000" dirty="0"/>
              <a:t>d</a:t>
            </a:r>
            <a:r>
              <a:rPr lang="en-US" sz="2000" dirty="0" smtClean="0"/>
              <a:t>isplays </a:t>
            </a:r>
            <a:r>
              <a:rPr lang="en-US" sz="2000" dirty="0"/>
              <a:t>the IPAC history of the selected </a:t>
            </a:r>
            <a:r>
              <a:rPr lang="en-US" sz="2000" dirty="0" smtClean="0"/>
              <a:t>record</a:t>
            </a:r>
          </a:p>
          <a:p>
            <a:pPr lvl="1"/>
            <a:endParaRPr lang="en-US" sz="1600" dirty="0"/>
          </a:p>
          <a:p>
            <a:pPr lvl="1"/>
            <a:endParaRPr lang="en-US" sz="16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79" y="1997685"/>
            <a:ext cx="8569297" cy="3703990"/>
          </a:xfrm>
          <a:prstGeom prst="rect">
            <a:avLst/>
          </a:prstGeom>
          <a:noFill/>
          <a:ln w="9525">
            <a:solidFill>
              <a:schemeClr val="tx1"/>
            </a:solidFill>
            <a:miter lim="800000"/>
            <a:headEnd/>
            <a:tailEnd/>
          </a:ln>
        </p:spPr>
      </p:pic>
      <p:sp>
        <p:nvSpPr>
          <p:cNvPr id="2" name="TextBox 1"/>
          <p:cNvSpPr txBox="1"/>
          <p:nvPr/>
        </p:nvSpPr>
        <p:spPr>
          <a:xfrm>
            <a:off x="1350338" y="1976419"/>
            <a:ext cx="616688" cy="253945"/>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8972478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3122" name="Title 1"/>
          <p:cNvSpPr>
            <a:spLocks noGrp="1"/>
          </p:cNvSpPr>
          <p:nvPr>
            <p:ph type="title"/>
          </p:nvPr>
        </p:nvSpPr>
        <p:spPr>
          <a:xfrm>
            <a:off x="455613" y="91440"/>
            <a:ext cx="8525827" cy="803910"/>
          </a:xfrm>
        </p:spPr>
        <p:txBody>
          <a:bodyPr/>
          <a:lstStyle/>
          <a:p>
            <a:r>
              <a:rPr lang="en-US" dirty="0"/>
              <a:t>IPAC </a:t>
            </a:r>
            <a:r>
              <a:rPr lang="en-US" dirty="0" smtClean="0"/>
              <a:t>Transaction Query – SGL Information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52" y="1993180"/>
            <a:ext cx="8548577" cy="1997053"/>
          </a:xfrm>
          <a:prstGeom prst="rect">
            <a:avLst/>
          </a:prstGeom>
          <a:noFill/>
          <a:ln w="9525">
            <a:solidFill>
              <a:schemeClr val="tx1"/>
            </a:solidFill>
            <a:miter lim="800000"/>
            <a:headEnd/>
            <a:tailEnd/>
          </a:ln>
        </p:spPr>
      </p:pic>
      <p:sp>
        <p:nvSpPr>
          <p:cNvPr id="5" name="TextBox 4"/>
          <p:cNvSpPr txBox="1"/>
          <p:nvPr/>
        </p:nvSpPr>
        <p:spPr>
          <a:xfrm>
            <a:off x="1797589" y="2015056"/>
            <a:ext cx="999461" cy="215444"/>
          </a:xfrm>
          <a:prstGeom prst="rect">
            <a:avLst/>
          </a:prstGeom>
          <a:noFill/>
          <a:ln w="28575">
            <a:solidFill>
              <a:srgbClr val="FF0000"/>
            </a:solidFill>
          </a:ln>
        </p:spPr>
        <p:txBody>
          <a:bodyPr wrap="square" rtlCol="0">
            <a:spAutoFit/>
          </a:bodyPr>
          <a:lstStyle/>
          <a:p>
            <a:endParaRPr lang="en-US" sz="800" dirty="0"/>
          </a:p>
        </p:txBody>
      </p:sp>
      <p:sp>
        <p:nvSpPr>
          <p:cNvPr id="3" name="Slide Number Placeholder 2"/>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59</a:t>
            </a:fld>
            <a:endParaRPr lang="en-US" dirty="0">
              <a:solidFill>
                <a:srgbClr val="000000"/>
              </a:solidFill>
            </a:endParaRPr>
          </a:p>
        </p:txBody>
      </p:sp>
      <p:sp>
        <p:nvSpPr>
          <p:cNvPr id="7" name="Content Placeholder 2"/>
          <p:cNvSpPr>
            <a:spLocks noGrp="1"/>
          </p:cNvSpPr>
          <p:nvPr>
            <p:ph idx="1"/>
          </p:nvPr>
        </p:nvSpPr>
        <p:spPr>
          <a:xfrm>
            <a:off x="427512" y="1300480"/>
            <a:ext cx="8716488" cy="516445"/>
          </a:xfrm>
        </p:spPr>
        <p:txBody>
          <a:bodyPr/>
          <a:lstStyle/>
          <a:p>
            <a:r>
              <a:rPr lang="en-US" sz="2000" dirty="0" smtClean="0"/>
              <a:t>The SGL Information tab displays </a:t>
            </a:r>
            <a:r>
              <a:rPr lang="en-US" sz="2000" dirty="0"/>
              <a:t>the SGL information record of the </a:t>
            </a:r>
            <a:r>
              <a:rPr lang="en-US" sz="2000" dirty="0" smtClean="0"/>
              <a:t>transaction</a:t>
            </a:r>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2098103201"/>
              </p:ext>
            </p:extLst>
          </p:nvPr>
        </p:nvGraphicFramePr>
        <p:xfrm>
          <a:off x="422951" y="4192390"/>
          <a:ext cx="8548577" cy="2499360"/>
        </p:xfrm>
        <a:graphic>
          <a:graphicData uri="http://schemas.openxmlformats.org/drawingml/2006/table">
            <a:tbl>
              <a:tblPr firstRow="1" bandRow="1">
                <a:tableStyleId>{21E4AEA4-8DFA-4A89-87EB-49C32662AFE0}</a:tableStyleId>
              </a:tblPr>
              <a:tblGrid>
                <a:gridCol w="2287847"/>
                <a:gridCol w="6260730"/>
              </a:tblGrid>
              <a:tr h="293125">
                <a:tc>
                  <a:txBody>
                    <a:bodyPr/>
                    <a:lstStyle/>
                    <a:p>
                      <a:r>
                        <a:rPr lang="en-US" sz="1400" dirty="0" smtClean="0"/>
                        <a:t>Field Name</a:t>
                      </a:r>
                      <a:endParaRPr lang="en-US" sz="1400" dirty="0"/>
                    </a:p>
                  </a:txBody>
                  <a:tcPr/>
                </a:tc>
                <a:tc>
                  <a:txBody>
                    <a:bodyPr/>
                    <a:lstStyle/>
                    <a:p>
                      <a:r>
                        <a:rPr lang="en-US" sz="1400" dirty="0" smtClean="0"/>
                        <a:t>Description</a:t>
                      </a:r>
                      <a:endParaRPr lang="en-US" sz="1400" dirty="0"/>
                    </a:p>
                  </a:txBody>
                  <a:tcPr/>
                </a:tc>
              </a:tr>
              <a:tr h="0">
                <a:tc>
                  <a:txBody>
                    <a:bodyPr/>
                    <a:lstStyle/>
                    <a:p>
                      <a:pPr marL="76200"/>
                      <a:r>
                        <a:rPr lang="en-US" sz="1200" b="1" dirty="0">
                          <a:effectLst/>
                        </a:rPr>
                        <a:t>Date</a:t>
                      </a:r>
                    </a:p>
                  </a:txBody>
                  <a:tcPr anchor="ctr"/>
                </a:tc>
                <a:tc>
                  <a:txBody>
                    <a:bodyPr/>
                    <a:lstStyle/>
                    <a:p>
                      <a:pPr marL="76200"/>
                      <a:r>
                        <a:rPr lang="en-US" sz="1200" dirty="0">
                          <a:effectLst/>
                        </a:rPr>
                        <a:t>The date of the selected SGL information record.</a:t>
                      </a:r>
                    </a:p>
                  </a:txBody>
                  <a:tcPr marL="57150" anchor="ctr"/>
                </a:tc>
              </a:tr>
              <a:tr h="0">
                <a:tc>
                  <a:txBody>
                    <a:bodyPr/>
                    <a:lstStyle/>
                    <a:p>
                      <a:pPr marL="76200"/>
                      <a:r>
                        <a:rPr lang="en-US" sz="1200" b="1" dirty="0">
                          <a:effectLst/>
                        </a:rPr>
                        <a:t>Debit/Credit Indicator </a:t>
                      </a:r>
                    </a:p>
                  </a:txBody>
                  <a:tcPr anchor="ctr"/>
                </a:tc>
                <a:tc>
                  <a:txBody>
                    <a:bodyPr/>
                    <a:lstStyle/>
                    <a:p>
                      <a:pPr marL="76200"/>
                      <a:r>
                        <a:rPr lang="en-US" sz="1200" dirty="0">
                          <a:effectLst/>
                        </a:rPr>
                        <a:t>Indicates whether the selected SGL Amount is a Debit or a Credit.</a:t>
                      </a:r>
                    </a:p>
                  </a:txBody>
                  <a:tcPr marL="57150" anchor="ctr"/>
                </a:tc>
              </a:tr>
              <a:tr h="0">
                <a:tc>
                  <a:txBody>
                    <a:bodyPr/>
                    <a:lstStyle/>
                    <a:p>
                      <a:pPr marL="76200"/>
                      <a:r>
                        <a:rPr lang="en-US" sz="1200" b="1" dirty="0">
                          <a:effectLst/>
                        </a:rPr>
                        <a:t>Federal Indicator</a:t>
                      </a:r>
                    </a:p>
                  </a:txBody>
                  <a:tcPr anchor="ctr"/>
                </a:tc>
                <a:tc>
                  <a:txBody>
                    <a:bodyPr/>
                    <a:lstStyle/>
                    <a:p>
                      <a:pPr marL="76200"/>
                      <a:r>
                        <a:rPr lang="en-US" sz="1200" dirty="0">
                          <a:effectLst/>
                        </a:rPr>
                        <a:t>Indicates whether the transaction agency is federal, intra-agency, or non-federal.</a:t>
                      </a:r>
                    </a:p>
                  </a:txBody>
                  <a:tcPr marL="57150" anchor="ctr"/>
                </a:tc>
              </a:tr>
              <a:tr h="0">
                <a:tc>
                  <a:txBody>
                    <a:bodyPr/>
                    <a:lstStyle/>
                    <a:p>
                      <a:pPr marL="76200"/>
                      <a:r>
                        <a:rPr lang="en-US" sz="1200" b="1" dirty="0">
                          <a:effectLst/>
                        </a:rPr>
                        <a:t>Group Number</a:t>
                      </a:r>
                    </a:p>
                  </a:txBody>
                  <a:tcPr anchor="ctr"/>
                </a:tc>
                <a:tc>
                  <a:txBody>
                    <a:bodyPr/>
                    <a:lstStyle/>
                    <a:p>
                      <a:pPr marL="76200"/>
                      <a:r>
                        <a:rPr lang="en-US" sz="1200" dirty="0">
                          <a:effectLst/>
                        </a:rPr>
                        <a:t>User defined value for sorting criteria within a group.</a:t>
                      </a:r>
                    </a:p>
                  </a:txBody>
                  <a:tcPr marL="57150" anchor="ctr"/>
                </a:tc>
              </a:tr>
              <a:tr h="0">
                <a:tc>
                  <a:txBody>
                    <a:bodyPr/>
                    <a:lstStyle/>
                    <a:p>
                      <a:pPr marL="76200"/>
                      <a:r>
                        <a:rPr lang="en-US" sz="1200" b="1" dirty="0">
                          <a:effectLst/>
                        </a:rPr>
                        <a:t>Sender Receiver Indicator</a:t>
                      </a:r>
                    </a:p>
                  </a:txBody>
                  <a:tcPr anchor="ctr"/>
                </a:tc>
                <a:tc>
                  <a:txBody>
                    <a:bodyPr/>
                    <a:lstStyle/>
                    <a:p>
                      <a:pPr marL="76200"/>
                      <a:r>
                        <a:rPr lang="en-US" sz="1200" dirty="0">
                          <a:effectLst/>
                        </a:rPr>
                        <a:t>Indicates whether the selected SGL information record is of type Sender or type Receiver.</a:t>
                      </a:r>
                    </a:p>
                  </a:txBody>
                  <a:tcPr marL="57150" anchor="ctr"/>
                </a:tc>
              </a:tr>
              <a:tr h="0">
                <a:tc>
                  <a:txBody>
                    <a:bodyPr/>
                    <a:lstStyle/>
                    <a:p>
                      <a:pPr marL="76200"/>
                      <a:r>
                        <a:rPr lang="en-US" sz="1200" b="1" dirty="0">
                          <a:effectLst/>
                        </a:rPr>
                        <a:t>SGL Account</a:t>
                      </a:r>
                    </a:p>
                  </a:txBody>
                  <a:tcPr anchor="ctr"/>
                </a:tc>
                <a:tc>
                  <a:txBody>
                    <a:bodyPr/>
                    <a:lstStyle/>
                    <a:p>
                      <a:pPr marL="76200"/>
                      <a:r>
                        <a:rPr lang="en-US" sz="1200" dirty="0">
                          <a:effectLst/>
                        </a:rPr>
                        <a:t>The Standard General Ledger Account associated with the displayed FACTS amounts. </a:t>
                      </a:r>
                    </a:p>
                  </a:txBody>
                  <a:tcPr marL="57150" anchor="ctr"/>
                </a:tc>
              </a:tr>
              <a:tr h="0">
                <a:tc>
                  <a:txBody>
                    <a:bodyPr/>
                    <a:lstStyle/>
                    <a:p>
                      <a:pPr marL="76200"/>
                      <a:r>
                        <a:rPr lang="en-US" sz="1200" b="1" dirty="0">
                          <a:effectLst/>
                        </a:rPr>
                        <a:t>SGL Amount</a:t>
                      </a:r>
                    </a:p>
                  </a:txBody>
                  <a:tcPr anchor="ctr"/>
                </a:tc>
                <a:tc>
                  <a:txBody>
                    <a:bodyPr/>
                    <a:lstStyle/>
                    <a:p>
                      <a:pPr marL="76200"/>
                      <a:r>
                        <a:rPr lang="en-US" sz="1200" dirty="0">
                          <a:effectLst/>
                        </a:rPr>
                        <a:t>The amount of the selected SGL information record.</a:t>
                      </a:r>
                    </a:p>
                  </a:txBody>
                  <a:tcPr marL="57150" anchor="ctr"/>
                </a:tc>
              </a:tr>
              <a:tr h="0">
                <a:tc>
                  <a:txBody>
                    <a:bodyPr/>
                    <a:lstStyle/>
                    <a:p>
                      <a:pPr marL="76200"/>
                      <a:r>
                        <a:rPr lang="en-US" sz="1200" b="1" dirty="0">
                          <a:effectLst/>
                        </a:rPr>
                        <a:t>Transmitted Indicator</a:t>
                      </a:r>
                    </a:p>
                  </a:txBody>
                  <a:tcPr anchor="ctr"/>
                </a:tc>
                <a:tc>
                  <a:txBody>
                    <a:bodyPr/>
                    <a:lstStyle/>
                    <a:p>
                      <a:pPr marL="76200"/>
                      <a:r>
                        <a:rPr lang="en-US" sz="1200" dirty="0">
                          <a:effectLst/>
                        </a:rPr>
                        <a:t>Indicates whether the selected SGL information record has been transmitted.</a:t>
                      </a:r>
                    </a:p>
                  </a:txBody>
                  <a:tcPr marL="57150" anchor="ctr"/>
                </a:tc>
              </a:tr>
            </a:tbl>
          </a:graphicData>
        </a:graphic>
      </p:graphicFrame>
    </p:spTree>
    <p:extLst>
      <p:ext uri="{BB962C8B-B14F-4D97-AF65-F5344CB8AC3E}">
        <p14:creationId xmlns:p14="http://schemas.microsoft.com/office/powerpoint/2010/main" val="33535342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p:nvPr>
        </p:nvSpPr>
        <p:spPr>
          <a:xfrm>
            <a:off x="455613" y="91440"/>
            <a:ext cx="8546147" cy="803910"/>
          </a:xfrm>
        </p:spPr>
        <p:txBody>
          <a:bodyPr/>
          <a:lstStyle/>
          <a:p>
            <a:pPr eaLnBrk="1" hangingPunct="1"/>
            <a:r>
              <a:rPr lang="en-US" dirty="0" smtClean="0"/>
              <a:t>IPAC Overview and Key Concepts</a:t>
            </a:r>
          </a:p>
        </p:txBody>
      </p:sp>
      <p:sp>
        <p:nvSpPr>
          <p:cNvPr id="27653" name="Rectangle 172"/>
          <p:cNvSpPr>
            <a:spLocks noGrp="1" noChangeArrowheads="1"/>
          </p:cNvSpPr>
          <p:nvPr>
            <p:ph type="body" idx="1"/>
          </p:nvPr>
        </p:nvSpPr>
        <p:spPr>
          <a:xfrm>
            <a:off x="403225" y="1216025"/>
            <a:ext cx="8740775" cy="4908550"/>
          </a:xfrm>
        </p:spPr>
        <p:txBody>
          <a:bodyPr/>
          <a:lstStyle/>
          <a:p>
            <a:pPr marL="52387" indent="0" eaLnBrk="1" hangingPunct="1">
              <a:buNone/>
              <a:defRPr/>
            </a:pPr>
            <a:r>
              <a:rPr lang="en-US" sz="2000" b="1" dirty="0" smtClean="0"/>
              <a:t>Core IPAC Functions</a:t>
            </a:r>
            <a:endParaRPr lang="en-US" sz="600" b="1" dirty="0" smtClean="0"/>
          </a:p>
          <a:p>
            <a:pPr marL="339725" indent="-287338" eaLnBrk="1" hangingPunct="1">
              <a:spcBef>
                <a:spcPts val="600"/>
              </a:spcBef>
              <a:spcAft>
                <a:spcPts val="600"/>
              </a:spcAft>
              <a:defRPr/>
            </a:pPr>
            <a:r>
              <a:rPr lang="en-US" sz="2000" dirty="0" smtClean="0"/>
              <a:t>Intra-Governmental Payment and Collection (IPAC) interface</a:t>
            </a:r>
            <a:endParaRPr lang="en-US" sz="600" dirty="0" smtClean="0"/>
          </a:p>
          <a:p>
            <a:pPr marL="676275" lvl="1" indent="-287338" eaLnBrk="1" hangingPunct="1">
              <a:spcBef>
                <a:spcPts val="600"/>
              </a:spcBef>
              <a:spcAft>
                <a:spcPts val="600"/>
              </a:spcAft>
              <a:defRPr/>
            </a:pPr>
            <a:r>
              <a:rPr lang="en-US" sz="2000" dirty="0" smtClean="0"/>
              <a:t>Treasury </a:t>
            </a:r>
            <a:r>
              <a:rPr lang="en-US" sz="2000" dirty="0"/>
              <a:t>system facilitating </a:t>
            </a:r>
            <a:r>
              <a:rPr lang="en-US" sz="2000" u="sng" dirty="0"/>
              <a:t>intra-governmental (agency to agency) transfers of funds</a:t>
            </a:r>
            <a:r>
              <a:rPr lang="en-US" sz="2000" dirty="0"/>
              <a:t>, which streamlines billing/collections for </a:t>
            </a:r>
            <a:r>
              <a:rPr lang="en-US" sz="2000" dirty="0" smtClean="0"/>
              <a:t>GSA</a:t>
            </a:r>
            <a:endParaRPr lang="en-US" sz="1600" dirty="0" smtClean="0"/>
          </a:p>
          <a:p>
            <a:pPr marL="339725" indent="-287338" eaLnBrk="1" hangingPunct="1">
              <a:spcBef>
                <a:spcPts val="600"/>
              </a:spcBef>
              <a:spcAft>
                <a:spcPts val="600"/>
              </a:spcAft>
              <a:defRPr/>
            </a:pPr>
            <a:r>
              <a:rPr lang="en-US" sz="2000" dirty="0" smtClean="0"/>
              <a:t>IPAC functionality includes 1) an Outbound Process (to Treasury) and 2) an Inbound Process (from Treasury)</a:t>
            </a:r>
          </a:p>
          <a:p>
            <a:pPr marL="339725" indent="-287338" eaLnBrk="1" hangingPunct="1">
              <a:spcBef>
                <a:spcPts val="600"/>
              </a:spcBef>
              <a:spcAft>
                <a:spcPts val="600"/>
              </a:spcAft>
              <a:defRPr/>
            </a:pPr>
            <a:endParaRPr lang="en-US" sz="600" dirty="0" smtClean="0"/>
          </a:p>
          <a:p>
            <a:pPr marL="676275" lvl="1" indent="-287338" eaLnBrk="1" hangingPunct="1">
              <a:spcBef>
                <a:spcPts val="600"/>
              </a:spcBef>
              <a:spcAft>
                <a:spcPts val="600"/>
              </a:spcAft>
              <a:defRPr/>
            </a:pPr>
            <a:r>
              <a:rPr lang="en-US" sz="2000" dirty="0"/>
              <a:t>GSA bills other agencies via the IPAC system and then receives collection confirmation of those billings from </a:t>
            </a:r>
            <a:r>
              <a:rPr lang="en-US" sz="2000" dirty="0" smtClean="0"/>
              <a:t>Treasury</a:t>
            </a:r>
          </a:p>
          <a:p>
            <a:pPr marL="676275" lvl="1" indent="-287338" eaLnBrk="1" hangingPunct="1">
              <a:spcBef>
                <a:spcPts val="600"/>
              </a:spcBef>
              <a:spcAft>
                <a:spcPts val="600"/>
              </a:spcAft>
              <a:defRPr/>
            </a:pPr>
            <a:r>
              <a:rPr lang="en-US" sz="2000" u="sng" dirty="0" smtClean="0"/>
              <a:t>Outbound file</a:t>
            </a:r>
            <a:r>
              <a:rPr lang="en-US" sz="2000" dirty="0" smtClean="0"/>
              <a:t> - contains IPAC Bills and Refund Payments sent from GSA to Treasury</a:t>
            </a:r>
          </a:p>
          <a:p>
            <a:pPr marL="676275" lvl="1" indent="-287338" eaLnBrk="1" hangingPunct="1">
              <a:spcBef>
                <a:spcPts val="600"/>
              </a:spcBef>
              <a:spcAft>
                <a:spcPts val="600"/>
              </a:spcAft>
              <a:defRPr/>
            </a:pPr>
            <a:r>
              <a:rPr lang="en-US" sz="2000" u="sng" dirty="0" smtClean="0"/>
              <a:t>Inbound file</a:t>
            </a:r>
            <a:r>
              <a:rPr lang="en-US" sz="2000" i="1" dirty="0" smtClean="0"/>
              <a:t> - </a:t>
            </a:r>
            <a:r>
              <a:rPr lang="en-US" sz="2000" dirty="0" smtClean="0"/>
              <a:t>contains IPAC Bill Confirmations/Collections, Customer Push/Pull Payments, and Chargebacks received from Treasury</a:t>
            </a:r>
          </a:p>
          <a:p>
            <a:pPr marL="52387" indent="0" eaLnBrk="1" hangingPunct="1">
              <a:spcBef>
                <a:spcPts val="600"/>
              </a:spcBef>
              <a:spcAft>
                <a:spcPts val="600"/>
              </a:spcAft>
              <a:buNone/>
              <a:defRPr/>
            </a:pPr>
            <a:endParaRPr lang="en-US" sz="2000" dirty="0" smtClean="0"/>
          </a:p>
          <a:p>
            <a:pPr marL="339725" indent="-287338" eaLnBrk="1" hangingPunct="1">
              <a:defRPr/>
            </a:pPr>
            <a:endParaRPr lang="en-US" sz="2000" dirty="0" smtClean="0"/>
          </a:p>
          <a:p>
            <a:pPr marL="339725" indent="-287338" eaLnBrk="1" hangingPunct="1">
              <a:defRPr/>
            </a:pPr>
            <a:endParaRPr lang="en-US" sz="2000" dirty="0" smtClean="0"/>
          </a:p>
          <a:p>
            <a:pPr marL="0" indent="0" eaLnBrk="1" hangingPunct="1">
              <a:defRPr/>
            </a:pPr>
            <a:endParaRPr lang="en-US" sz="2000" dirty="0" smtClean="0"/>
          </a:p>
        </p:txBody>
      </p:sp>
      <p:sp>
        <p:nvSpPr>
          <p:cNvPr id="2" name="Slide Number Placeholder 1"/>
          <p:cNvSpPr>
            <a:spLocks noGrp="1"/>
          </p:cNvSpPr>
          <p:nvPr>
            <p:ph type="sldNum" sz="quarter" idx="11"/>
          </p:nvPr>
        </p:nvSpPr>
        <p:spPr/>
        <p:txBody>
          <a:bodyPr/>
          <a:lstStyle/>
          <a:p>
            <a:pPr>
              <a:defRPr/>
            </a:pPr>
            <a:fld id="{ECBA7673-2024-4569-8221-4F7BD5EF276B}" type="slidenum">
              <a:rPr lang="en-US" smtClean="0"/>
              <a:pPr>
                <a:defRPr/>
              </a:pPr>
              <a:t>6</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a:t>
            </a:r>
            <a:r>
              <a:rPr lang="en-US" dirty="0" smtClean="0"/>
              <a:t>Transaction Query – </a:t>
            </a:r>
            <a:br>
              <a:rPr lang="en-US" dirty="0" smtClean="0"/>
            </a:br>
            <a:r>
              <a:rPr lang="en-US" dirty="0" smtClean="0"/>
              <a:t>IPAC Transaction DBE Detail</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60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22" y="1162352"/>
            <a:ext cx="7681603" cy="4944301"/>
          </a:xfrm>
          <a:prstGeom prst="rect">
            <a:avLst/>
          </a:prstGeom>
        </p:spPr>
      </p:pic>
      <p:sp>
        <p:nvSpPr>
          <p:cNvPr id="9" name="TextBox 8"/>
          <p:cNvSpPr txBox="1"/>
          <p:nvPr/>
        </p:nvSpPr>
        <p:spPr>
          <a:xfrm>
            <a:off x="3676650" y="1209977"/>
            <a:ext cx="1581150" cy="184666"/>
          </a:xfrm>
          <a:prstGeom prst="rect">
            <a:avLst/>
          </a:prstGeom>
          <a:noFill/>
          <a:ln w="28575">
            <a:solidFill>
              <a:srgbClr val="FF0000"/>
            </a:solidFill>
          </a:ln>
        </p:spPr>
        <p:txBody>
          <a:bodyPr wrap="square" rtlCol="0">
            <a:spAutoFit/>
          </a:bodyPr>
          <a:lstStyle/>
          <a:p>
            <a:endParaRPr lang="en-US" dirty="0"/>
          </a:p>
        </p:txBody>
      </p:sp>
      <p:sp>
        <p:nvSpPr>
          <p:cNvPr id="10" name="TextBox 9"/>
          <p:cNvSpPr txBox="1"/>
          <p:nvPr/>
        </p:nvSpPr>
        <p:spPr>
          <a:xfrm>
            <a:off x="795646" y="3981449"/>
            <a:ext cx="2652403" cy="371475"/>
          </a:xfrm>
          <a:prstGeom prst="rect">
            <a:avLst/>
          </a:prstGeom>
          <a:noFill/>
          <a:ln w="28575">
            <a:solidFill>
              <a:srgbClr val="FF0000"/>
            </a:solidFill>
          </a:ln>
        </p:spPr>
        <p:txBody>
          <a:bodyPr wrap="square" rtlCol="0">
            <a:spAutoFit/>
          </a:bodyPr>
          <a:lstStyle/>
          <a:p>
            <a:endParaRPr lang="en-US" dirty="0"/>
          </a:p>
        </p:txBody>
      </p:sp>
      <p:sp>
        <p:nvSpPr>
          <p:cNvPr id="11" name="TextBox 10"/>
          <p:cNvSpPr txBox="1"/>
          <p:nvPr/>
        </p:nvSpPr>
        <p:spPr>
          <a:xfrm>
            <a:off x="3914774" y="3644026"/>
            <a:ext cx="2905125" cy="813673"/>
          </a:xfrm>
          <a:prstGeom prst="rect">
            <a:avLst/>
          </a:prstGeom>
          <a:noFill/>
          <a:ln w="28575">
            <a:solidFill>
              <a:srgbClr val="FF0000"/>
            </a:solidFill>
          </a:ln>
        </p:spPr>
        <p:txBody>
          <a:bodyPr wrap="square" rtlCol="0">
            <a:spAutoFit/>
          </a:bodyPr>
          <a:lstStyle/>
          <a:p>
            <a:endParaRPr lang="en-US" dirty="0"/>
          </a:p>
        </p:txBody>
      </p:sp>
      <p:sp>
        <p:nvSpPr>
          <p:cNvPr id="12" name="TextBox 11"/>
          <p:cNvSpPr txBox="1"/>
          <p:nvPr/>
        </p:nvSpPr>
        <p:spPr>
          <a:xfrm>
            <a:off x="3914773" y="3124200"/>
            <a:ext cx="2628901" cy="18466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3535342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a:t>
            </a:r>
            <a:r>
              <a:rPr lang="en-US" dirty="0" smtClean="0"/>
              <a:t>Transaction Query – IPAC Transaction Detail</a:t>
            </a:r>
            <a:br>
              <a:rPr lang="en-US" dirty="0" smtClean="0"/>
            </a:br>
            <a:r>
              <a:rPr lang="en-US" dirty="0" smtClean="0"/>
              <a:t>Itemized Payment</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61</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20" y="1108007"/>
            <a:ext cx="8029667" cy="4948942"/>
          </a:xfrm>
          <a:prstGeom prst="rect">
            <a:avLst/>
          </a:prstGeom>
          <a:noFill/>
          <a:ln w="9525">
            <a:solidFill>
              <a:schemeClr val="tx1"/>
            </a:solidFill>
            <a:miter lim="800000"/>
            <a:headEnd/>
            <a:tailEnd/>
          </a:ln>
        </p:spPr>
      </p:pic>
      <p:sp>
        <p:nvSpPr>
          <p:cNvPr id="9" name="TextBox 8"/>
          <p:cNvSpPr txBox="1"/>
          <p:nvPr/>
        </p:nvSpPr>
        <p:spPr>
          <a:xfrm>
            <a:off x="704634" y="2824348"/>
            <a:ext cx="3071719" cy="184666"/>
          </a:xfrm>
          <a:prstGeom prst="rect">
            <a:avLst/>
          </a:prstGeom>
          <a:noFill/>
          <a:ln w="28575">
            <a:solidFill>
              <a:srgbClr val="FF0000"/>
            </a:solidFill>
          </a:ln>
        </p:spPr>
        <p:txBody>
          <a:bodyPr wrap="square" rtlCol="0">
            <a:spAutoFit/>
          </a:bodyPr>
          <a:lstStyle/>
          <a:p>
            <a:endParaRPr lang="en-US" dirty="0"/>
          </a:p>
        </p:txBody>
      </p:sp>
      <p:sp>
        <p:nvSpPr>
          <p:cNvPr id="10" name="TextBox 9"/>
          <p:cNvSpPr txBox="1"/>
          <p:nvPr/>
        </p:nvSpPr>
        <p:spPr>
          <a:xfrm>
            <a:off x="704634" y="3360207"/>
            <a:ext cx="3071719" cy="184666"/>
          </a:xfrm>
          <a:prstGeom prst="rect">
            <a:avLst/>
          </a:prstGeom>
          <a:noFill/>
          <a:ln w="28575">
            <a:solidFill>
              <a:srgbClr val="FF0000"/>
            </a:solidFill>
          </a:ln>
        </p:spPr>
        <p:txBody>
          <a:bodyPr wrap="square" rtlCol="0">
            <a:spAutoFit/>
          </a:bodyPr>
          <a:lstStyle/>
          <a:p>
            <a:endParaRPr lang="en-US" dirty="0"/>
          </a:p>
        </p:txBody>
      </p:sp>
      <p:sp>
        <p:nvSpPr>
          <p:cNvPr id="11" name="TextBox 10"/>
          <p:cNvSpPr txBox="1"/>
          <p:nvPr/>
        </p:nvSpPr>
        <p:spPr>
          <a:xfrm>
            <a:off x="704634" y="3703122"/>
            <a:ext cx="3071719" cy="18466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1823046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a:t>
            </a:r>
            <a:r>
              <a:rPr lang="en-US" dirty="0" smtClean="0"/>
              <a:t>Transaction Query – IPAC Transaction Detail</a:t>
            </a:r>
            <a:br>
              <a:rPr lang="en-US" dirty="0" smtClean="0"/>
            </a:br>
            <a:r>
              <a:rPr lang="en-US" dirty="0" smtClean="0"/>
              <a:t>Itemized Payment</a:t>
            </a: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62</a:t>
            </a:fld>
            <a:endParaRPr lang="en-US" dirty="0">
              <a:solidFill>
                <a:srgbClr val="000000"/>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205" y="1201930"/>
            <a:ext cx="8411538" cy="4403223"/>
          </a:xfrm>
          <a:prstGeom prst="rect">
            <a:avLst/>
          </a:prstGeom>
          <a:noFill/>
          <a:ln w="9525">
            <a:solidFill>
              <a:schemeClr val="tx1"/>
            </a:solidFill>
            <a:miter lim="800000"/>
            <a:headEnd/>
            <a:tailEnd/>
          </a:ln>
        </p:spPr>
      </p:pic>
      <p:sp>
        <p:nvSpPr>
          <p:cNvPr id="5" name="TextBox 4"/>
          <p:cNvSpPr txBox="1"/>
          <p:nvPr/>
        </p:nvSpPr>
        <p:spPr>
          <a:xfrm>
            <a:off x="471205" y="1757548"/>
            <a:ext cx="2129491" cy="320634"/>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7648854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63</a:t>
            </a:fld>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151926504"/>
              </p:ext>
            </p:extLst>
          </p:nvPr>
        </p:nvGraphicFramePr>
        <p:xfrm>
          <a:off x="527900" y="1258786"/>
          <a:ext cx="8314662" cy="2149432"/>
        </p:xfrm>
        <a:graphic>
          <a:graphicData uri="http://schemas.openxmlformats.org/drawingml/2006/table">
            <a:tbl>
              <a:tblPr firstRow="1" bandRow="1">
                <a:tableStyleId>{21E4AEA4-8DFA-4A89-87EB-49C32662AFE0}</a:tableStyleId>
              </a:tblPr>
              <a:tblGrid>
                <a:gridCol w="2250928"/>
                <a:gridCol w="6063734"/>
              </a:tblGrid>
              <a:tr h="327728">
                <a:tc>
                  <a:txBody>
                    <a:bodyPr/>
                    <a:lstStyle/>
                    <a:p>
                      <a:r>
                        <a:rPr lang="en-US" sz="1400" dirty="0" smtClean="0"/>
                        <a:t>Field Name</a:t>
                      </a:r>
                      <a:endParaRPr lang="en-US" sz="1400" dirty="0"/>
                    </a:p>
                  </a:txBody>
                  <a:tcPr/>
                </a:tc>
                <a:tc>
                  <a:txBody>
                    <a:bodyPr/>
                    <a:lstStyle/>
                    <a:p>
                      <a:r>
                        <a:rPr lang="en-US" sz="1400" dirty="0" smtClean="0"/>
                        <a:t>Description</a:t>
                      </a:r>
                      <a:endParaRPr lang="en-US" sz="1400" dirty="0"/>
                    </a:p>
                  </a:txBody>
                  <a:tcPr/>
                </a:tc>
              </a:tr>
              <a:tr h="325413">
                <a:tc>
                  <a:txBody>
                    <a:bodyPr/>
                    <a:lstStyle/>
                    <a:p>
                      <a:r>
                        <a:rPr lang="en-US" sz="1200" b="1" dirty="0" smtClean="0"/>
                        <a:t>Related Statement Number</a:t>
                      </a:r>
                      <a:endParaRPr lang="en-US" sz="1200" b="1" dirty="0"/>
                    </a:p>
                  </a:txBody>
                  <a:tcPr/>
                </a:tc>
                <a:tc>
                  <a:txBody>
                    <a:bodyPr/>
                    <a:lstStyle/>
                    <a:p>
                      <a:r>
                        <a:rPr lang="en-US" sz="1200" dirty="0" smtClean="0">
                          <a:effectLst/>
                        </a:rPr>
                        <a:t>The Related Statement Number represents the original billing statement for which current billing (or credit) activity can be attributed.</a:t>
                      </a:r>
                      <a:endParaRPr lang="en-US" sz="1200" dirty="0"/>
                    </a:p>
                  </a:txBody>
                  <a:tcPr/>
                </a:tc>
              </a:tr>
              <a:tr h="287212">
                <a:tc>
                  <a:txBody>
                    <a:bodyPr/>
                    <a:lstStyle/>
                    <a:p>
                      <a:r>
                        <a:rPr lang="en-US" sz="1200" b="1" dirty="0" smtClean="0"/>
                        <a:t>Source Number</a:t>
                      </a:r>
                      <a:endParaRPr lang="en-US" sz="1200" b="1" dirty="0"/>
                    </a:p>
                  </a:txBody>
                  <a:tcPr/>
                </a:tc>
                <a:tc>
                  <a:txBody>
                    <a:bodyPr/>
                    <a:lstStyle/>
                    <a:p>
                      <a:r>
                        <a:rPr lang="en-US" sz="1200" dirty="0" smtClean="0">
                          <a:effectLst/>
                        </a:rPr>
                        <a:t>The specific source of the financial transaction activity.</a:t>
                      </a:r>
                      <a:endParaRPr lang="en-US" sz="1200" dirty="0"/>
                    </a:p>
                  </a:txBody>
                  <a:tcPr/>
                </a:tc>
              </a:tr>
              <a:tr h="287212">
                <a:tc>
                  <a:txBody>
                    <a:bodyPr/>
                    <a:lstStyle/>
                    <a:p>
                      <a:r>
                        <a:rPr lang="en-US" sz="1200" b="1" dirty="0" smtClean="0"/>
                        <a:t>Invoice Number</a:t>
                      </a:r>
                      <a:endParaRPr lang="en-US" sz="1200" b="1" dirty="0"/>
                    </a:p>
                  </a:txBody>
                  <a:tcPr/>
                </a:tc>
                <a:tc>
                  <a:txBody>
                    <a:bodyPr/>
                    <a:lstStyle/>
                    <a:p>
                      <a:r>
                        <a:rPr lang="en-US" sz="1200" dirty="0" smtClean="0">
                          <a:effectLst/>
                        </a:rPr>
                        <a:t>The vendor invoice number. Updated by Treasury Reconciliation, Check Posting, Direct Entry, and Manual Check transaction.</a:t>
                      </a:r>
                      <a:endParaRPr lang="en-US" sz="1200" dirty="0"/>
                    </a:p>
                  </a:txBody>
                  <a:tcPr/>
                </a:tc>
              </a:tr>
              <a:tr h="311334">
                <a:tc>
                  <a:txBody>
                    <a:bodyPr/>
                    <a:lstStyle/>
                    <a:p>
                      <a:r>
                        <a:rPr lang="en-US" sz="1200" b="1" dirty="0" smtClean="0"/>
                        <a:t>Confirmation Date</a:t>
                      </a:r>
                      <a:endParaRPr lang="en-US" sz="1200" b="1" dirty="0"/>
                    </a:p>
                  </a:txBody>
                  <a:tcPr/>
                </a:tc>
                <a:tc>
                  <a:txBody>
                    <a:bodyPr/>
                    <a:lstStyle/>
                    <a:p>
                      <a:r>
                        <a:rPr lang="en-US" sz="1200" dirty="0" smtClean="0">
                          <a:effectLst/>
                        </a:rPr>
                        <a:t>The date of confirmation by the IPAC Interface</a:t>
                      </a:r>
                      <a:endParaRPr lang="en-US" sz="1200" dirty="0"/>
                    </a:p>
                  </a:txBody>
                  <a:tcPr/>
                </a:tc>
              </a:tr>
              <a:tr h="308758">
                <a:tc>
                  <a:txBody>
                    <a:bodyPr/>
                    <a:lstStyle/>
                    <a:p>
                      <a:r>
                        <a:rPr lang="en-US" sz="1200" b="1" dirty="0" smtClean="0"/>
                        <a:t>Confirmation</a:t>
                      </a:r>
                      <a:r>
                        <a:rPr lang="en-US" sz="1200" b="1" baseline="0" dirty="0" smtClean="0"/>
                        <a:t> Amount</a:t>
                      </a:r>
                      <a:endParaRPr lang="en-US" sz="1200" b="1" dirty="0"/>
                    </a:p>
                  </a:txBody>
                  <a:tcPr/>
                </a:tc>
                <a:tc>
                  <a:txBody>
                    <a:bodyPr/>
                    <a:lstStyle/>
                    <a:p>
                      <a:r>
                        <a:rPr lang="en-US" sz="1200" dirty="0" smtClean="0">
                          <a:effectLst/>
                        </a:rPr>
                        <a:t>The transaction amount confirmed by IPAC</a:t>
                      </a:r>
                      <a:endParaRPr lang="en-US" sz="1200" dirty="0"/>
                    </a:p>
                  </a:txBody>
                  <a:tcPr/>
                </a:tc>
              </a:tr>
            </a:tbl>
          </a:graphicData>
        </a:graphic>
      </p:graphicFrame>
      <p:sp>
        <p:nvSpPr>
          <p:cNvPr id="7" name="Title 1"/>
          <p:cNvSpPr>
            <a:spLocks noGrp="1"/>
          </p:cNvSpPr>
          <p:nvPr>
            <p:ph type="title"/>
          </p:nvPr>
        </p:nvSpPr>
        <p:spPr>
          <a:xfrm>
            <a:off x="455613" y="91440"/>
            <a:ext cx="8525827" cy="803910"/>
          </a:xfrm>
        </p:spPr>
        <p:txBody>
          <a:bodyPr/>
          <a:lstStyle/>
          <a:p>
            <a:r>
              <a:rPr lang="en-US" dirty="0"/>
              <a:t>IPAC </a:t>
            </a:r>
            <a:r>
              <a:rPr lang="en-US" dirty="0" smtClean="0"/>
              <a:t>Transaction Query – IPAC Transaction Detail</a:t>
            </a:r>
            <a:br>
              <a:rPr lang="en-US" dirty="0" smtClean="0"/>
            </a:br>
            <a:r>
              <a:rPr lang="en-US" dirty="0" smtClean="0"/>
              <a:t>Itemized Payment</a:t>
            </a:r>
          </a:p>
        </p:txBody>
      </p:sp>
      <p:sp>
        <p:nvSpPr>
          <p:cNvPr id="8" name="Footer Placeholder 2"/>
          <p:cNvSpPr>
            <a:spLocks noGrp="1"/>
          </p:cNvSpPr>
          <p:nvPr>
            <p:ph type="ftr" sz="quarter" idx="10"/>
          </p:nvPr>
        </p:nvSpPr>
        <p:spPr>
          <a:xfrm>
            <a:off x="457200" y="6422572"/>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4193221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8178" name="Title 1"/>
          <p:cNvSpPr>
            <a:spLocks noGrp="1"/>
          </p:cNvSpPr>
          <p:nvPr>
            <p:ph type="title"/>
          </p:nvPr>
        </p:nvSpPr>
        <p:spPr>
          <a:xfrm>
            <a:off x="455613" y="91440"/>
            <a:ext cx="8160067" cy="803910"/>
          </a:xfrm>
        </p:spPr>
        <p:txBody>
          <a:bodyPr/>
          <a:lstStyle/>
          <a:p>
            <a:r>
              <a:rPr lang="en-US" dirty="0" smtClean="0"/>
              <a:t>IPAC Transaction Query – IPAC Statuses:</a:t>
            </a:r>
            <a:br>
              <a:rPr lang="en-US" dirty="0" smtClean="0"/>
            </a:br>
            <a:endParaRPr lang="en-US" dirty="0" smtClean="0"/>
          </a:p>
        </p:txBody>
      </p:sp>
      <p:graphicFrame>
        <p:nvGraphicFramePr>
          <p:cNvPr id="6" name="Content Placeholder 7"/>
          <p:cNvGraphicFramePr>
            <a:graphicFrameLocks noGrp="1"/>
          </p:cNvGraphicFramePr>
          <p:nvPr>
            <p:ph idx="1"/>
            <p:extLst>
              <p:ext uri="{D42A27DB-BD31-4B8C-83A1-F6EECF244321}">
                <p14:modId xmlns:p14="http://schemas.microsoft.com/office/powerpoint/2010/main" val="4236012730"/>
              </p:ext>
            </p:extLst>
          </p:nvPr>
        </p:nvGraphicFramePr>
        <p:xfrm>
          <a:off x="538616" y="1211284"/>
          <a:ext cx="8381863" cy="4908505"/>
        </p:xfrm>
        <a:graphic>
          <a:graphicData uri="http://schemas.openxmlformats.org/drawingml/2006/table">
            <a:tbl>
              <a:tblPr firstRow="1" bandRow="1">
                <a:tableStyleId>{21E4AEA4-8DFA-4A89-87EB-49C32662AFE0}</a:tableStyleId>
              </a:tblPr>
              <a:tblGrid>
                <a:gridCol w="1339996"/>
                <a:gridCol w="7041867"/>
              </a:tblGrid>
              <a:tr h="292646">
                <a:tc>
                  <a:txBody>
                    <a:bodyPr/>
                    <a:lstStyle/>
                    <a:p>
                      <a:pPr algn="ctr"/>
                      <a:r>
                        <a:rPr lang="en-US" sz="1000" kern="1200" dirty="0" smtClean="0"/>
                        <a:t>IPAC Status</a:t>
                      </a:r>
                      <a:endParaRPr lang="en-US" sz="1000" b="1" kern="1200" dirty="0" smtClean="0">
                        <a:solidFill>
                          <a:schemeClr val="tx1"/>
                        </a:solidFill>
                        <a:latin typeface="+mn-lt"/>
                        <a:ea typeface="+mn-ea"/>
                        <a:cs typeface="+mn-cs"/>
                      </a:endParaRPr>
                    </a:p>
                  </a:txBody>
                  <a:tcPr anchor="ctr"/>
                </a:tc>
                <a:tc>
                  <a:txBody>
                    <a:bodyPr/>
                    <a:lstStyle/>
                    <a:p>
                      <a:pPr algn="ctr" fontAlgn="b"/>
                      <a:r>
                        <a:rPr lang="en-US" sz="1000" u="none" strike="noStrike" dirty="0" smtClean="0"/>
                        <a:t>Description</a:t>
                      </a:r>
                      <a:endParaRPr lang="en-US" sz="1000" b="1" i="0" u="none" strike="noStrike" dirty="0">
                        <a:solidFill>
                          <a:srgbClr val="000000"/>
                        </a:solidFill>
                        <a:latin typeface="Arial"/>
                      </a:endParaRPr>
                    </a:p>
                  </a:txBody>
                  <a:tcPr marL="0" marR="0" marT="0" marB="0" anchor="ctr"/>
                </a:tc>
              </a:tr>
              <a:tr h="545170">
                <a:tc>
                  <a:txBody>
                    <a:bodyPr/>
                    <a:lstStyle/>
                    <a:p>
                      <a:pPr marL="0" marR="0" algn="l">
                        <a:spcBef>
                          <a:spcPts val="600"/>
                        </a:spcBef>
                        <a:spcAft>
                          <a:spcPts val="600"/>
                        </a:spcAft>
                      </a:pPr>
                      <a:r>
                        <a:rPr lang="en-US" sz="1200" b="0" dirty="0">
                          <a:solidFill>
                            <a:srgbClr val="000000"/>
                          </a:solidFill>
                          <a:latin typeface="Arial"/>
                          <a:ea typeface="Times New Roman"/>
                          <a:cs typeface="Times New Roman"/>
                        </a:rPr>
                        <a:t>Not Submitted</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0"/>
                        </a:spcBef>
                        <a:spcAft>
                          <a:spcPts val="0"/>
                        </a:spcAft>
                      </a:pPr>
                      <a:r>
                        <a:rPr lang="en-US" sz="1200" b="0" dirty="0" smtClean="0">
                          <a:solidFill>
                            <a:srgbClr val="000000"/>
                          </a:solidFill>
                          <a:latin typeface="Arial"/>
                          <a:ea typeface="Times New Roman"/>
                          <a:cs typeface="Times New Roman"/>
                        </a:rPr>
                        <a:t>An </a:t>
                      </a:r>
                      <a:r>
                        <a:rPr lang="en-US" sz="1200" b="0" dirty="0">
                          <a:solidFill>
                            <a:srgbClr val="000000"/>
                          </a:solidFill>
                          <a:latin typeface="Arial"/>
                          <a:ea typeface="Times New Roman"/>
                          <a:cs typeface="Times New Roman"/>
                        </a:rPr>
                        <a:t>IPAC Status equal to Not Submitted is given to any IPAC Bill that has been processed but not yet been sent to IPAC via </a:t>
                      </a:r>
                      <a:r>
                        <a:rPr lang="en-US" sz="1200" b="0" i="0" dirty="0" smtClean="0"/>
                        <a:t>IPAC Outbound</a:t>
                      </a:r>
                      <a:r>
                        <a:rPr lang="en-US" sz="1200" b="0" dirty="0" smtClean="0">
                          <a:solidFill>
                            <a:srgbClr val="000000"/>
                          </a:solidFill>
                          <a:latin typeface="Arial"/>
                          <a:ea typeface="Times New Roman"/>
                          <a:cs typeface="Times New Roman"/>
                        </a:rPr>
                        <a:t>.</a:t>
                      </a:r>
                    </a:p>
                  </a:txBody>
                  <a:tcPr marL="68580" marR="68580" marT="0" marB="0"/>
                </a:tc>
              </a:tr>
              <a:tr h="545170">
                <a:tc>
                  <a:txBody>
                    <a:bodyPr/>
                    <a:lstStyle/>
                    <a:p>
                      <a:pPr marL="0" marR="0" algn="l">
                        <a:spcBef>
                          <a:spcPts val="0"/>
                        </a:spcBef>
                        <a:spcAft>
                          <a:spcPts val="0"/>
                        </a:spcAft>
                      </a:pPr>
                      <a:r>
                        <a:rPr lang="en-US" sz="1200" b="0" dirty="0">
                          <a:solidFill>
                            <a:srgbClr val="000000"/>
                          </a:solidFill>
                          <a:latin typeface="Arial"/>
                          <a:ea typeface="Times New Roman"/>
                          <a:cs typeface="Times New Roman"/>
                        </a:rPr>
                        <a:t>In Transit</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0"/>
                        </a:spcBef>
                        <a:spcAft>
                          <a:spcPts val="0"/>
                        </a:spcAft>
                      </a:pPr>
                      <a:r>
                        <a:rPr lang="en-US" sz="1200" b="0" dirty="0">
                          <a:solidFill>
                            <a:srgbClr val="000000"/>
                          </a:solidFill>
                          <a:latin typeface="Arial"/>
                          <a:ea typeface="Times New Roman"/>
                          <a:cs typeface="Times New Roman"/>
                        </a:rPr>
                        <a:t>An IPAC Status equal to In Transit is given to any IPAC Bill that </a:t>
                      </a:r>
                      <a:r>
                        <a:rPr lang="en-US" sz="1200" b="0" dirty="0" smtClean="0">
                          <a:solidFill>
                            <a:srgbClr val="000000"/>
                          </a:solidFill>
                          <a:latin typeface="+mn-lt"/>
                          <a:ea typeface="Times New Roman"/>
                          <a:cs typeface="Times New Roman"/>
                        </a:rPr>
                        <a:t>has been sent to IPAC via </a:t>
                      </a:r>
                      <a:r>
                        <a:rPr lang="en-US" sz="1200" b="0" i="0" dirty="0" smtClean="0"/>
                        <a:t>IPAC Outbound</a:t>
                      </a:r>
                      <a:r>
                        <a:rPr lang="en-US" sz="1200" b="0" dirty="0" smtClean="0">
                          <a:solidFill>
                            <a:srgbClr val="000000"/>
                          </a:solidFill>
                          <a:latin typeface="+mn-lt"/>
                          <a:ea typeface="Times New Roman"/>
                          <a:cs typeface="Times New Roman"/>
                        </a:rPr>
                        <a:t> and awaiting confirmation via IPAC Inbound.</a:t>
                      </a:r>
                      <a:endParaRPr lang="en-US" sz="1200" b="0" dirty="0" smtClean="0">
                        <a:solidFill>
                          <a:srgbClr val="000000"/>
                        </a:solidFill>
                        <a:latin typeface="Arial"/>
                        <a:ea typeface="Times New Roman"/>
                        <a:cs typeface="Times New Roman"/>
                      </a:endParaRPr>
                    </a:p>
                  </a:txBody>
                  <a:tcPr marL="68580" marR="68580" marT="0" marB="0"/>
                </a:tc>
              </a:tr>
              <a:tr h="698500">
                <a:tc>
                  <a:txBody>
                    <a:bodyPr/>
                    <a:lstStyle/>
                    <a:p>
                      <a:pPr marL="0" marR="0" algn="l">
                        <a:spcBef>
                          <a:spcPts val="0"/>
                        </a:spcBef>
                        <a:spcAft>
                          <a:spcPts val="0"/>
                        </a:spcAft>
                      </a:pPr>
                      <a:r>
                        <a:rPr lang="en-US" sz="1200" b="0" dirty="0">
                          <a:solidFill>
                            <a:srgbClr val="000000"/>
                          </a:solidFill>
                          <a:latin typeface="Arial"/>
                          <a:ea typeface="Times New Roman"/>
                          <a:cs typeface="Times New Roman"/>
                        </a:rPr>
                        <a:t>Rejected</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0"/>
                        </a:spcBef>
                        <a:spcAft>
                          <a:spcPts val="0"/>
                        </a:spcAft>
                      </a:pPr>
                      <a:r>
                        <a:rPr lang="en-US" sz="1200" b="0" dirty="0">
                          <a:solidFill>
                            <a:srgbClr val="000000"/>
                          </a:solidFill>
                          <a:latin typeface="Arial"/>
                          <a:ea typeface="Times New Roman"/>
                          <a:cs typeface="Times New Roman"/>
                        </a:rPr>
                        <a:t>An IPAC Status = Rejected is given to any IPAC Bill that has been sent to IPAC but has been rejected by IPAC. IPAC will </a:t>
                      </a:r>
                      <a:r>
                        <a:rPr lang="en-US" sz="1200" b="0" dirty="0" smtClean="0">
                          <a:solidFill>
                            <a:srgbClr val="000000"/>
                          </a:solidFill>
                          <a:latin typeface="Arial"/>
                          <a:ea typeface="Times New Roman"/>
                          <a:cs typeface="Times New Roman"/>
                        </a:rPr>
                        <a:t>notify </a:t>
                      </a:r>
                      <a:r>
                        <a:rPr lang="en-US" sz="1200" b="0" dirty="0">
                          <a:solidFill>
                            <a:srgbClr val="000000"/>
                          </a:solidFill>
                          <a:latin typeface="Arial"/>
                          <a:ea typeface="Times New Roman"/>
                          <a:cs typeface="Times New Roman"/>
                        </a:rPr>
                        <a:t>the sending agency of a problem with the payment or collection via </a:t>
                      </a:r>
                      <a:r>
                        <a:rPr lang="en-US" sz="1200" b="0" dirty="0" smtClean="0">
                          <a:solidFill>
                            <a:srgbClr val="000000"/>
                          </a:solidFill>
                          <a:latin typeface="Arial"/>
                          <a:ea typeface="Times New Roman"/>
                          <a:cs typeface="Times New Roman"/>
                        </a:rPr>
                        <a:t>e-mail </a:t>
                      </a:r>
                      <a:r>
                        <a:rPr lang="en-US" sz="1200" b="0" dirty="0">
                          <a:solidFill>
                            <a:srgbClr val="000000"/>
                          </a:solidFill>
                          <a:latin typeface="Arial"/>
                          <a:ea typeface="Times New Roman"/>
                          <a:cs typeface="Times New Roman"/>
                        </a:rPr>
                        <a:t>correspondence and the IPAC status will be manually set to Rejected</a:t>
                      </a:r>
                      <a:r>
                        <a:rPr lang="en-US" sz="1200" b="0" dirty="0" smtClean="0">
                          <a:solidFill>
                            <a:srgbClr val="000000"/>
                          </a:solidFill>
                          <a:latin typeface="Arial"/>
                          <a:ea typeface="Times New Roman"/>
                          <a:cs typeface="Times New Roman"/>
                        </a:rPr>
                        <a:t>.</a:t>
                      </a:r>
                    </a:p>
                  </a:txBody>
                  <a:tcPr marL="68580" marR="68580" marT="0" marB="0"/>
                </a:tc>
              </a:tr>
              <a:tr h="545170">
                <a:tc>
                  <a:txBody>
                    <a:bodyPr/>
                    <a:lstStyle/>
                    <a:p>
                      <a:pPr marL="0" marR="0" algn="l">
                        <a:spcBef>
                          <a:spcPts val="0"/>
                        </a:spcBef>
                        <a:spcAft>
                          <a:spcPts val="0"/>
                        </a:spcAft>
                      </a:pPr>
                      <a:r>
                        <a:rPr lang="en-US" sz="1200" b="0" dirty="0">
                          <a:solidFill>
                            <a:srgbClr val="000000"/>
                          </a:solidFill>
                          <a:latin typeface="Arial"/>
                          <a:ea typeface="Times New Roman"/>
                          <a:cs typeface="Times New Roman"/>
                        </a:rPr>
                        <a:t>Confirmed</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0"/>
                        </a:spcBef>
                        <a:spcAft>
                          <a:spcPts val="0"/>
                        </a:spcAft>
                      </a:pPr>
                      <a:r>
                        <a:rPr lang="en-US" sz="1200" b="0" dirty="0">
                          <a:solidFill>
                            <a:srgbClr val="000000"/>
                          </a:solidFill>
                          <a:latin typeface="Arial"/>
                          <a:ea typeface="Times New Roman"/>
                          <a:cs typeface="Times New Roman"/>
                        </a:rPr>
                        <a:t>An IPAC Status equal to Confirmed is given to any IPAC Billing Document  that has been sent to IPAC via </a:t>
                      </a:r>
                      <a:r>
                        <a:rPr lang="en-US" sz="1200" b="0" i="0" dirty="0" smtClean="0"/>
                        <a:t>IPAC Outbound</a:t>
                      </a:r>
                      <a:r>
                        <a:rPr lang="en-US" sz="1200" b="0" dirty="0" smtClean="0">
                          <a:solidFill>
                            <a:srgbClr val="000000"/>
                          </a:solidFill>
                          <a:latin typeface="Arial"/>
                          <a:ea typeface="Times New Roman"/>
                          <a:cs typeface="Times New Roman"/>
                        </a:rPr>
                        <a:t> </a:t>
                      </a:r>
                      <a:r>
                        <a:rPr lang="en-US" sz="1200" b="0" dirty="0">
                          <a:solidFill>
                            <a:srgbClr val="000000"/>
                          </a:solidFill>
                          <a:latin typeface="Arial"/>
                          <a:ea typeface="Times New Roman"/>
                          <a:cs typeface="Times New Roman"/>
                        </a:rPr>
                        <a:t>and IPAC has accepted and confirmed the transaction</a:t>
                      </a:r>
                      <a:r>
                        <a:rPr lang="en-US" sz="1200" b="0" dirty="0" smtClean="0">
                          <a:solidFill>
                            <a:srgbClr val="000000"/>
                          </a:solidFill>
                          <a:latin typeface="Arial"/>
                          <a:ea typeface="Times New Roman"/>
                          <a:cs typeface="Times New Roman"/>
                        </a:rPr>
                        <a:t>. Confirmation from IPAC is processed via </a:t>
                      </a:r>
                      <a:r>
                        <a:rPr lang="en-US" sz="1200" b="0" i="0" dirty="0" smtClean="0"/>
                        <a:t>IPAC Inbound</a:t>
                      </a:r>
                      <a:r>
                        <a:rPr lang="en-US" sz="1200" b="0" dirty="0" smtClean="0">
                          <a:solidFill>
                            <a:srgbClr val="000000"/>
                          </a:solidFill>
                          <a:latin typeface="Arial"/>
                          <a:ea typeface="Times New Roman"/>
                          <a:cs typeface="Times New Roman"/>
                        </a:rPr>
                        <a:t>.</a:t>
                      </a:r>
                    </a:p>
                    <a:p>
                      <a:pPr marL="0" marR="0" algn="l">
                        <a:spcBef>
                          <a:spcPts val="0"/>
                        </a:spcBef>
                        <a:spcAft>
                          <a:spcPts val="0"/>
                        </a:spcAft>
                      </a:pPr>
                      <a:endParaRPr lang="en-US" sz="1200" b="0" dirty="0" smtClean="0">
                        <a:solidFill>
                          <a:srgbClr val="000000"/>
                        </a:solidFill>
                        <a:latin typeface="Arial"/>
                        <a:ea typeface="Times New Roman"/>
                        <a:cs typeface="Times New Roman"/>
                      </a:endParaRPr>
                    </a:p>
                  </a:txBody>
                  <a:tcPr marL="68580" marR="68580" marT="0" marB="0"/>
                </a:tc>
              </a:tr>
              <a:tr h="698500">
                <a:tc>
                  <a:txBody>
                    <a:bodyPr/>
                    <a:lstStyle/>
                    <a:p>
                      <a:pPr marL="0" marR="0" algn="l">
                        <a:spcBef>
                          <a:spcPts val="0"/>
                        </a:spcBef>
                        <a:spcAft>
                          <a:spcPts val="0"/>
                        </a:spcAft>
                      </a:pPr>
                      <a:r>
                        <a:rPr lang="en-US" sz="1200" b="0" dirty="0">
                          <a:solidFill>
                            <a:srgbClr val="000000"/>
                          </a:solidFill>
                          <a:latin typeface="Arial"/>
                          <a:ea typeface="Times New Roman"/>
                          <a:cs typeface="Times New Roman"/>
                        </a:rPr>
                        <a:t>Hold-Pending Chargeback</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0"/>
                        </a:spcBef>
                        <a:spcAft>
                          <a:spcPts val="0"/>
                        </a:spcAft>
                      </a:pPr>
                      <a:r>
                        <a:rPr lang="en-US" sz="1200" b="0" dirty="0" smtClean="0">
                          <a:solidFill>
                            <a:srgbClr val="000000"/>
                          </a:solidFill>
                          <a:latin typeface="+mn-lt"/>
                          <a:ea typeface="Times New Roman"/>
                          <a:cs typeface="Times New Roman"/>
                        </a:rPr>
                        <a:t>An IPAC Status of Hold-Pending Chargeback is given to an IPAC Billing Document that has an inbound collection adjustment referencing a CR which references a confirmed BD.</a:t>
                      </a:r>
                      <a:endParaRPr lang="en-US" sz="1200" b="0" dirty="0" smtClean="0">
                        <a:solidFill>
                          <a:srgbClr val="000000"/>
                        </a:solidFill>
                        <a:latin typeface="Arial"/>
                        <a:ea typeface="Times New Roman"/>
                        <a:cs typeface="Times New Roman"/>
                      </a:endParaRPr>
                    </a:p>
                  </a:txBody>
                  <a:tcPr marL="68580" marR="68580" marT="0" marB="0"/>
                </a:tc>
              </a:tr>
              <a:tr h="851829">
                <a:tc>
                  <a:txBody>
                    <a:bodyPr/>
                    <a:lstStyle/>
                    <a:p>
                      <a:pPr marL="0" marR="0" algn="l">
                        <a:spcBef>
                          <a:spcPts val="0"/>
                        </a:spcBef>
                        <a:spcAft>
                          <a:spcPts val="0"/>
                        </a:spcAft>
                      </a:pPr>
                      <a:r>
                        <a:rPr lang="en-US" sz="1200" b="0" dirty="0">
                          <a:solidFill>
                            <a:srgbClr val="000000"/>
                          </a:solidFill>
                          <a:latin typeface="Arial"/>
                          <a:ea typeface="Times New Roman"/>
                          <a:cs typeface="Times New Roman"/>
                        </a:rPr>
                        <a:t>Do Not Send</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0"/>
                        </a:spcBef>
                        <a:spcAft>
                          <a:spcPts val="0"/>
                        </a:spcAft>
                      </a:pPr>
                      <a:r>
                        <a:rPr lang="en-US" sz="1200" b="0" dirty="0">
                          <a:solidFill>
                            <a:srgbClr val="000000"/>
                          </a:solidFill>
                          <a:latin typeface="Arial"/>
                          <a:ea typeface="Times New Roman"/>
                          <a:cs typeface="Times New Roman"/>
                        </a:rPr>
                        <a:t>An IPAC Status equal to Do Not Send is given to any Billing Document </a:t>
                      </a:r>
                      <a:r>
                        <a:rPr lang="en-US" sz="1200" b="0" dirty="0" smtClean="0">
                          <a:solidFill>
                            <a:srgbClr val="000000"/>
                          </a:solidFill>
                          <a:latin typeface="Arial"/>
                          <a:ea typeface="Times New Roman"/>
                          <a:cs typeface="Times New Roman"/>
                        </a:rPr>
                        <a:t>Article </a:t>
                      </a:r>
                      <a:r>
                        <a:rPr lang="en-US" sz="1200" b="0" dirty="0">
                          <a:solidFill>
                            <a:srgbClr val="000000"/>
                          </a:solidFill>
                          <a:latin typeface="Arial"/>
                          <a:ea typeface="Times New Roman"/>
                          <a:cs typeface="Times New Roman"/>
                        </a:rPr>
                        <a:t>where the Rebill flag is true but the user has determined that the bill should not be resent to IPAC. The status of Do Not Send can only be set on an </a:t>
                      </a:r>
                      <a:r>
                        <a:rPr lang="en-US" sz="1200" b="0" dirty="0" smtClean="0">
                          <a:solidFill>
                            <a:srgbClr val="000000"/>
                          </a:solidFill>
                          <a:latin typeface="Arial"/>
                          <a:ea typeface="Times New Roman"/>
                          <a:cs typeface="Times New Roman"/>
                        </a:rPr>
                        <a:t>Article </a:t>
                      </a:r>
                      <a:r>
                        <a:rPr lang="en-US" sz="1200" b="0" dirty="0">
                          <a:solidFill>
                            <a:srgbClr val="000000"/>
                          </a:solidFill>
                          <a:latin typeface="Arial"/>
                          <a:ea typeface="Times New Roman"/>
                          <a:cs typeface="Times New Roman"/>
                        </a:rPr>
                        <a:t>where the rebill flag is true, meaning the </a:t>
                      </a:r>
                      <a:r>
                        <a:rPr lang="en-US" sz="1200" b="0" dirty="0" smtClean="0">
                          <a:solidFill>
                            <a:srgbClr val="000000"/>
                          </a:solidFill>
                          <a:latin typeface="Arial"/>
                          <a:ea typeface="Times New Roman"/>
                          <a:cs typeface="Times New Roman"/>
                        </a:rPr>
                        <a:t>Article </a:t>
                      </a:r>
                      <a:r>
                        <a:rPr lang="en-US" sz="1200" b="0" dirty="0">
                          <a:solidFill>
                            <a:srgbClr val="000000"/>
                          </a:solidFill>
                          <a:latin typeface="Arial"/>
                          <a:ea typeface="Times New Roman"/>
                          <a:cs typeface="Times New Roman"/>
                        </a:rPr>
                        <a:t>was automatically created when a Debit Voucher set to re-open the bill is processed</a:t>
                      </a:r>
                      <a:r>
                        <a:rPr lang="en-US" sz="1200" b="0" dirty="0" smtClean="0">
                          <a:solidFill>
                            <a:srgbClr val="000000"/>
                          </a:solidFill>
                          <a:latin typeface="Arial"/>
                          <a:ea typeface="Times New Roman"/>
                          <a:cs typeface="Times New Roman"/>
                        </a:rPr>
                        <a:t>.</a:t>
                      </a:r>
                    </a:p>
                  </a:txBody>
                  <a:tcPr marL="68580" marR="68580" marT="0" marB="0"/>
                </a:tc>
              </a:tr>
              <a:tr h="545170">
                <a:tc>
                  <a:txBody>
                    <a:bodyPr/>
                    <a:lstStyle/>
                    <a:p>
                      <a:pPr marL="0" marR="0" algn="l">
                        <a:spcBef>
                          <a:spcPts val="0"/>
                        </a:spcBef>
                        <a:spcAft>
                          <a:spcPts val="0"/>
                        </a:spcAft>
                      </a:pPr>
                      <a:r>
                        <a:rPr lang="en-US" sz="1200" b="0" dirty="0">
                          <a:solidFill>
                            <a:srgbClr val="000000"/>
                          </a:solidFill>
                          <a:latin typeface="Arial"/>
                          <a:ea typeface="Times New Roman"/>
                          <a:cs typeface="Times New Roman"/>
                        </a:rPr>
                        <a:t>Write-Off</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0"/>
                        </a:spcBef>
                        <a:spcAft>
                          <a:spcPts val="0"/>
                        </a:spcAft>
                      </a:pPr>
                      <a:r>
                        <a:rPr lang="en-US" sz="1200" b="0" dirty="0">
                          <a:solidFill>
                            <a:srgbClr val="000000"/>
                          </a:solidFill>
                          <a:latin typeface="Arial"/>
                          <a:ea typeface="Times New Roman"/>
                          <a:cs typeface="Times New Roman"/>
                        </a:rPr>
                        <a:t>An IPAC Status = Write-Off  is given to the IPAC BD (Bill) when the write-off amount equals the total </a:t>
                      </a:r>
                      <a:r>
                        <a:rPr lang="en-US" sz="1200" b="0" dirty="0" smtClean="0">
                          <a:solidFill>
                            <a:srgbClr val="000000"/>
                          </a:solidFill>
                          <a:latin typeface="Arial"/>
                          <a:ea typeface="Times New Roman"/>
                          <a:cs typeface="Times New Roman"/>
                        </a:rPr>
                        <a:t>Article </a:t>
                      </a:r>
                      <a:r>
                        <a:rPr lang="en-US" sz="1200" b="0" dirty="0">
                          <a:solidFill>
                            <a:srgbClr val="000000"/>
                          </a:solidFill>
                          <a:latin typeface="Arial"/>
                          <a:ea typeface="Times New Roman"/>
                          <a:cs typeface="Times New Roman"/>
                        </a:rPr>
                        <a:t>amount</a:t>
                      </a:r>
                      <a:r>
                        <a:rPr lang="en-US" sz="1200" b="0" dirty="0" smtClean="0">
                          <a:solidFill>
                            <a:srgbClr val="000000"/>
                          </a:solidFill>
                          <a:latin typeface="Arial"/>
                          <a:ea typeface="Times New Roman"/>
                          <a:cs typeface="Times New Roman"/>
                        </a:rPr>
                        <a:t>.</a:t>
                      </a:r>
                    </a:p>
                  </a:txBody>
                  <a:tcPr marL="68580" marR="68580" marT="0" marB="0"/>
                </a:tc>
              </a:tr>
            </a:tbl>
          </a:graphicData>
        </a:graphic>
      </p:graphicFrame>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64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5117994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p:cNvSpPr>
            <a:spLocks noGrp="1"/>
          </p:cNvSpPr>
          <p:nvPr>
            <p:ph type="title"/>
          </p:nvPr>
        </p:nvSpPr>
        <p:spPr>
          <a:xfrm>
            <a:off x="455613" y="111760"/>
            <a:ext cx="8495347" cy="783590"/>
          </a:xfrm>
        </p:spPr>
        <p:txBody>
          <a:bodyPr/>
          <a:lstStyle/>
          <a:p>
            <a:r>
              <a:rPr lang="en-US" dirty="0" smtClean="0"/>
              <a:t>IPAC Transaction Query – IPAC Statuses:</a:t>
            </a:r>
            <a:br>
              <a:rPr lang="en-US" dirty="0" smtClean="0"/>
            </a:br>
            <a:r>
              <a:rPr lang="en-US" dirty="0" smtClean="0"/>
              <a:t>Itemized Payments</a:t>
            </a:r>
          </a:p>
        </p:txBody>
      </p:sp>
      <p:graphicFrame>
        <p:nvGraphicFramePr>
          <p:cNvPr id="6" name="Content Placeholder 7"/>
          <p:cNvGraphicFramePr>
            <a:graphicFrameLocks noGrp="1"/>
          </p:cNvGraphicFramePr>
          <p:nvPr>
            <p:ph idx="1"/>
            <p:extLst>
              <p:ext uri="{D42A27DB-BD31-4B8C-83A1-F6EECF244321}">
                <p14:modId xmlns:p14="http://schemas.microsoft.com/office/powerpoint/2010/main" val="812906128"/>
              </p:ext>
            </p:extLst>
          </p:nvPr>
        </p:nvGraphicFramePr>
        <p:xfrm>
          <a:off x="538616" y="1291046"/>
          <a:ext cx="8381864" cy="4652554"/>
        </p:xfrm>
        <a:graphic>
          <a:graphicData uri="http://schemas.openxmlformats.org/drawingml/2006/table">
            <a:tbl>
              <a:tblPr firstRow="1" bandRow="1">
                <a:tableStyleId>{21E4AEA4-8DFA-4A89-87EB-49C32662AFE0}</a:tableStyleId>
              </a:tblPr>
              <a:tblGrid>
                <a:gridCol w="1339998"/>
                <a:gridCol w="7041866"/>
              </a:tblGrid>
              <a:tr h="603243">
                <a:tc>
                  <a:txBody>
                    <a:bodyPr/>
                    <a:lstStyle/>
                    <a:p>
                      <a:pPr algn="l"/>
                      <a:r>
                        <a:rPr lang="en-US" sz="1400" kern="1200" dirty="0" smtClean="0"/>
                        <a:t>IPAC Status</a:t>
                      </a:r>
                      <a:endParaRPr lang="en-US" sz="1400" b="1" kern="1200" dirty="0" smtClean="0">
                        <a:solidFill>
                          <a:schemeClr val="tx1"/>
                        </a:solidFill>
                        <a:latin typeface="+mn-lt"/>
                        <a:ea typeface="+mn-ea"/>
                        <a:cs typeface="+mn-cs"/>
                      </a:endParaRPr>
                    </a:p>
                  </a:txBody>
                  <a:tcPr anchor="ctr"/>
                </a:tc>
                <a:tc>
                  <a:txBody>
                    <a:bodyPr/>
                    <a:lstStyle/>
                    <a:p>
                      <a:pPr algn="l" fontAlgn="b"/>
                      <a:r>
                        <a:rPr lang="en-US" sz="1400" u="none" strike="noStrike" dirty="0" smtClean="0"/>
                        <a:t>Description</a:t>
                      </a:r>
                      <a:endParaRPr lang="en-US" sz="1400" b="1" i="0" u="none" strike="noStrike" dirty="0">
                        <a:solidFill>
                          <a:srgbClr val="000000"/>
                        </a:solidFill>
                        <a:latin typeface="Arial"/>
                      </a:endParaRPr>
                    </a:p>
                  </a:txBody>
                  <a:tcPr marL="0" marR="0" marT="0" marB="0" anchor="ctr"/>
                </a:tc>
              </a:tr>
              <a:tr h="576853">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Not-Submitted</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An IPAC Status </a:t>
                      </a:r>
                      <a:r>
                        <a:rPr lang="en-US" sz="1200" b="0" dirty="0" smtClean="0">
                          <a:solidFill>
                            <a:srgbClr val="000000"/>
                          </a:solidFill>
                          <a:latin typeface="Arial"/>
                          <a:ea typeface="Times New Roman"/>
                          <a:cs typeface="Times New Roman"/>
                        </a:rPr>
                        <a:t>= </a:t>
                      </a:r>
                      <a:r>
                        <a:rPr lang="en-US" sz="1200" b="0" dirty="0">
                          <a:solidFill>
                            <a:srgbClr val="000000"/>
                          </a:solidFill>
                          <a:latin typeface="Arial"/>
                          <a:ea typeface="Times New Roman"/>
                          <a:cs typeface="Times New Roman"/>
                        </a:rPr>
                        <a:t>to Not Submitted is given to any IPAC Payment  that has not yet been sent to IPAC via </a:t>
                      </a:r>
                      <a:r>
                        <a:rPr lang="en-US" sz="1200" b="0" i="0" dirty="0" smtClean="0"/>
                        <a:t>IPAC Outbound</a:t>
                      </a:r>
                      <a:r>
                        <a:rPr lang="en-US" sz="1200" b="0" dirty="0" smtClean="0">
                          <a:solidFill>
                            <a:srgbClr val="000000"/>
                          </a:solidFill>
                          <a:latin typeface="Arial"/>
                          <a:ea typeface="Times New Roman"/>
                          <a:cs typeface="Times New Roman"/>
                        </a:rPr>
                        <a:t>.</a:t>
                      </a:r>
                    </a:p>
                  </a:txBody>
                  <a:tcPr marL="68580" marR="68580" marT="0" marB="0"/>
                </a:tc>
              </a:tr>
              <a:tr h="576056">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In Transit</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An IPAC Status </a:t>
                      </a:r>
                      <a:r>
                        <a:rPr lang="en-US" sz="1200" b="0" dirty="0" smtClean="0">
                          <a:solidFill>
                            <a:srgbClr val="000000"/>
                          </a:solidFill>
                          <a:latin typeface="Arial"/>
                          <a:ea typeface="Times New Roman"/>
                          <a:cs typeface="Times New Roman"/>
                        </a:rPr>
                        <a:t>= </a:t>
                      </a:r>
                      <a:r>
                        <a:rPr lang="en-US" sz="1200" b="0" dirty="0">
                          <a:solidFill>
                            <a:srgbClr val="000000"/>
                          </a:solidFill>
                          <a:latin typeface="Arial"/>
                          <a:ea typeface="Times New Roman"/>
                          <a:cs typeface="Times New Roman"/>
                        </a:rPr>
                        <a:t>to In Transit is given to any IPAC Payment  that has been sent to IPAC via </a:t>
                      </a:r>
                      <a:r>
                        <a:rPr lang="en-US" sz="1200" b="0" i="0" dirty="0" smtClean="0"/>
                        <a:t>IPAC Outbound</a:t>
                      </a:r>
                      <a:r>
                        <a:rPr lang="en-US" sz="1200" b="0" dirty="0" smtClean="0">
                          <a:solidFill>
                            <a:srgbClr val="000000"/>
                          </a:solidFill>
                          <a:latin typeface="Arial"/>
                          <a:ea typeface="Times New Roman"/>
                          <a:cs typeface="Times New Roman"/>
                        </a:rPr>
                        <a:t>.</a:t>
                      </a:r>
                    </a:p>
                  </a:txBody>
                  <a:tcPr marL="68580" marR="68580" marT="0" marB="0"/>
                </a:tc>
              </a:tr>
              <a:tr h="812797">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Rejected</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An IPAC Status = Rejected is given to any IPAC Payment that has been sent to IPAC but has been rejected by IPAC. IPAC will have also notified the sending agency of a problem with the payment or collection via e-mail correspondence and the IPAC status will be manually set to Rejected</a:t>
                      </a:r>
                      <a:r>
                        <a:rPr lang="en-US" sz="1200" b="0" dirty="0" smtClean="0">
                          <a:solidFill>
                            <a:srgbClr val="000000"/>
                          </a:solidFill>
                          <a:latin typeface="Arial"/>
                          <a:ea typeface="Times New Roman"/>
                          <a:cs typeface="Times New Roman"/>
                        </a:rPr>
                        <a:t>.</a:t>
                      </a:r>
                    </a:p>
                  </a:txBody>
                  <a:tcPr marL="68580" marR="68580" marT="0" marB="0"/>
                </a:tc>
              </a:tr>
              <a:tr h="723891">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Confirmed</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An IPAC Status = Confirmed is given to any IPAC Payment </a:t>
                      </a:r>
                      <a:r>
                        <a:rPr lang="en-US" sz="1200" b="0" dirty="0" smtClean="0">
                          <a:solidFill>
                            <a:srgbClr val="000000"/>
                          </a:solidFill>
                          <a:latin typeface="Arial"/>
                          <a:ea typeface="Times New Roman"/>
                          <a:cs typeface="Times New Roman"/>
                        </a:rPr>
                        <a:t>that </a:t>
                      </a:r>
                      <a:r>
                        <a:rPr lang="en-US" sz="1200" b="0" dirty="0">
                          <a:solidFill>
                            <a:srgbClr val="000000"/>
                          </a:solidFill>
                          <a:latin typeface="Arial"/>
                          <a:ea typeface="Times New Roman"/>
                          <a:cs typeface="Times New Roman"/>
                        </a:rPr>
                        <a:t>has been sent to IPAC via </a:t>
                      </a:r>
                      <a:r>
                        <a:rPr lang="en-US" sz="1200" b="0" i="0" dirty="0" smtClean="0"/>
                        <a:t>IPAC Outbound</a:t>
                      </a:r>
                      <a:r>
                        <a:rPr lang="en-US" sz="1200" b="0" dirty="0" smtClean="0">
                          <a:solidFill>
                            <a:srgbClr val="000000"/>
                          </a:solidFill>
                          <a:latin typeface="Arial"/>
                          <a:ea typeface="Times New Roman"/>
                          <a:cs typeface="Times New Roman"/>
                        </a:rPr>
                        <a:t> </a:t>
                      </a:r>
                      <a:r>
                        <a:rPr lang="en-US" sz="1200" b="0" dirty="0">
                          <a:solidFill>
                            <a:srgbClr val="000000"/>
                          </a:solidFill>
                          <a:latin typeface="Arial"/>
                          <a:ea typeface="Times New Roman"/>
                          <a:cs typeface="Times New Roman"/>
                        </a:rPr>
                        <a:t>and IPAC has notified the sending agency of receipt</a:t>
                      </a:r>
                      <a:r>
                        <a:rPr lang="en-US" sz="1200" b="0" dirty="0" smtClean="0">
                          <a:solidFill>
                            <a:srgbClr val="000000"/>
                          </a:solidFill>
                          <a:latin typeface="Arial"/>
                          <a:ea typeface="Times New Roman"/>
                          <a:cs typeface="Times New Roman"/>
                        </a:rPr>
                        <a:t>.</a:t>
                      </a:r>
                    </a:p>
                  </a:txBody>
                  <a:tcPr marL="68580" marR="68580" marT="0" marB="0"/>
                </a:tc>
              </a:tr>
              <a:tr h="771401">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Pending</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An IPAC Status = Pending is given to any IPAC payment that does not process successfully in Pegasys during </a:t>
                      </a:r>
                      <a:r>
                        <a:rPr lang="en-US" sz="1200" b="0" i="0" dirty="0" smtClean="0"/>
                        <a:t>IPAC Inbound</a:t>
                      </a:r>
                      <a:r>
                        <a:rPr lang="en-US" sz="1200" b="0" dirty="0" smtClean="0">
                          <a:solidFill>
                            <a:srgbClr val="000000"/>
                          </a:solidFill>
                          <a:latin typeface="Arial"/>
                          <a:ea typeface="Times New Roman"/>
                          <a:cs typeface="Times New Roman"/>
                        </a:rPr>
                        <a:t>. </a:t>
                      </a:r>
                      <a:r>
                        <a:rPr lang="en-US" sz="1200" b="0" dirty="0">
                          <a:solidFill>
                            <a:srgbClr val="000000"/>
                          </a:solidFill>
                          <a:latin typeface="Arial"/>
                          <a:ea typeface="Times New Roman"/>
                          <a:cs typeface="Times New Roman"/>
                        </a:rPr>
                        <a:t>Such IPAC transactions retain the Pending status until they process </a:t>
                      </a:r>
                      <a:r>
                        <a:rPr lang="en-US" sz="1200" b="0" dirty="0" smtClean="0">
                          <a:solidFill>
                            <a:srgbClr val="000000"/>
                          </a:solidFill>
                          <a:latin typeface="Arial"/>
                          <a:ea typeface="Times New Roman"/>
                          <a:cs typeface="Times New Roman"/>
                        </a:rPr>
                        <a:t>successfully</a:t>
                      </a:r>
                      <a:r>
                        <a:rPr lang="en-US" sz="1200" b="0" dirty="0">
                          <a:solidFill>
                            <a:srgbClr val="000000"/>
                          </a:solidFill>
                          <a:latin typeface="Arial"/>
                          <a:ea typeface="Times New Roman"/>
                          <a:cs typeface="Times New Roman"/>
                        </a:rPr>
                        <a:t>. </a:t>
                      </a:r>
                      <a:r>
                        <a:rPr lang="en-US" sz="1200" b="0" i="1" dirty="0">
                          <a:solidFill>
                            <a:srgbClr val="000000"/>
                          </a:solidFill>
                          <a:latin typeface="Arial"/>
                          <a:ea typeface="Times New Roman"/>
                          <a:cs typeface="Times New Roman"/>
                        </a:rPr>
                        <a:t>These payments are “pull payments” only</a:t>
                      </a:r>
                      <a:r>
                        <a:rPr lang="en-US" sz="1200" b="0" i="1" dirty="0" smtClean="0">
                          <a:solidFill>
                            <a:srgbClr val="000000"/>
                          </a:solidFill>
                          <a:latin typeface="Arial"/>
                          <a:ea typeface="Times New Roman"/>
                          <a:cs typeface="Times New Roman"/>
                        </a:rPr>
                        <a:t>.</a:t>
                      </a:r>
                    </a:p>
                  </a:txBody>
                  <a:tcPr marL="68580" marR="68580" marT="0" marB="0"/>
                </a:tc>
              </a:tr>
              <a:tr h="588313">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Received</a:t>
                      </a:r>
                      <a:endParaRPr lang="en-US" sz="1200" b="0" dirty="0">
                        <a:solidFill>
                          <a:srgbClr val="000000"/>
                        </a:solidFill>
                        <a:latin typeface="Times New Roman"/>
                        <a:ea typeface="Times New Roman"/>
                        <a:cs typeface="Times New Roman"/>
                      </a:endParaRPr>
                    </a:p>
                  </a:txBody>
                  <a:tcPr marL="68580" marR="68580" marT="0" marB="0"/>
                </a:tc>
                <a:tc>
                  <a:txBody>
                    <a:bodyPr/>
                    <a:lstStyle/>
                    <a:p>
                      <a:pPr marL="0" marR="0" algn="l">
                        <a:spcBef>
                          <a:spcPts val="400"/>
                        </a:spcBef>
                        <a:spcAft>
                          <a:spcPts val="400"/>
                        </a:spcAft>
                      </a:pPr>
                      <a:r>
                        <a:rPr lang="en-US" sz="1200" b="0" dirty="0">
                          <a:solidFill>
                            <a:srgbClr val="000000"/>
                          </a:solidFill>
                          <a:latin typeface="Arial"/>
                          <a:ea typeface="Times New Roman"/>
                          <a:cs typeface="Times New Roman"/>
                        </a:rPr>
                        <a:t>An IPAC Status = Received is given to an IPAC Payment  that has been received from IPAC and successfully processes via </a:t>
                      </a:r>
                      <a:r>
                        <a:rPr lang="en-US" sz="1200" b="0" dirty="0" smtClean="0">
                          <a:solidFill>
                            <a:srgbClr val="000000"/>
                          </a:solidFill>
                          <a:latin typeface="Arial"/>
                          <a:ea typeface="Times New Roman"/>
                          <a:cs typeface="Times New Roman"/>
                        </a:rPr>
                        <a:t>IPAC Inbound. </a:t>
                      </a:r>
                      <a:r>
                        <a:rPr lang="en-US" sz="1200" b="0" i="1" dirty="0">
                          <a:solidFill>
                            <a:srgbClr val="000000"/>
                          </a:solidFill>
                          <a:latin typeface="Arial"/>
                          <a:ea typeface="Times New Roman"/>
                          <a:cs typeface="Times New Roman"/>
                        </a:rPr>
                        <a:t>These payments are “pull payments” </a:t>
                      </a:r>
                      <a:r>
                        <a:rPr lang="en-US" sz="1200" b="0" i="1" dirty="0" smtClean="0">
                          <a:solidFill>
                            <a:srgbClr val="000000"/>
                          </a:solidFill>
                          <a:latin typeface="Arial"/>
                          <a:ea typeface="Times New Roman"/>
                          <a:cs typeface="Times New Roman"/>
                        </a:rPr>
                        <a:t>only.</a:t>
                      </a:r>
                    </a:p>
                  </a:txBody>
                  <a:tcPr marL="68580" marR="68580" marT="0" marB="0"/>
                </a:tc>
              </a:tr>
            </a:tbl>
          </a:graphicData>
        </a:graphic>
      </p:graphicFrame>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65</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9714727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a:t>IPAC </a:t>
            </a:r>
            <a:r>
              <a:rPr lang="en-US" sz="3600" dirty="0" smtClean="0"/>
              <a:t>Treasury Rejections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66</a:t>
            </a:fld>
            <a:endParaRPr lang="en-US"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3122" name="Title 1"/>
          <p:cNvSpPr>
            <a:spLocks noGrp="1"/>
          </p:cNvSpPr>
          <p:nvPr>
            <p:ph type="title"/>
          </p:nvPr>
        </p:nvSpPr>
        <p:spPr>
          <a:xfrm>
            <a:off x="455613" y="91440"/>
            <a:ext cx="8525827" cy="803910"/>
          </a:xfrm>
        </p:spPr>
        <p:txBody>
          <a:bodyPr/>
          <a:lstStyle/>
          <a:p>
            <a:r>
              <a:rPr lang="en-US" dirty="0"/>
              <a:t>Treasury </a:t>
            </a:r>
            <a:r>
              <a:rPr lang="en-US" dirty="0" smtClean="0"/>
              <a:t>Rejections – Steps to resolve typical GSA initiated IPAC Outbound Transaction scenarios</a:t>
            </a:r>
          </a:p>
        </p:txBody>
      </p:sp>
      <p:sp>
        <p:nvSpPr>
          <p:cNvPr id="133123" name="Content Placeholder 2"/>
          <p:cNvSpPr>
            <a:spLocks noGrp="1"/>
          </p:cNvSpPr>
          <p:nvPr>
            <p:ph idx="1"/>
          </p:nvPr>
        </p:nvSpPr>
        <p:spPr>
          <a:xfrm>
            <a:off x="375920" y="1239520"/>
            <a:ext cx="8768080" cy="4815840"/>
          </a:xfrm>
        </p:spPr>
        <p:txBody>
          <a:bodyPr/>
          <a:lstStyle/>
          <a:p>
            <a:pPr marL="0" indent="0">
              <a:buNone/>
            </a:pPr>
            <a:endParaRPr lang="en-US" sz="600" dirty="0" smtClean="0"/>
          </a:p>
          <a:p>
            <a:pPr marL="0" indent="0">
              <a:buNone/>
            </a:pPr>
            <a:endParaRPr lang="en-US" sz="1800" dirty="0"/>
          </a:p>
          <a:p>
            <a:pPr marL="0" indent="0">
              <a:buNone/>
            </a:pPr>
            <a:endParaRPr lang="en-US" sz="1800" dirty="0" smtClean="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565201992"/>
              </p:ext>
            </p:extLst>
          </p:nvPr>
        </p:nvGraphicFramePr>
        <p:xfrm>
          <a:off x="533400" y="1154013"/>
          <a:ext cx="8481008" cy="4885534"/>
        </p:xfrm>
        <a:graphic>
          <a:graphicData uri="http://schemas.openxmlformats.org/drawingml/2006/table">
            <a:tbl>
              <a:tblPr firstRow="1" firstCol="1" bandRow="1" bandCol="1">
                <a:tableStyleId>{5C22544A-7EE6-4342-B048-85BDC9FD1C3A}</a:tableStyleId>
              </a:tblPr>
              <a:tblGrid>
                <a:gridCol w="8481008"/>
              </a:tblGrid>
              <a:tr h="816454">
                <a:tc>
                  <a:txBody>
                    <a:bodyPr/>
                    <a:lstStyle/>
                    <a:p>
                      <a:pPr marL="0" marR="0">
                        <a:spcBef>
                          <a:spcPts val="0"/>
                        </a:spcBef>
                        <a:spcAft>
                          <a:spcPts val="0"/>
                        </a:spcAft>
                      </a:pPr>
                      <a:r>
                        <a:rPr lang="en-US" sz="1600" dirty="0" smtClean="0">
                          <a:solidFill>
                            <a:schemeClr val="bg1"/>
                          </a:solidFill>
                          <a:effectLst/>
                          <a:latin typeface="+mj-lt"/>
                          <a:cs typeface="Times New Roman" pitchFamily="18" charset="0"/>
                        </a:rPr>
                        <a:t>Error : ALC</a:t>
                      </a:r>
                      <a:r>
                        <a:rPr lang="en-US" sz="1600" baseline="0" dirty="0" smtClean="0">
                          <a:solidFill>
                            <a:schemeClr val="bg1"/>
                          </a:solidFill>
                          <a:effectLst/>
                          <a:latin typeface="+mj-lt"/>
                          <a:cs typeface="Times New Roman" pitchFamily="18" charset="0"/>
                        </a:rPr>
                        <a:t> Related</a:t>
                      </a:r>
                      <a:endParaRPr lang="en-US" sz="1600" dirty="0" smtClean="0">
                        <a:solidFill>
                          <a:schemeClr val="bg1"/>
                        </a:solidFill>
                        <a:effectLst/>
                        <a:latin typeface="+mj-lt"/>
                        <a:ea typeface="Times New Roman"/>
                        <a:cs typeface="Times New Roman" pitchFamily="18" charset="0"/>
                      </a:endParaRPr>
                    </a:p>
                    <a:p>
                      <a:pPr marL="0" marR="0">
                        <a:spcBef>
                          <a:spcPts val="0"/>
                        </a:spcBef>
                        <a:spcAft>
                          <a:spcPts val="0"/>
                        </a:spcAft>
                      </a:pPr>
                      <a:r>
                        <a:rPr lang="en-US" sz="1200" b="1" kern="1200" dirty="0" smtClean="0">
                          <a:solidFill>
                            <a:schemeClr val="bg1"/>
                          </a:solidFill>
                          <a:effectLst/>
                          <a:latin typeface="+mn-lt"/>
                          <a:ea typeface="+mn-ea"/>
                          <a:cs typeface="Times New Roman" pitchFamily="18" charset="0"/>
                        </a:rPr>
                        <a:t> </a:t>
                      </a:r>
                    </a:p>
                    <a:p>
                      <a:pPr marL="0" marR="0">
                        <a:spcBef>
                          <a:spcPts val="0"/>
                        </a:spcBef>
                        <a:spcAft>
                          <a:spcPts val="0"/>
                        </a:spcAft>
                      </a:pPr>
                      <a:r>
                        <a:rPr lang="en-US" sz="1200" b="0" kern="1200" dirty="0" smtClean="0">
                          <a:solidFill>
                            <a:schemeClr val="bg1"/>
                          </a:solidFill>
                          <a:effectLst/>
                          <a:latin typeface="+mn-lt"/>
                          <a:ea typeface="+mn-ea"/>
                          <a:cs typeface="Times New Roman" pitchFamily="18" charset="0"/>
                        </a:rPr>
                        <a:t>Note:</a:t>
                      </a:r>
                      <a:r>
                        <a:rPr lang="en-US" sz="1200" b="0" kern="1200" baseline="0" dirty="0" smtClean="0">
                          <a:solidFill>
                            <a:schemeClr val="bg1"/>
                          </a:solidFill>
                          <a:effectLst/>
                          <a:latin typeface="+mn-lt"/>
                          <a:ea typeface="+mn-ea"/>
                          <a:cs typeface="Times New Roman" pitchFamily="18" charset="0"/>
                        </a:rPr>
                        <a:t> In </a:t>
                      </a:r>
                      <a:r>
                        <a:rPr lang="en-US" sz="1200" b="0" kern="1200" dirty="0" smtClean="0">
                          <a:solidFill>
                            <a:schemeClr val="bg1"/>
                          </a:solidFill>
                          <a:effectLst/>
                          <a:latin typeface="+mn-lt"/>
                          <a:ea typeface="+mn-ea"/>
                          <a:cs typeface="Times New Roman" pitchFamily="18" charset="0"/>
                        </a:rPr>
                        <a:t>all cases, the vendor table should be updated to reflect changes in ALC</a:t>
                      </a:r>
                      <a:endParaRPr lang="en-US" sz="1200" b="0" kern="1200" dirty="0" smtClean="0">
                        <a:solidFill>
                          <a:schemeClr val="bg1"/>
                        </a:solidFill>
                        <a:effectLst/>
                        <a:latin typeface="+mn-lt"/>
                        <a:ea typeface="Times New Roman"/>
                        <a:cs typeface="Times New Roman" pitchFamily="18" charset="0"/>
                      </a:endParaRPr>
                    </a:p>
                    <a:p>
                      <a:pPr marL="0" marR="0">
                        <a:spcBef>
                          <a:spcPts val="0"/>
                        </a:spcBef>
                        <a:spcAft>
                          <a:spcPts val="0"/>
                        </a:spcAft>
                      </a:pPr>
                      <a:endParaRPr lang="en-US" sz="1200" b="1" dirty="0">
                        <a:solidFill>
                          <a:schemeClr val="bg1"/>
                        </a:solidFill>
                        <a:effectLst/>
                        <a:latin typeface="+mj-lt"/>
                        <a:ea typeface="Times New Roman"/>
                        <a:cs typeface="Times New Roman" pitchFamily="18" charset="0"/>
                      </a:endParaRPr>
                    </a:p>
                  </a:txBody>
                  <a:tcPr marL="68580" marR="68580" marT="0" marB="0">
                    <a:solidFill>
                      <a:schemeClr val="accent2"/>
                    </a:solidFill>
                  </a:tcPr>
                </a:tc>
              </a:tr>
              <a:tr h="462666">
                <a:tc>
                  <a:txBody>
                    <a:bodyPr/>
                    <a:lstStyle/>
                    <a:p>
                      <a:pPr marL="0" marR="0">
                        <a:spcBef>
                          <a:spcPts val="0"/>
                        </a:spcBef>
                        <a:spcAft>
                          <a:spcPts val="0"/>
                        </a:spcAft>
                      </a:pPr>
                      <a:r>
                        <a:rPr lang="en-US" sz="1600" dirty="0" smtClean="0">
                          <a:solidFill>
                            <a:schemeClr val="tx1"/>
                          </a:solidFill>
                          <a:effectLst/>
                          <a:latin typeface="+mj-lt"/>
                          <a:ea typeface="Times New Roman"/>
                          <a:cs typeface="Times New Roman" pitchFamily="18" charset="0"/>
                        </a:rPr>
                        <a:t>Solution:</a:t>
                      </a:r>
                      <a:r>
                        <a:rPr lang="en-US" sz="1600" baseline="0" dirty="0" smtClean="0">
                          <a:solidFill>
                            <a:schemeClr val="tx1"/>
                          </a:solidFill>
                          <a:effectLst/>
                          <a:latin typeface="+mj-lt"/>
                          <a:ea typeface="Times New Roman"/>
                          <a:cs typeface="Times New Roman" pitchFamily="18" charset="0"/>
                        </a:rPr>
                        <a:t> </a:t>
                      </a:r>
                      <a:r>
                        <a:rPr lang="en-US" sz="1600" b="1" kern="1200" dirty="0" smtClean="0">
                          <a:solidFill>
                            <a:schemeClr val="tx1"/>
                          </a:solidFill>
                          <a:effectLst/>
                          <a:latin typeface="+mn-lt"/>
                          <a:ea typeface="+mn-ea"/>
                          <a:cs typeface="Times New Roman" pitchFamily="18" charset="0"/>
                        </a:rPr>
                        <a:t>ALL BDs in Statement need to be changed: </a:t>
                      </a:r>
                    </a:p>
                    <a:p>
                      <a:pPr marL="0" marR="0">
                        <a:spcBef>
                          <a:spcPts val="0"/>
                        </a:spcBef>
                        <a:spcAft>
                          <a:spcPts val="0"/>
                        </a:spcAft>
                      </a:pPr>
                      <a:endParaRPr lang="en-US" sz="1200" b="1" kern="1200" dirty="0" smtClean="0">
                        <a:solidFill>
                          <a:schemeClr val="tx1"/>
                        </a:solidFill>
                        <a:effectLst/>
                        <a:latin typeface="+mn-lt"/>
                        <a:ea typeface="Times New Roman"/>
                        <a:cs typeface="Times New Roman" pitchFamily="18" charset="0"/>
                      </a:endParaRPr>
                    </a:p>
                    <a:p>
                      <a:pPr marL="0" marR="0">
                        <a:spcBef>
                          <a:spcPts val="0"/>
                        </a:spcBef>
                        <a:spcAft>
                          <a:spcPts val="0"/>
                        </a:spcAft>
                      </a:pPr>
                      <a:r>
                        <a:rPr lang="en-US" sz="1200" b="1" dirty="0" smtClean="0">
                          <a:solidFill>
                            <a:schemeClr val="tx1"/>
                          </a:solidFill>
                          <a:effectLst/>
                          <a:latin typeface="+mj-lt"/>
                          <a:ea typeface="Times New Roman"/>
                          <a:cs typeface="Times New Roman" pitchFamily="18" charset="0"/>
                        </a:rPr>
                        <a:t>Note: Solution is applicable to all Region</a:t>
                      </a:r>
                      <a:r>
                        <a:rPr lang="en-US" sz="1200" b="1" baseline="0" dirty="0" smtClean="0">
                          <a:solidFill>
                            <a:schemeClr val="tx1"/>
                          </a:solidFill>
                          <a:effectLst/>
                          <a:latin typeface="+mj-lt"/>
                          <a:ea typeface="Times New Roman"/>
                          <a:cs typeface="Times New Roman" pitchFamily="18" charset="0"/>
                        </a:rPr>
                        <a:t> 6 </a:t>
                      </a:r>
                      <a:r>
                        <a:rPr lang="en-US" sz="1200" b="1" dirty="0" smtClean="0">
                          <a:solidFill>
                            <a:schemeClr val="tx1"/>
                          </a:solidFill>
                          <a:effectLst/>
                          <a:latin typeface="+mj-lt"/>
                          <a:ea typeface="Times New Roman"/>
                          <a:cs typeface="Times New Roman" pitchFamily="18" charset="0"/>
                        </a:rPr>
                        <a:t>Business Lines</a:t>
                      </a:r>
                      <a:endParaRPr lang="en-US" sz="1200" b="1" dirty="0">
                        <a:solidFill>
                          <a:schemeClr val="tx1"/>
                        </a:solidFill>
                        <a:effectLst/>
                        <a:latin typeface="+mj-lt"/>
                        <a:ea typeface="Times New Roman"/>
                        <a:cs typeface="Times New Roman" pitchFamily="18" charset="0"/>
                      </a:endParaRPr>
                    </a:p>
                  </a:txBody>
                  <a:tcPr marL="68580" marR="68580" marT="0" marB="0">
                    <a:solidFill>
                      <a:schemeClr val="accent2">
                        <a:lumMod val="60000"/>
                        <a:lumOff val="40000"/>
                      </a:schemeClr>
                    </a:solidFill>
                  </a:tcPr>
                </a:tc>
              </a:tr>
              <a:tr h="2775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Times New Roman" pitchFamily="18" charset="0"/>
                        </a:rPr>
                        <a:t>For Normal Debit Bill:</a:t>
                      </a:r>
                    </a:p>
                  </a:txBody>
                  <a:tcPr marL="68580" marR="68580" marT="0" marB="0">
                    <a:solidFill>
                      <a:schemeClr val="accent2">
                        <a:lumMod val="60000"/>
                        <a:lumOff val="40000"/>
                      </a:schemeClr>
                    </a:solidFill>
                  </a:tcPr>
                </a:tc>
              </a:tr>
              <a:tr h="2348028">
                <a:tc>
                  <a:txBody>
                    <a:bodyPr/>
                    <a:lstStyle/>
                    <a:p>
                      <a:pPr marL="0" marR="0">
                        <a:spcBef>
                          <a:spcPts val="0"/>
                        </a:spcBef>
                        <a:spcAft>
                          <a:spcPts val="0"/>
                        </a:spcAft>
                      </a:pPr>
                      <a:endParaRPr lang="en-US" sz="1200" b="0" dirty="0">
                        <a:solidFill>
                          <a:schemeClr val="tx1"/>
                        </a:solidFill>
                        <a:effectLst/>
                        <a:latin typeface="+mj-lt"/>
                        <a:ea typeface="Times New Roman"/>
                        <a:cs typeface="Times New Roman" pitchFamily="18" charset="0"/>
                      </a:endParaRPr>
                    </a:p>
                    <a:p>
                      <a:pPr marL="228600" indent="-228600">
                        <a:spcBef>
                          <a:spcPts val="300"/>
                        </a:spcBef>
                        <a:spcAft>
                          <a:spcPts val="600"/>
                        </a:spcAft>
                        <a:buFont typeface="+mj-lt"/>
                        <a:buAutoNum type="arabicPeriod"/>
                      </a:pPr>
                      <a:r>
                        <a:rPr lang="en-US" sz="1100" b="0" kern="1200" dirty="0" smtClean="0">
                          <a:solidFill>
                            <a:schemeClr val="tx1"/>
                          </a:solidFill>
                          <a:latin typeface="+mn-lt"/>
                          <a:ea typeface="+mn-ea"/>
                          <a:cs typeface="+mn-cs"/>
                        </a:rPr>
                        <a:t>Download the IPAC error report, manually identify rejected statements, classify the errors  </a:t>
                      </a:r>
                    </a:p>
                    <a:p>
                      <a:pPr marL="228600" indent="-228600">
                        <a:spcBef>
                          <a:spcPts val="300"/>
                        </a:spcBef>
                        <a:spcAft>
                          <a:spcPts val="600"/>
                        </a:spcAft>
                        <a:buFont typeface="+mj-lt"/>
                        <a:buAutoNum type="arabicPeriod"/>
                      </a:pPr>
                      <a:r>
                        <a:rPr lang="en-US" sz="1100" b="0" kern="1200" dirty="0" smtClean="0">
                          <a:solidFill>
                            <a:schemeClr val="tx1"/>
                          </a:solidFill>
                          <a:latin typeface="+mn-lt"/>
                          <a:ea typeface="+mn-ea"/>
                          <a:cs typeface="+mn-cs"/>
                        </a:rPr>
                        <a:t>Statement #s included in UNIX input file for the Update IPAC Status job to read</a:t>
                      </a:r>
                    </a:p>
                    <a:p>
                      <a:pPr marL="228600" indent="-228600">
                        <a:spcBef>
                          <a:spcPts val="300"/>
                        </a:spcBef>
                        <a:spcAft>
                          <a:spcPts val="600"/>
                        </a:spcAft>
                        <a:buFont typeface="+mj-lt"/>
                        <a:buAutoNum type="arabicPeriod"/>
                      </a:pPr>
                      <a:r>
                        <a:rPr lang="en-US" sz="1100" b="0" kern="1200" dirty="0" smtClean="0">
                          <a:solidFill>
                            <a:schemeClr val="tx1"/>
                          </a:solidFill>
                          <a:latin typeface="+mn-lt"/>
                          <a:ea typeface="+mn-ea"/>
                          <a:cs typeface="+mn-cs"/>
                        </a:rPr>
                        <a:t>UNIX file attached to a ESC CP to be approved by GSA management  </a:t>
                      </a:r>
                    </a:p>
                    <a:p>
                      <a:pPr marL="228600" indent="-228600">
                        <a:spcBef>
                          <a:spcPts val="300"/>
                        </a:spcBef>
                        <a:spcAft>
                          <a:spcPts val="600"/>
                        </a:spcAft>
                        <a:buFont typeface="+mj-lt"/>
                        <a:buAutoNum type="arabicPeriod"/>
                      </a:pPr>
                      <a:r>
                        <a:rPr lang="en-US" sz="1100" b="0" kern="1200" dirty="0" smtClean="0">
                          <a:solidFill>
                            <a:schemeClr val="tx1"/>
                          </a:solidFill>
                          <a:latin typeface="+mn-lt"/>
                          <a:ea typeface="+mn-ea"/>
                          <a:cs typeface="+mn-cs"/>
                        </a:rPr>
                        <a:t>GSA Config team stages file in Pegasys Infile directory  </a:t>
                      </a:r>
                    </a:p>
                    <a:p>
                      <a:pPr marL="228600" indent="-228600">
                        <a:spcBef>
                          <a:spcPts val="300"/>
                        </a:spcBef>
                        <a:spcAft>
                          <a:spcPts val="600"/>
                        </a:spcAft>
                        <a:buFont typeface="+mj-lt"/>
                        <a:buAutoNum type="arabicPeriod"/>
                      </a:pPr>
                      <a:r>
                        <a:rPr lang="en-US" sz="1100" b="0" kern="1200" dirty="0" smtClean="0">
                          <a:solidFill>
                            <a:schemeClr val="tx1"/>
                          </a:solidFill>
                          <a:latin typeface="+mn-lt"/>
                          <a:ea typeface="+mn-ea"/>
                          <a:cs typeface="+mn-cs"/>
                        </a:rPr>
                        <a:t>GSA Ops runs Update IPAC Status job to update to Rejected  </a:t>
                      </a:r>
                    </a:p>
                    <a:p>
                      <a:pPr marL="228600" indent="-228600">
                        <a:spcBef>
                          <a:spcPts val="300"/>
                        </a:spcBef>
                        <a:spcAft>
                          <a:spcPts val="600"/>
                        </a:spcAft>
                        <a:buFont typeface="+mj-lt"/>
                        <a:buAutoNum type="arabicPeriod"/>
                      </a:pPr>
                      <a:r>
                        <a:rPr lang="en-US" sz="1100" b="0" kern="1200" dirty="0" smtClean="0">
                          <a:solidFill>
                            <a:schemeClr val="tx1"/>
                          </a:solidFill>
                          <a:latin typeface="+mn-lt"/>
                          <a:ea typeface="+mn-ea"/>
                          <a:cs typeface="+mn-cs"/>
                        </a:rPr>
                        <a:t>Finance determines correct ALC/TAS value and CGI O&amp;M team develops SQL to update statements/BDs (with GSA mgmt approval and subsequent implementation by the DBA team)</a:t>
                      </a:r>
                    </a:p>
                    <a:p>
                      <a:pPr marL="228600" indent="-228600">
                        <a:spcBef>
                          <a:spcPts val="300"/>
                        </a:spcBef>
                        <a:spcAft>
                          <a:spcPts val="600"/>
                        </a:spcAft>
                        <a:buFont typeface="+mj-lt"/>
                        <a:buAutoNum type="arabicPeriod"/>
                      </a:pPr>
                      <a:r>
                        <a:rPr lang="en-US" sz="1100" b="0" kern="1200" dirty="0" smtClean="0">
                          <a:solidFill>
                            <a:schemeClr val="tx1"/>
                          </a:solidFill>
                          <a:latin typeface="+mn-lt"/>
                          <a:ea typeface="+mn-ea"/>
                          <a:cs typeface="+mn-cs"/>
                        </a:rPr>
                        <a:t>Update Statements/BDs via SQL</a:t>
                      </a:r>
                    </a:p>
                    <a:p>
                      <a:pPr marL="228600" indent="-228600">
                        <a:spcBef>
                          <a:spcPts val="300"/>
                        </a:spcBef>
                        <a:spcAft>
                          <a:spcPts val="600"/>
                        </a:spcAft>
                        <a:buFont typeface="+mj-lt"/>
                        <a:buAutoNum type="arabicPeriod"/>
                      </a:pPr>
                      <a:r>
                        <a:rPr lang="en-US" sz="1100" b="0" kern="1200" dirty="0" smtClean="0">
                          <a:solidFill>
                            <a:schemeClr val="tx1"/>
                          </a:solidFill>
                          <a:latin typeface="+mn-lt"/>
                          <a:ea typeface="+mn-ea"/>
                          <a:cs typeface="+mn-cs"/>
                        </a:rPr>
                        <a:t>Run Update IPAC Status job using same input file to set the IPAC statuses to Not Submitted</a:t>
                      </a:r>
                    </a:p>
                    <a:p>
                      <a:pPr marL="228600" indent="-228600">
                        <a:spcBef>
                          <a:spcPts val="300"/>
                        </a:spcBef>
                        <a:spcAft>
                          <a:spcPts val="600"/>
                        </a:spcAft>
                        <a:buFont typeface="+mj-lt"/>
                        <a:buAutoNum type="arabicPeriod"/>
                      </a:pPr>
                      <a:r>
                        <a:rPr lang="en-US" sz="1100" b="0" kern="1200" dirty="0" smtClean="0">
                          <a:solidFill>
                            <a:schemeClr val="tx1"/>
                          </a:solidFill>
                          <a:latin typeface="+mn-lt"/>
                          <a:ea typeface="+mn-ea"/>
                          <a:cs typeface="+mn-cs"/>
                        </a:rPr>
                        <a:t>Re-process through IPACOUT</a:t>
                      </a:r>
                      <a:r>
                        <a:rPr lang="en-US" sz="1100" b="0" dirty="0">
                          <a:solidFill>
                            <a:schemeClr val="tx1"/>
                          </a:solidFill>
                          <a:effectLst/>
                          <a:latin typeface="+mj-lt"/>
                          <a:cs typeface="Times New Roman" pitchFamily="18" charset="0"/>
                        </a:rPr>
                        <a:t> </a:t>
                      </a:r>
                      <a:endParaRPr lang="en-US" sz="1100" b="0" dirty="0" smtClean="0">
                        <a:solidFill>
                          <a:schemeClr val="tx1"/>
                        </a:solidFill>
                        <a:effectLst/>
                        <a:latin typeface="+mj-lt"/>
                        <a:cs typeface="Times New Roman" pitchFamily="18" charset="0"/>
                      </a:endParaRPr>
                    </a:p>
                    <a:p>
                      <a:pPr marL="228600" marR="0" indent="-228600" algn="l" defTabSz="914400" rtl="0" eaLnBrk="1" fontAlgn="auto" latinLnBrk="0" hangingPunct="1">
                        <a:lnSpc>
                          <a:spcPct val="100000"/>
                        </a:lnSpc>
                        <a:spcBef>
                          <a:spcPts val="300"/>
                        </a:spcBef>
                        <a:spcAft>
                          <a:spcPts val="600"/>
                        </a:spcAft>
                        <a:buClrTx/>
                        <a:buSzTx/>
                        <a:buFont typeface="+mj-lt"/>
                        <a:buAutoNum type="arabicPeriod"/>
                        <a:tabLst/>
                        <a:defRPr/>
                      </a:pPr>
                      <a:r>
                        <a:rPr lang="en-US" sz="1100" b="0" dirty="0" smtClean="0">
                          <a:solidFill>
                            <a:schemeClr val="tx1"/>
                          </a:solidFill>
                          <a:effectLst/>
                          <a:latin typeface="+mj-lt"/>
                          <a:cs typeface="Times New Roman" pitchFamily="18" charset="0"/>
                        </a:rPr>
                        <a:t>Optional: Re-run ARBILLGEN in reprint mode and Delete original attachment using SQL</a:t>
                      </a:r>
                    </a:p>
                  </a:txBody>
                  <a:tcPr marL="68580" marR="68580" marT="0" marB="0">
                    <a:solidFill>
                      <a:schemeClr val="accent5"/>
                    </a:solidFill>
                  </a:tcPr>
                </a:tc>
              </a:tr>
            </a:tbl>
          </a:graphicData>
        </a:graphic>
      </p:graphicFrame>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67</a:t>
            </a:fld>
            <a:endParaRPr lang="en-US" dirty="0">
              <a:solidFill>
                <a:srgbClr val="000000"/>
              </a:solidFill>
            </a:endParaRPr>
          </a:p>
        </p:txBody>
      </p:sp>
      <p:sp>
        <p:nvSpPr>
          <p:cNvPr id="6"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
        <p:nvSpPr>
          <p:cNvPr id="9" name="Footer Placeholder 2"/>
          <p:cNvSpPr txBox="1">
            <a:spLocks/>
          </p:cNvSpPr>
          <p:nvPr/>
        </p:nvSpPr>
        <p:spPr bwMode="auto">
          <a:xfrm>
            <a:off x="533400" y="6078042"/>
            <a:ext cx="8461744"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en-US" b="0" dirty="0" smtClean="0"/>
              <a:t>Note: Updating the IPAC Status in steps 2 through 5 above, can also be completed manually via the IPAC Transaction Query if desired.</a:t>
            </a:r>
            <a:endParaRPr lang="en-US" b="0" dirty="0"/>
          </a:p>
        </p:txBody>
      </p:sp>
    </p:spTree>
    <p:extLst>
      <p:ext uri="{BB962C8B-B14F-4D97-AF65-F5344CB8AC3E}">
        <p14:creationId xmlns:p14="http://schemas.microsoft.com/office/powerpoint/2010/main" val="3737870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Treasury </a:t>
            </a:r>
            <a:r>
              <a:rPr lang="en-US" dirty="0" smtClean="0"/>
              <a:t>Rejections – Steps to resolve typical GSA initiated IPAC Outbound Transaction scenarios</a:t>
            </a:r>
          </a:p>
        </p:txBody>
      </p:sp>
      <p:sp>
        <p:nvSpPr>
          <p:cNvPr id="133123" name="Content Placeholder 2"/>
          <p:cNvSpPr>
            <a:spLocks noGrp="1"/>
          </p:cNvSpPr>
          <p:nvPr>
            <p:ph idx="1"/>
          </p:nvPr>
        </p:nvSpPr>
        <p:spPr>
          <a:xfrm>
            <a:off x="375920" y="1239520"/>
            <a:ext cx="8768080" cy="4815840"/>
          </a:xfrm>
        </p:spPr>
        <p:txBody>
          <a:bodyPr/>
          <a:lstStyle/>
          <a:p>
            <a:pPr marL="0" indent="0">
              <a:buNone/>
            </a:pPr>
            <a:endParaRPr lang="en-US" sz="600" dirty="0" smtClean="0"/>
          </a:p>
          <a:p>
            <a:pPr marL="0" indent="0">
              <a:buNone/>
            </a:pPr>
            <a:endParaRPr lang="en-US" sz="1800" dirty="0"/>
          </a:p>
          <a:p>
            <a:pPr marL="0" indent="0">
              <a:buNone/>
            </a:pPr>
            <a:endParaRPr lang="en-US" sz="1800" dirty="0" smtClean="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078361401"/>
              </p:ext>
            </p:extLst>
          </p:nvPr>
        </p:nvGraphicFramePr>
        <p:xfrm>
          <a:off x="437361" y="1365662"/>
          <a:ext cx="8481008" cy="4495800"/>
        </p:xfrm>
        <a:graphic>
          <a:graphicData uri="http://schemas.openxmlformats.org/drawingml/2006/table">
            <a:tbl>
              <a:tblPr firstRow="1" firstCol="1" bandRow="1" bandCol="1">
                <a:tableStyleId>{5C22544A-7EE6-4342-B048-85BDC9FD1C3A}</a:tableStyleId>
              </a:tblPr>
              <a:tblGrid>
                <a:gridCol w="8481008"/>
              </a:tblGrid>
              <a:tr h="495819">
                <a:tc>
                  <a:txBody>
                    <a:bodyPr/>
                    <a:lstStyle/>
                    <a:p>
                      <a:pPr marL="0" marR="0">
                        <a:spcBef>
                          <a:spcPts val="0"/>
                        </a:spcBef>
                        <a:spcAft>
                          <a:spcPts val="0"/>
                        </a:spcAft>
                      </a:pPr>
                      <a:r>
                        <a:rPr lang="en-US" sz="1600" dirty="0" smtClean="0">
                          <a:solidFill>
                            <a:schemeClr val="bg1"/>
                          </a:solidFill>
                          <a:effectLst/>
                          <a:latin typeface="+mj-lt"/>
                          <a:cs typeface="Times New Roman" pitchFamily="18" charset="0"/>
                        </a:rPr>
                        <a:t>Error : ALC</a:t>
                      </a:r>
                      <a:r>
                        <a:rPr lang="en-US" sz="1600" baseline="0" dirty="0" smtClean="0">
                          <a:solidFill>
                            <a:schemeClr val="bg1"/>
                          </a:solidFill>
                          <a:effectLst/>
                          <a:latin typeface="+mj-lt"/>
                          <a:cs typeface="Times New Roman" pitchFamily="18" charset="0"/>
                        </a:rPr>
                        <a:t> Related</a:t>
                      </a:r>
                      <a:endParaRPr lang="en-US" sz="1600" dirty="0" smtClean="0">
                        <a:solidFill>
                          <a:schemeClr val="bg1"/>
                        </a:solidFill>
                        <a:effectLst/>
                        <a:latin typeface="+mj-lt"/>
                        <a:ea typeface="Times New Roman"/>
                        <a:cs typeface="Times New Roman" pitchFamily="18" charset="0"/>
                      </a:endParaRPr>
                    </a:p>
                    <a:p>
                      <a:pPr marL="0" marR="0">
                        <a:spcBef>
                          <a:spcPts val="0"/>
                        </a:spcBef>
                        <a:spcAft>
                          <a:spcPts val="0"/>
                        </a:spcAft>
                      </a:pPr>
                      <a:r>
                        <a:rPr lang="en-US" sz="1200" b="1" kern="1200" dirty="0" smtClean="0">
                          <a:solidFill>
                            <a:schemeClr val="bg1"/>
                          </a:solidFill>
                          <a:effectLst/>
                          <a:latin typeface="+mn-lt"/>
                          <a:ea typeface="+mn-ea"/>
                          <a:cs typeface="Times New Roman" pitchFamily="18" charset="0"/>
                        </a:rPr>
                        <a:t> </a:t>
                      </a:r>
                    </a:p>
                    <a:p>
                      <a:pPr marL="0" marR="0">
                        <a:spcBef>
                          <a:spcPts val="0"/>
                        </a:spcBef>
                        <a:spcAft>
                          <a:spcPts val="0"/>
                        </a:spcAft>
                      </a:pPr>
                      <a:r>
                        <a:rPr lang="en-US" sz="1200" b="0" kern="1200" dirty="0" smtClean="0">
                          <a:solidFill>
                            <a:schemeClr val="bg1"/>
                          </a:solidFill>
                          <a:effectLst/>
                          <a:latin typeface="+mn-lt"/>
                          <a:ea typeface="+mn-ea"/>
                          <a:cs typeface="Times New Roman" pitchFamily="18" charset="0"/>
                        </a:rPr>
                        <a:t>Note:</a:t>
                      </a:r>
                      <a:r>
                        <a:rPr lang="en-US" sz="1200" b="0" kern="1200" baseline="0" dirty="0" smtClean="0">
                          <a:solidFill>
                            <a:schemeClr val="bg1"/>
                          </a:solidFill>
                          <a:effectLst/>
                          <a:latin typeface="+mn-lt"/>
                          <a:ea typeface="+mn-ea"/>
                          <a:cs typeface="Times New Roman" pitchFamily="18" charset="0"/>
                        </a:rPr>
                        <a:t> In </a:t>
                      </a:r>
                      <a:r>
                        <a:rPr lang="en-US" sz="1200" b="0" kern="1200" dirty="0" smtClean="0">
                          <a:solidFill>
                            <a:schemeClr val="bg1"/>
                          </a:solidFill>
                          <a:effectLst/>
                          <a:latin typeface="+mn-lt"/>
                          <a:ea typeface="+mn-ea"/>
                          <a:cs typeface="Times New Roman" pitchFamily="18" charset="0"/>
                        </a:rPr>
                        <a:t>all cases, the vendor table should be updated to reflect changes in ALC</a:t>
                      </a:r>
                      <a:endParaRPr lang="en-US" sz="1200" b="0" kern="1200" dirty="0" smtClean="0">
                        <a:solidFill>
                          <a:schemeClr val="bg1"/>
                        </a:solidFill>
                        <a:effectLst/>
                        <a:latin typeface="+mn-lt"/>
                        <a:ea typeface="Times New Roman"/>
                        <a:cs typeface="Times New Roman" pitchFamily="18" charset="0"/>
                      </a:endParaRPr>
                    </a:p>
                    <a:p>
                      <a:pPr marL="0" marR="0">
                        <a:spcBef>
                          <a:spcPts val="0"/>
                        </a:spcBef>
                        <a:spcAft>
                          <a:spcPts val="0"/>
                        </a:spcAft>
                      </a:pPr>
                      <a:endParaRPr lang="en-US" sz="1200" b="1" dirty="0">
                        <a:solidFill>
                          <a:schemeClr val="bg1"/>
                        </a:solidFill>
                        <a:effectLst/>
                        <a:latin typeface="+mj-lt"/>
                        <a:ea typeface="Times New Roman"/>
                        <a:cs typeface="Times New Roman" pitchFamily="18" charset="0"/>
                      </a:endParaRPr>
                    </a:p>
                  </a:txBody>
                  <a:tcPr marL="68580" marR="68580" marT="0" marB="0">
                    <a:solidFill>
                      <a:schemeClr val="accent2"/>
                    </a:solidFill>
                  </a:tcPr>
                </a:tc>
              </a:tr>
              <a:tr h="462666">
                <a:tc>
                  <a:txBody>
                    <a:bodyPr/>
                    <a:lstStyle/>
                    <a:p>
                      <a:pPr marL="0" marR="0">
                        <a:spcBef>
                          <a:spcPts val="0"/>
                        </a:spcBef>
                        <a:spcAft>
                          <a:spcPts val="0"/>
                        </a:spcAft>
                      </a:pPr>
                      <a:r>
                        <a:rPr lang="en-US" sz="1600" dirty="0" smtClean="0">
                          <a:solidFill>
                            <a:schemeClr val="tx1"/>
                          </a:solidFill>
                          <a:effectLst/>
                          <a:latin typeface="+mj-lt"/>
                          <a:ea typeface="Times New Roman"/>
                          <a:cs typeface="Times New Roman" pitchFamily="18" charset="0"/>
                        </a:rPr>
                        <a:t>Solution:</a:t>
                      </a:r>
                      <a:r>
                        <a:rPr lang="en-US" sz="1600" baseline="0" dirty="0" smtClean="0">
                          <a:solidFill>
                            <a:schemeClr val="tx1"/>
                          </a:solidFill>
                          <a:effectLst/>
                          <a:latin typeface="+mj-lt"/>
                          <a:ea typeface="Times New Roman"/>
                          <a:cs typeface="Times New Roman" pitchFamily="18" charset="0"/>
                        </a:rPr>
                        <a:t> </a:t>
                      </a:r>
                      <a:r>
                        <a:rPr lang="en-US" sz="1600" b="1" kern="1200" dirty="0" smtClean="0">
                          <a:solidFill>
                            <a:schemeClr val="tx1"/>
                          </a:solidFill>
                          <a:effectLst/>
                          <a:latin typeface="+mn-lt"/>
                          <a:ea typeface="+mn-ea"/>
                          <a:cs typeface="Times New Roman" pitchFamily="18" charset="0"/>
                        </a:rPr>
                        <a:t>ALL BDs in Statement need to be changed</a:t>
                      </a:r>
                      <a:r>
                        <a:rPr lang="en-US" sz="1200" b="1" kern="1200" dirty="0" smtClean="0">
                          <a:solidFill>
                            <a:schemeClr val="tx1"/>
                          </a:solidFill>
                          <a:effectLst/>
                          <a:latin typeface="+mn-lt"/>
                          <a:ea typeface="+mn-ea"/>
                          <a:cs typeface="Times New Roman" pitchFamily="18" charset="0"/>
                        </a:rPr>
                        <a:t>: </a:t>
                      </a:r>
                    </a:p>
                    <a:p>
                      <a:pPr marL="0" marR="0">
                        <a:spcBef>
                          <a:spcPts val="0"/>
                        </a:spcBef>
                        <a:spcAft>
                          <a:spcPts val="0"/>
                        </a:spcAft>
                      </a:pPr>
                      <a:endParaRPr lang="en-US" sz="1200" b="1" kern="1200" dirty="0" smtClean="0">
                        <a:solidFill>
                          <a:schemeClr val="tx1"/>
                        </a:solidFill>
                        <a:effectLst/>
                        <a:latin typeface="+mn-lt"/>
                        <a:ea typeface="Times New Roman"/>
                        <a:cs typeface="Times New Roman" pitchFamily="18" charset="0"/>
                      </a:endParaRPr>
                    </a:p>
                    <a:p>
                      <a:pPr marL="0" marR="0">
                        <a:spcBef>
                          <a:spcPts val="0"/>
                        </a:spcBef>
                        <a:spcAft>
                          <a:spcPts val="0"/>
                        </a:spcAft>
                      </a:pPr>
                      <a:r>
                        <a:rPr lang="en-US" sz="1200" b="1" dirty="0" smtClean="0">
                          <a:solidFill>
                            <a:schemeClr val="tx1"/>
                          </a:solidFill>
                          <a:effectLst/>
                          <a:latin typeface="+mj-lt"/>
                          <a:ea typeface="Times New Roman"/>
                          <a:cs typeface="Times New Roman" pitchFamily="18" charset="0"/>
                        </a:rPr>
                        <a:t>Note: Solution is applicable to all Region</a:t>
                      </a:r>
                      <a:r>
                        <a:rPr lang="en-US" sz="1200" b="1" baseline="0" dirty="0" smtClean="0">
                          <a:solidFill>
                            <a:schemeClr val="tx1"/>
                          </a:solidFill>
                          <a:effectLst/>
                          <a:latin typeface="+mj-lt"/>
                          <a:ea typeface="Times New Roman"/>
                          <a:cs typeface="Times New Roman" pitchFamily="18" charset="0"/>
                        </a:rPr>
                        <a:t> 6 </a:t>
                      </a:r>
                      <a:r>
                        <a:rPr lang="en-US" sz="1200" b="1" dirty="0" smtClean="0">
                          <a:solidFill>
                            <a:schemeClr val="tx1"/>
                          </a:solidFill>
                          <a:effectLst/>
                          <a:latin typeface="+mj-lt"/>
                          <a:ea typeface="Times New Roman"/>
                          <a:cs typeface="Times New Roman" pitchFamily="18" charset="0"/>
                        </a:rPr>
                        <a:t>Business Lines</a:t>
                      </a:r>
                      <a:endParaRPr lang="en-US" sz="1200" b="1" dirty="0">
                        <a:solidFill>
                          <a:schemeClr val="tx1"/>
                        </a:solidFill>
                        <a:effectLst/>
                        <a:latin typeface="+mj-lt"/>
                        <a:ea typeface="Times New Roman"/>
                        <a:cs typeface="Times New Roman" pitchFamily="18" charset="0"/>
                      </a:endParaRPr>
                    </a:p>
                  </a:txBody>
                  <a:tcPr marL="68580" marR="68580" marT="0" marB="0">
                    <a:solidFill>
                      <a:schemeClr val="accent2">
                        <a:lumMod val="60000"/>
                        <a:lumOff val="40000"/>
                      </a:schemeClr>
                    </a:solidFill>
                  </a:tcPr>
                </a:tc>
              </a:tr>
              <a:tr h="2775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Times New Roman" pitchFamily="18" charset="0"/>
                        </a:rPr>
                        <a:t>For Credit Bill:</a:t>
                      </a:r>
                    </a:p>
                  </a:txBody>
                  <a:tcPr marL="68580" marR="68580" marT="0" marB="0">
                    <a:solidFill>
                      <a:schemeClr val="accent2">
                        <a:lumMod val="60000"/>
                        <a:lumOff val="40000"/>
                      </a:schemeClr>
                    </a:solidFill>
                  </a:tcPr>
                </a:tc>
              </a:tr>
              <a:tr h="1341730">
                <a:tc>
                  <a:txBody>
                    <a:bodyPr/>
                    <a:lstStyle/>
                    <a:p>
                      <a:pPr marL="228600" marR="0" indent="-228600" algn="l" defTabSz="914400" rtl="0" eaLnBrk="1" fontAlgn="auto" latinLnBrk="0" hangingPunct="1">
                        <a:lnSpc>
                          <a:spcPct val="100000"/>
                        </a:lnSpc>
                        <a:spcBef>
                          <a:spcPts val="600"/>
                        </a:spcBef>
                        <a:spcAft>
                          <a:spcPts val="600"/>
                        </a:spcAft>
                        <a:buClrTx/>
                        <a:buSzTx/>
                        <a:buFont typeface="+mj-lt"/>
                        <a:buAutoNum type="arabicPeriod"/>
                        <a:tabLst/>
                        <a:defRPr/>
                      </a:pPr>
                      <a:r>
                        <a:rPr lang="en-US" sz="1100" b="0" kern="1200" dirty="0" smtClean="0">
                          <a:solidFill>
                            <a:schemeClr val="dk1"/>
                          </a:solidFill>
                          <a:effectLst/>
                          <a:latin typeface="+mn-lt"/>
                          <a:ea typeface="+mn-ea"/>
                          <a:cs typeface="Times New Roman" pitchFamily="18" charset="0"/>
                        </a:rPr>
                        <a:t>Zero-down RE6 line and process</a:t>
                      </a:r>
                    </a:p>
                    <a:p>
                      <a:pPr marL="228600" marR="0" indent="-228600" algn="l" defTabSz="914400" rtl="0" eaLnBrk="1" fontAlgn="auto" latinLnBrk="0" hangingPunct="1">
                        <a:lnSpc>
                          <a:spcPct val="100000"/>
                        </a:lnSpc>
                        <a:spcBef>
                          <a:spcPts val="600"/>
                        </a:spcBef>
                        <a:spcAft>
                          <a:spcPts val="600"/>
                        </a:spcAft>
                        <a:buClrTx/>
                        <a:buSzTx/>
                        <a:buFont typeface="+mj-lt"/>
                        <a:buAutoNum type="arabicPeriod"/>
                        <a:tabLst/>
                        <a:defRPr/>
                      </a:pPr>
                      <a:r>
                        <a:rPr lang="en-US" sz="1100" b="0" kern="1200" dirty="0" smtClean="0">
                          <a:solidFill>
                            <a:schemeClr val="dk1"/>
                          </a:solidFill>
                          <a:effectLst/>
                          <a:latin typeface="+mn-lt"/>
                          <a:ea typeface="+mn-ea"/>
                          <a:cs typeface="Times New Roman" pitchFamily="18" charset="0"/>
                        </a:rPr>
                        <a:t>Zero-down credit BD lines (and DBRs</a:t>
                      </a:r>
                      <a:r>
                        <a:rPr lang="en-US" sz="1100" b="0" kern="1200" baseline="0" dirty="0" smtClean="0">
                          <a:solidFill>
                            <a:schemeClr val="dk1"/>
                          </a:solidFill>
                          <a:effectLst/>
                          <a:latin typeface="+mn-lt"/>
                          <a:ea typeface="+mn-ea"/>
                          <a:cs typeface="Times New Roman" pitchFamily="18" charset="0"/>
                        </a:rPr>
                        <a:t> if present) and process</a:t>
                      </a:r>
                    </a:p>
                    <a:p>
                      <a:pPr marL="228600" marR="0" indent="-228600" algn="l" defTabSz="914400" rtl="0" eaLnBrk="1" fontAlgn="auto" latinLnBrk="0" hangingPunct="1">
                        <a:lnSpc>
                          <a:spcPct val="100000"/>
                        </a:lnSpc>
                        <a:spcBef>
                          <a:spcPts val="600"/>
                        </a:spcBef>
                        <a:spcAft>
                          <a:spcPts val="600"/>
                        </a:spcAft>
                        <a:buClrTx/>
                        <a:buSzTx/>
                        <a:buFont typeface="+mj-lt"/>
                        <a:buAutoNum type="arabicPeriod"/>
                        <a:tabLst/>
                        <a:defRPr/>
                      </a:pPr>
                      <a:r>
                        <a:rPr lang="en-US" sz="1100" b="0" kern="1200" dirty="0" smtClean="0">
                          <a:solidFill>
                            <a:schemeClr val="dk1"/>
                          </a:solidFill>
                          <a:effectLst/>
                          <a:latin typeface="+mn-lt"/>
                          <a:ea typeface="+mn-ea"/>
                          <a:cs typeface="Times New Roman" pitchFamily="18" charset="0"/>
                        </a:rPr>
                        <a:t>Generate new credit BD:</a:t>
                      </a:r>
                    </a:p>
                    <a:p>
                      <a:pPr marL="457200" marR="0" lvl="1" indent="-223838" algn="l" defTabSz="914400" rtl="0" eaLnBrk="1" fontAlgn="auto" latinLnBrk="0" hangingPunct="1">
                        <a:lnSpc>
                          <a:spcPct val="100000"/>
                        </a:lnSpc>
                        <a:spcBef>
                          <a:spcPts val="600"/>
                        </a:spcBef>
                        <a:spcAft>
                          <a:spcPts val="600"/>
                        </a:spcAft>
                        <a:buClrTx/>
                        <a:buSzTx/>
                        <a:buFont typeface="Arial" pitchFamily="34" charset="0"/>
                        <a:buChar char="•"/>
                        <a:tabLst/>
                        <a:defRPr/>
                      </a:pPr>
                      <a:r>
                        <a:rPr lang="en-US" sz="1100" b="0" kern="1200" dirty="0" smtClean="0">
                          <a:solidFill>
                            <a:schemeClr val="dk1"/>
                          </a:solidFill>
                          <a:effectLst/>
                          <a:latin typeface="+mn-lt"/>
                          <a:ea typeface="+mn-ea"/>
                          <a:cs typeface="Times New Roman" pitchFamily="18" charset="0"/>
                        </a:rPr>
                        <a:t>Region 6 External Services</a:t>
                      </a:r>
                      <a:r>
                        <a:rPr lang="en-US" sz="1100" b="0" kern="1200" baseline="0" dirty="0" smtClean="0">
                          <a:solidFill>
                            <a:schemeClr val="dk1"/>
                          </a:solidFill>
                          <a:effectLst/>
                          <a:latin typeface="+mn-lt"/>
                          <a:ea typeface="+mn-ea"/>
                          <a:cs typeface="Times New Roman" pitchFamily="18" charset="0"/>
                        </a:rPr>
                        <a:t> -  Re-run PCPROJBILL to generate new credit BD</a:t>
                      </a:r>
                    </a:p>
                    <a:p>
                      <a:pPr marL="457200" marR="0" lvl="1" indent="-223838" algn="l" defTabSz="914400" rtl="0" eaLnBrk="1" fontAlgn="auto" latinLnBrk="0" hangingPunct="1">
                        <a:lnSpc>
                          <a:spcPct val="100000"/>
                        </a:lnSpc>
                        <a:spcBef>
                          <a:spcPts val="600"/>
                        </a:spcBef>
                        <a:spcAft>
                          <a:spcPts val="600"/>
                        </a:spcAft>
                        <a:buClrTx/>
                        <a:buSzTx/>
                        <a:buFont typeface="Arial" pitchFamily="34" charset="0"/>
                        <a:buChar char="•"/>
                        <a:tabLst/>
                        <a:defRPr/>
                      </a:pPr>
                      <a:r>
                        <a:rPr lang="en-US" sz="1100" b="0" kern="1200" baseline="0" dirty="0" smtClean="0">
                          <a:solidFill>
                            <a:schemeClr val="dk1"/>
                          </a:solidFill>
                          <a:effectLst/>
                          <a:latin typeface="+mn-lt"/>
                          <a:ea typeface="+mn-ea"/>
                          <a:cs typeface="Times New Roman" pitchFamily="18" charset="0"/>
                        </a:rPr>
                        <a:t>All Other Region 6 Phase 3 Business Lines – Create new DBR manually</a:t>
                      </a:r>
                    </a:p>
                    <a:p>
                      <a:pPr marL="690563" marR="0" lvl="2" indent="-233363" algn="l" defTabSz="914400" rtl="0" eaLnBrk="1" fontAlgn="auto" latinLnBrk="0" hangingPunct="1">
                        <a:lnSpc>
                          <a:spcPct val="100000"/>
                        </a:lnSpc>
                        <a:spcBef>
                          <a:spcPts val="600"/>
                        </a:spcBef>
                        <a:spcAft>
                          <a:spcPts val="600"/>
                        </a:spcAft>
                        <a:buClrTx/>
                        <a:buSzTx/>
                        <a:buFont typeface="Arial" pitchFamily="34" charset="0"/>
                        <a:buChar char="•"/>
                        <a:tabLst/>
                        <a:defRPr/>
                      </a:pPr>
                      <a:r>
                        <a:rPr lang="en-US" sz="1100" b="0" kern="1200" dirty="0" smtClean="0">
                          <a:solidFill>
                            <a:schemeClr val="dk1"/>
                          </a:solidFill>
                          <a:effectLst/>
                          <a:latin typeface="+mn-lt"/>
                          <a:ea typeface="+mn-ea"/>
                          <a:cs typeface="Times New Roman" pitchFamily="18" charset="0"/>
                        </a:rPr>
                        <a:t>Will summarize</a:t>
                      </a:r>
                      <a:r>
                        <a:rPr lang="en-US" sz="1100" b="0" kern="1200" baseline="0" dirty="0" smtClean="0">
                          <a:solidFill>
                            <a:schemeClr val="dk1"/>
                          </a:solidFill>
                          <a:effectLst/>
                          <a:latin typeface="+mn-lt"/>
                          <a:ea typeface="+mn-ea"/>
                          <a:cs typeface="Times New Roman" pitchFamily="18" charset="0"/>
                        </a:rPr>
                        <a:t> to new statement</a:t>
                      </a:r>
                    </a:p>
                    <a:p>
                      <a:pPr marL="228600" marR="0" lvl="2" indent="-228600" algn="l" defTabSz="914400" rtl="0" eaLnBrk="1" fontAlgn="auto" latinLnBrk="0" hangingPunct="1">
                        <a:lnSpc>
                          <a:spcPct val="100000"/>
                        </a:lnSpc>
                        <a:spcBef>
                          <a:spcPts val="600"/>
                        </a:spcBef>
                        <a:spcAft>
                          <a:spcPts val="600"/>
                        </a:spcAft>
                        <a:buClrTx/>
                        <a:buSzTx/>
                        <a:buFont typeface="+mj-lt"/>
                        <a:buAutoNum type="arabicPeriod" startAt="4"/>
                        <a:tabLst/>
                        <a:defRPr/>
                      </a:pPr>
                      <a:r>
                        <a:rPr lang="en-US" sz="1100" b="0" kern="1200" dirty="0" smtClean="0">
                          <a:solidFill>
                            <a:schemeClr val="dk1"/>
                          </a:solidFill>
                          <a:effectLst/>
                          <a:latin typeface="+mn-lt"/>
                          <a:ea typeface="+mn-ea"/>
                          <a:cs typeface="Times New Roman" pitchFamily="18" charset="0"/>
                        </a:rPr>
                        <a:t>New RE6 refund generated by Automated Credit Application batch process</a:t>
                      </a:r>
                    </a:p>
                    <a:p>
                      <a:pPr marL="228600" marR="0" lvl="2" indent="-228600" algn="l" defTabSz="914400" rtl="0" eaLnBrk="1" fontAlgn="auto" latinLnBrk="0" hangingPunct="1">
                        <a:lnSpc>
                          <a:spcPct val="100000"/>
                        </a:lnSpc>
                        <a:spcBef>
                          <a:spcPts val="600"/>
                        </a:spcBef>
                        <a:spcAft>
                          <a:spcPts val="600"/>
                        </a:spcAft>
                        <a:buClrTx/>
                        <a:buSzTx/>
                        <a:buFont typeface="+mj-lt"/>
                        <a:buAutoNum type="arabicPeriod" startAt="4"/>
                        <a:tabLst/>
                        <a:defRPr/>
                      </a:pPr>
                      <a:r>
                        <a:rPr lang="en-US" sz="1100" b="0" kern="1200" dirty="0" smtClean="0">
                          <a:solidFill>
                            <a:schemeClr val="dk1"/>
                          </a:solidFill>
                          <a:effectLst/>
                          <a:latin typeface="+mn-lt"/>
                          <a:ea typeface="+mn-ea"/>
                          <a:cs typeface="Times New Roman" pitchFamily="18" charset="0"/>
                        </a:rPr>
                        <a:t>Execute IPACOUT via the standard process</a:t>
                      </a:r>
                    </a:p>
                    <a:p>
                      <a:pPr marL="457200" marR="0" lvl="2" indent="0" algn="l" defTabSz="914400" rtl="0" eaLnBrk="1" fontAlgn="auto" latinLnBrk="0" hangingPunct="1">
                        <a:lnSpc>
                          <a:spcPct val="100000"/>
                        </a:lnSpc>
                        <a:spcBef>
                          <a:spcPts val="600"/>
                        </a:spcBef>
                        <a:spcAft>
                          <a:spcPts val="600"/>
                        </a:spcAft>
                        <a:buClrTx/>
                        <a:buSzTx/>
                        <a:buFont typeface="Arial" pitchFamily="34" charset="0"/>
                        <a:buNone/>
                        <a:tabLst/>
                        <a:defRPr/>
                      </a:pPr>
                      <a:endParaRPr lang="en-US" sz="1100" b="0" kern="1200" dirty="0" smtClean="0">
                        <a:solidFill>
                          <a:schemeClr val="dk1"/>
                        </a:solidFill>
                        <a:effectLst/>
                        <a:latin typeface="+mn-lt"/>
                        <a:ea typeface="+mn-ea"/>
                        <a:cs typeface="Times New Roman" pitchFamily="18" charset="0"/>
                      </a:endParaRPr>
                    </a:p>
                  </a:txBody>
                  <a:tcPr marL="68580" marR="68580" marT="0" marB="0">
                    <a:solidFill>
                      <a:schemeClr val="accent5"/>
                    </a:solidFill>
                  </a:tcPr>
                </a:tc>
              </a:tr>
            </a:tbl>
          </a:graphicData>
        </a:graphic>
      </p:graphicFrame>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68</a:t>
            </a:fld>
            <a:endParaRPr lang="en-US" dirty="0">
              <a:solidFill>
                <a:srgbClr val="000000"/>
              </a:solidFill>
            </a:endParaRPr>
          </a:p>
        </p:txBody>
      </p:sp>
      <p:sp>
        <p:nvSpPr>
          <p:cNvPr id="6"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0912396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Treasury </a:t>
            </a:r>
            <a:r>
              <a:rPr lang="en-US" dirty="0" smtClean="0"/>
              <a:t>Rejections – Steps to resolve typical GSA scenarios initiated IPAC Outbound Transactions</a:t>
            </a:r>
          </a:p>
        </p:txBody>
      </p:sp>
      <p:sp>
        <p:nvSpPr>
          <p:cNvPr id="133123" name="Content Placeholder 2"/>
          <p:cNvSpPr>
            <a:spLocks noGrp="1"/>
          </p:cNvSpPr>
          <p:nvPr>
            <p:ph idx="1"/>
          </p:nvPr>
        </p:nvSpPr>
        <p:spPr>
          <a:xfrm>
            <a:off x="375920" y="1380441"/>
            <a:ext cx="8768080" cy="4927600"/>
          </a:xfrm>
        </p:spPr>
        <p:txBody>
          <a:bodyPr/>
          <a:lstStyle/>
          <a:p>
            <a:pPr marL="0" indent="0">
              <a:buNone/>
            </a:pPr>
            <a:endParaRPr lang="en-US" sz="600" dirty="0" smtClean="0"/>
          </a:p>
          <a:p>
            <a:pPr marL="0" indent="0">
              <a:buNone/>
            </a:pPr>
            <a:endParaRPr lang="en-US" sz="1800" dirty="0"/>
          </a:p>
          <a:p>
            <a:pPr marL="0" indent="0">
              <a:buNone/>
            </a:pPr>
            <a:endParaRPr lang="en-US" sz="1800" dirty="0" smtClean="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717703974"/>
              </p:ext>
            </p:extLst>
          </p:nvPr>
        </p:nvGraphicFramePr>
        <p:xfrm>
          <a:off x="414579" y="1170879"/>
          <a:ext cx="8625840" cy="4851960"/>
        </p:xfrm>
        <a:graphic>
          <a:graphicData uri="http://schemas.openxmlformats.org/drawingml/2006/table">
            <a:tbl>
              <a:tblPr firstRow="1" firstCol="1" bandRow="1" bandCol="1">
                <a:tableStyleId>{5C22544A-7EE6-4342-B048-85BDC9FD1C3A}</a:tableStyleId>
              </a:tblPr>
              <a:tblGrid>
                <a:gridCol w="4252424"/>
                <a:gridCol w="4373416"/>
              </a:tblGrid>
              <a:tr h="420415">
                <a:tc gridSpan="2">
                  <a:txBody>
                    <a:bodyPr/>
                    <a:lstStyle/>
                    <a:p>
                      <a:pPr marL="0" marR="0" algn="l" defTabSz="914400" rtl="0" eaLnBrk="1" latinLnBrk="0" hangingPunct="1">
                        <a:spcBef>
                          <a:spcPts val="0"/>
                        </a:spcBef>
                        <a:spcAft>
                          <a:spcPts val="0"/>
                        </a:spcAft>
                      </a:pPr>
                      <a:r>
                        <a:rPr lang="en-US" sz="1600" b="1" kern="1200" dirty="0" smtClean="0">
                          <a:solidFill>
                            <a:schemeClr val="bg1"/>
                          </a:solidFill>
                          <a:effectLst/>
                          <a:latin typeface="+mn-lt"/>
                          <a:ea typeface="+mn-ea"/>
                          <a:cs typeface="Times New Roman" pitchFamily="18" charset="0"/>
                        </a:rPr>
                        <a:t>Error:</a:t>
                      </a:r>
                      <a:r>
                        <a:rPr lang="en-US" sz="1600" b="1" kern="1200" baseline="0" dirty="0" smtClean="0">
                          <a:solidFill>
                            <a:schemeClr val="bg1"/>
                          </a:solidFill>
                          <a:effectLst/>
                          <a:latin typeface="+mn-lt"/>
                          <a:ea typeface="+mn-ea"/>
                          <a:cs typeface="Times New Roman" pitchFamily="18" charset="0"/>
                        </a:rPr>
                        <a:t>  </a:t>
                      </a:r>
                      <a:r>
                        <a:rPr lang="en-US" sz="1600" b="1" kern="1200" dirty="0" smtClean="0">
                          <a:solidFill>
                            <a:schemeClr val="bg1"/>
                          </a:solidFill>
                          <a:effectLst/>
                          <a:latin typeface="+mn-lt"/>
                          <a:ea typeface="+mn-ea"/>
                          <a:cs typeface="Times New Roman" pitchFamily="18" charset="0"/>
                        </a:rPr>
                        <a:t>Receiver TAS</a:t>
                      </a:r>
                    </a:p>
                  </a:txBody>
                  <a:tcPr marL="68580" marR="68580" marT="0" marB="0">
                    <a:solidFill>
                      <a:schemeClr val="accent2"/>
                    </a:solidFill>
                  </a:tcPr>
                </a:tc>
                <a:tc hMerge="1">
                  <a:txBody>
                    <a:bodyPr/>
                    <a:lstStyle/>
                    <a:p>
                      <a:pPr marL="0" marR="0" algn="ctr" defTabSz="914400" rtl="0" eaLnBrk="1" latinLnBrk="0" hangingPunct="1">
                        <a:spcBef>
                          <a:spcPts val="0"/>
                        </a:spcBef>
                        <a:spcAft>
                          <a:spcPts val="0"/>
                        </a:spcAft>
                      </a:pPr>
                      <a:endParaRPr lang="en-US" sz="1400" b="1" kern="1200" dirty="0">
                        <a:solidFill>
                          <a:schemeClr val="bg1"/>
                        </a:solidFill>
                        <a:effectLst/>
                        <a:latin typeface="+mj-lt"/>
                        <a:ea typeface="+mn-ea"/>
                        <a:cs typeface="Times New Roman" pitchFamily="18" charset="0"/>
                      </a:endParaRPr>
                    </a:p>
                  </a:txBody>
                  <a:tcPr marL="68580" marR="68580" marT="0" marB="0">
                    <a:solidFill>
                      <a:schemeClr val="accent2"/>
                    </a:solidFill>
                  </a:tcPr>
                </a:tc>
              </a:tr>
              <a:tr h="296883">
                <a:tc gridSpan="2">
                  <a:txBody>
                    <a:bodyPr/>
                    <a:lstStyle/>
                    <a:p>
                      <a:pPr marL="0" marR="0" algn="l" defTabSz="914400" rtl="0" eaLnBrk="1" latinLnBrk="0" hangingPunct="1">
                        <a:spcBef>
                          <a:spcPts val="0"/>
                        </a:spcBef>
                        <a:spcAft>
                          <a:spcPts val="0"/>
                        </a:spcAft>
                      </a:pPr>
                      <a:r>
                        <a:rPr lang="en-US" sz="1600" b="1" kern="1200" dirty="0" smtClean="0">
                          <a:solidFill>
                            <a:schemeClr val="tx1"/>
                          </a:solidFill>
                          <a:effectLst/>
                          <a:latin typeface="+mj-lt"/>
                          <a:ea typeface="+mn-ea"/>
                          <a:cs typeface="Times New Roman" pitchFamily="18" charset="0"/>
                        </a:rPr>
                        <a:t>Solutions</a:t>
                      </a:r>
                      <a:endParaRPr lang="en-US" sz="1600" b="1" kern="1200" dirty="0">
                        <a:solidFill>
                          <a:schemeClr val="tx1"/>
                        </a:solidFill>
                        <a:effectLst/>
                        <a:latin typeface="+mj-lt"/>
                        <a:ea typeface="+mn-ea"/>
                        <a:cs typeface="Times New Roman" pitchFamily="18" charset="0"/>
                      </a:endParaRPr>
                    </a:p>
                  </a:txBody>
                  <a:tcPr marL="68580" marR="68580" marT="0" marB="0">
                    <a:solidFill>
                      <a:schemeClr val="accent2">
                        <a:lumMod val="60000"/>
                        <a:lumOff val="40000"/>
                      </a:schemeClr>
                    </a:solidFill>
                  </a:tcPr>
                </a:tc>
                <a:tc hMerge="1">
                  <a:txBody>
                    <a:bodyPr/>
                    <a:lstStyle/>
                    <a:p>
                      <a:pPr marL="0" marR="0" algn="ctr" defTabSz="914400" rtl="0" eaLnBrk="1" latinLnBrk="0" hangingPunct="1">
                        <a:spcBef>
                          <a:spcPts val="0"/>
                        </a:spcBef>
                        <a:spcAft>
                          <a:spcPts val="0"/>
                        </a:spcAft>
                      </a:pPr>
                      <a:endParaRPr lang="en-US" sz="1400" b="1" kern="1200" dirty="0">
                        <a:solidFill>
                          <a:schemeClr val="bg1"/>
                        </a:solidFill>
                        <a:effectLst/>
                        <a:latin typeface="+mj-lt"/>
                        <a:ea typeface="+mn-ea"/>
                        <a:cs typeface="Times New Roman" pitchFamily="18" charset="0"/>
                      </a:endParaRPr>
                    </a:p>
                  </a:txBody>
                  <a:tcPr marL="68580" marR="68580" marT="0" marB="0">
                    <a:solidFill>
                      <a:schemeClr val="accent2"/>
                    </a:solidFill>
                  </a:tcPr>
                </a:tc>
              </a:tr>
              <a:tr h="507542">
                <a:tc>
                  <a:txBody>
                    <a:bodyPr/>
                    <a:lstStyle/>
                    <a:p>
                      <a:pPr marL="0" marR="0" algn="ctr" defTabSz="914400" rtl="0" eaLnBrk="1" latinLnBrk="0" hangingPunct="1">
                        <a:spcBef>
                          <a:spcPts val="0"/>
                        </a:spcBef>
                        <a:spcAft>
                          <a:spcPts val="0"/>
                        </a:spcAft>
                      </a:pPr>
                      <a:r>
                        <a:rPr lang="en-US" sz="1400" b="1" kern="1200" dirty="0">
                          <a:solidFill>
                            <a:schemeClr val="bg1"/>
                          </a:solidFill>
                          <a:effectLst/>
                          <a:latin typeface="+mj-lt"/>
                          <a:ea typeface="+mn-ea"/>
                          <a:cs typeface="Times New Roman" pitchFamily="18" charset="0"/>
                        </a:rPr>
                        <a:t> </a:t>
                      </a:r>
                      <a:r>
                        <a:rPr lang="en-US" sz="1400" b="1" kern="1200" dirty="0" smtClean="0">
                          <a:solidFill>
                            <a:schemeClr val="tx1"/>
                          </a:solidFill>
                          <a:effectLst/>
                          <a:latin typeface="+mj-lt"/>
                          <a:ea typeface="+mn-ea"/>
                          <a:cs typeface="Times New Roman" pitchFamily="18" charset="0"/>
                        </a:rPr>
                        <a:t>Region</a:t>
                      </a:r>
                      <a:r>
                        <a:rPr lang="en-US" sz="1400" b="1" kern="1200" baseline="0" dirty="0" smtClean="0">
                          <a:solidFill>
                            <a:schemeClr val="tx1"/>
                          </a:solidFill>
                          <a:effectLst/>
                          <a:latin typeface="+mj-lt"/>
                          <a:ea typeface="+mn-ea"/>
                          <a:cs typeface="Times New Roman" pitchFamily="18" charset="0"/>
                        </a:rPr>
                        <a:t> 6 External Services and MBL</a:t>
                      </a:r>
                    </a:p>
                    <a:p>
                      <a:pPr marL="0" marR="0" algn="ctr" defTabSz="914400" rtl="0" eaLnBrk="1" latinLnBrk="0" hangingPunct="1">
                        <a:spcBef>
                          <a:spcPts val="0"/>
                        </a:spcBef>
                        <a:spcAft>
                          <a:spcPts val="0"/>
                        </a:spcAft>
                      </a:pPr>
                      <a:r>
                        <a:rPr lang="en-US" sz="1400" b="1" kern="1200" dirty="0" smtClean="0">
                          <a:solidFill>
                            <a:schemeClr val="tx1"/>
                          </a:solidFill>
                          <a:effectLst/>
                          <a:latin typeface="+mj-lt"/>
                          <a:ea typeface="+mn-ea"/>
                          <a:cs typeface="Times New Roman" pitchFamily="18" charset="0"/>
                        </a:rPr>
                        <a:t>Use Article Qty/Unit Price</a:t>
                      </a:r>
                      <a:endParaRPr lang="en-US" sz="1400" b="1" kern="1200" dirty="0">
                        <a:solidFill>
                          <a:schemeClr val="tx1"/>
                        </a:solidFill>
                        <a:effectLst/>
                        <a:latin typeface="+mj-lt"/>
                        <a:ea typeface="+mn-ea"/>
                        <a:cs typeface="Times New Roman" pitchFamily="18" charset="0"/>
                      </a:endParaRPr>
                    </a:p>
                  </a:txBody>
                  <a:tcPr marL="68580" marR="68580" marT="0" marB="0">
                    <a:solidFill>
                      <a:schemeClr val="accent2">
                        <a:lumMod val="60000"/>
                        <a:lumOff val="40000"/>
                      </a:schemeClr>
                    </a:solidFill>
                  </a:tcPr>
                </a:tc>
                <a:tc>
                  <a:txBody>
                    <a:bodyPr/>
                    <a:lstStyle/>
                    <a:p>
                      <a:pPr marL="0" marR="0" algn="ctr" defTabSz="914400" rtl="0" eaLnBrk="1" latinLnBrk="0" hangingPunct="1">
                        <a:spcBef>
                          <a:spcPts val="0"/>
                        </a:spcBef>
                        <a:spcAft>
                          <a:spcPts val="0"/>
                        </a:spcAft>
                      </a:pPr>
                      <a:r>
                        <a:rPr lang="en-US" sz="1400" b="1" kern="1200" dirty="0" smtClean="0">
                          <a:solidFill>
                            <a:schemeClr val="tx1"/>
                          </a:solidFill>
                          <a:effectLst/>
                          <a:latin typeface="+mj-lt"/>
                          <a:ea typeface="+mn-ea"/>
                          <a:cs typeface="Times New Roman" pitchFamily="18" charset="0"/>
                        </a:rPr>
                        <a:t>All</a:t>
                      </a:r>
                      <a:r>
                        <a:rPr lang="en-US" sz="1400" b="1" kern="1200" baseline="0" dirty="0" smtClean="0">
                          <a:solidFill>
                            <a:schemeClr val="tx1"/>
                          </a:solidFill>
                          <a:effectLst/>
                          <a:latin typeface="+mj-lt"/>
                          <a:ea typeface="+mn-ea"/>
                          <a:cs typeface="Times New Roman" pitchFamily="18" charset="0"/>
                        </a:rPr>
                        <a:t> Other P3 Region 6 Business Lines</a:t>
                      </a:r>
                    </a:p>
                    <a:p>
                      <a:pPr marL="0" marR="0" algn="ctr" defTabSz="914400" rtl="0" eaLnBrk="1" latinLnBrk="0" hangingPunct="1">
                        <a:spcBef>
                          <a:spcPts val="0"/>
                        </a:spcBef>
                        <a:spcAft>
                          <a:spcPts val="0"/>
                        </a:spcAft>
                      </a:pPr>
                      <a:r>
                        <a:rPr lang="en-US" sz="1400" b="1" kern="1200" dirty="0" smtClean="0">
                          <a:solidFill>
                            <a:schemeClr val="tx1"/>
                          </a:solidFill>
                          <a:effectLst/>
                          <a:latin typeface="+mj-lt"/>
                          <a:ea typeface="+mn-ea"/>
                          <a:cs typeface="Times New Roman" pitchFamily="18" charset="0"/>
                        </a:rPr>
                        <a:t>Use </a:t>
                      </a:r>
                      <a:r>
                        <a:rPr lang="en-US" sz="1400" b="1" kern="1200" dirty="0">
                          <a:solidFill>
                            <a:schemeClr val="tx1"/>
                          </a:solidFill>
                          <a:effectLst/>
                          <a:latin typeface="+mj-lt"/>
                          <a:ea typeface="+mn-ea"/>
                          <a:cs typeface="Times New Roman" pitchFamily="18" charset="0"/>
                        </a:rPr>
                        <a:t>IPAC DBE </a:t>
                      </a:r>
                      <a:r>
                        <a:rPr lang="en-US" sz="1400" b="1" kern="1200" dirty="0" smtClean="0">
                          <a:solidFill>
                            <a:schemeClr val="tx1"/>
                          </a:solidFill>
                          <a:effectLst/>
                          <a:latin typeface="+mj-lt"/>
                          <a:ea typeface="+mn-ea"/>
                          <a:cs typeface="Times New Roman" pitchFamily="18" charset="0"/>
                        </a:rPr>
                        <a:t>Detail</a:t>
                      </a:r>
                      <a:endParaRPr lang="en-US" sz="1400" b="1" kern="1200" dirty="0">
                        <a:solidFill>
                          <a:schemeClr val="tx1"/>
                        </a:solidFill>
                        <a:effectLst/>
                        <a:latin typeface="+mj-lt"/>
                        <a:ea typeface="+mn-ea"/>
                        <a:cs typeface="Times New Roman" pitchFamily="18" charset="0"/>
                      </a:endParaRPr>
                    </a:p>
                  </a:txBody>
                  <a:tcPr marL="68580" marR="68580" marT="0" marB="0">
                    <a:solidFill>
                      <a:schemeClr val="accent2">
                        <a:lumMod val="60000"/>
                        <a:lumOff val="40000"/>
                      </a:schemeClr>
                    </a:solidFill>
                  </a:tcPr>
                </a:tc>
              </a:tr>
              <a:tr h="3194462">
                <a:tc>
                  <a:txBody>
                    <a:bodyPr/>
                    <a:lstStyle/>
                    <a:p>
                      <a:pPr marL="0" marR="0" algn="l" defTabSz="914400" rtl="0" eaLnBrk="1" latinLnBrk="0" hangingPunct="1">
                        <a:spcBef>
                          <a:spcPts val="600"/>
                        </a:spcBef>
                        <a:spcAft>
                          <a:spcPts val="600"/>
                        </a:spcAft>
                      </a:pPr>
                      <a:r>
                        <a:rPr lang="en-US" sz="1200" b="0" kern="1200" dirty="0" smtClean="0">
                          <a:solidFill>
                            <a:schemeClr val="dk1"/>
                          </a:solidFill>
                          <a:effectLst/>
                          <a:latin typeface="+mj-lt"/>
                          <a:ea typeface="+mn-ea"/>
                          <a:cs typeface="Times New Roman" pitchFamily="18" charset="0"/>
                        </a:rPr>
                        <a:t>ALL </a:t>
                      </a:r>
                      <a:r>
                        <a:rPr lang="en-US" sz="1200" b="0" kern="1200" dirty="0">
                          <a:solidFill>
                            <a:schemeClr val="dk1"/>
                          </a:solidFill>
                          <a:effectLst/>
                          <a:latin typeface="+mj-lt"/>
                          <a:ea typeface="+mn-ea"/>
                          <a:cs typeface="Times New Roman" pitchFamily="18" charset="0"/>
                        </a:rPr>
                        <a:t>BDs in Statement need to be changed </a:t>
                      </a:r>
                    </a:p>
                    <a:p>
                      <a:pPr marL="342900" lvl="0" indent="-342900" algn="l" defTabSz="914400" rtl="0" eaLnBrk="1" latinLnBrk="0" hangingPunct="1">
                        <a:spcBef>
                          <a:spcPts val="600"/>
                        </a:spcBef>
                        <a:spcAft>
                          <a:spcPts val="600"/>
                        </a:spcAft>
                        <a:buFont typeface="+mj-lt"/>
                        <a:buAutoNum type="arabicPeriod"/>
                      </a:pPr>
                      <a:r>
                        <a:rPr lang="en-US" sz="1200" b="0" kern="1200" dirty="0">
                          <a:solidFill>
                            <a:schemeClr val="dk1"/>
                          </a:solidFill>
                          <a:effectLst/>
                          <a:latin typeface="+mj-lt"/>
                          <a:ea typeface="+mn-ea"/>
                          <a:cs typeface="Times New Roman" pitchFamily="18" charset="0"/>
                        </a:rPr>
                        <a:t>Update the IPAC Status to Rejected (Run Update IPAC Status job OR manually update) </a:t>
                      </a:r>
                    </a:p>
                    <a:p>
                      <a:pPr marL="342900" lvl="0" indent="-342900" algn="l" defTabSz="914400" rtl="0" eaLnBrk="1" latinLnBrk="0" hangingPunct="1">
                        <a:spcBef>
                          <a:spcPts val="600"/>
                        </a:spcBef>
                        <a:spcAft>
                          <a:spcPts val="600"/>
                        </a:spcAft>
                        <a:buFont typeface="+mj-lt"/>
                        <a:buAutoNum type="arabicPeriod"/>
                      </a:pPr>
                      <a:r>
                        <a:rPr lang="en-US" sz="1200" b="0" kern="1200" dirty="0" smtClean="0">
                          <a:solidFill>
                            <a:schemeClr val="dk1"/>
                          </a:solidFill>
                          <a:effectLst/>
                          <a:latin typeface="+mj-lt"/>
                          <a:ea typeface="+mn-ea"/>
                          <a:cs typeface="Times New Roman" pitchFamily="18" charset="0"/>
                        </a:rPr>
                        <a:t>Update </a:t>
                      </a:r>
                      <a:r>
                        <a:rPr lang="en-US" sz="1200" b="0" kern="1200" dirty="0">
                          <a:solidFill>
                            <a:schemeClr val="dk1"/>
                          </a:solidFill>
                          <a:effectLst/>
                          <a:latin typeface="+mj-lt"/>
                          <a:ea typeface="+mn-ea"/>
                          <a:cs typeface="Times New Roman" pitchFamily="18" charset="0"/>
                        </a:rPr>
                        <a:t>BDs online (can be done by SQL)</a:t>
                      </a:r>
                    </a:p>
                    <a:p>
                      <a:pPr marL="342900" lvl="0" indent="-342900" algn="l" defTabSz="914400" rtl="0" eaLnBrk="1" latinLnBrk="0" hangingPunct="1">
                        <a:spcBef>
                          <a:spcPts val="600"/>
                        </a:spcBef>
                        <a:spcAft>
                          <a:spcPts val="600"/>
                        </a:spcAft>
                        <a:buFont typeface="+mj-lt"/>
                        <a:buAutoNum type="arabicPeriod"/>
                      </a:pPr>
                      <a:r>
                        <a:rPr lang="en-US" sz="1200" b="0" kern="1200" dirty="0">
                          <a:solidFill>
                            <a:schemeClr val="dk1"/>
                          </a:solidFill>
                          <a:effectLst/>
                          <a:latin typeface="+mj-lt"/>
                          <a:ea typeface="+mn-ea"/>
                          <a:cs typeface="Times New Roman" pitchFamily="18" charset="0"/>
                        </a:rPr>
                        <a:t>Update the IPAC Status to Not Submitted (Run Update IPAC Status job OR manually update)</a:t>
                      </a:r>
                    </a:p>
                    <a:p>
                      <a:pPr marL="342900" lvl="0" indent="-342900" algn="l" defTabSz="914400" rtl="0" eaLnBrk="1" latinLnBrk="0" hangingPunct="1">
                        <a:spcBef>
                          <a:spcPts val="600"/>
                        </a:spcBef>
                        <a:spcAft>
                          <a:spcPts val="600"/>
                        </a:spcAft>
                        <a:buFont typeface="+mj-lt"/>
                        <a:buAutoNum type="arabicPeriod"/>
                      </a:pPr>
                      <a:r>
                        <a:rPr lang="en-US" sz="1200" b="0" kern="1200" dirty="0">
                          <a:solidFill>
                            <a:schemeClr val="dk1"/>
                          </a:solidFill>
                          <a:effectLst/>
                          <a:latin typeface="+mj-lt"/>
                          <a:ea typeface="+mn-ea"/>
                          <a:cs typeface="Times New Roman" pitchFamily="18" charset="0"/>
                        </a:rPr>
                        <a:t>Re-process through IPAC OUT </a:t>
                      </a:r>
                      <a:r>
                        <a:rPr lang="en-US" sz="1200" b="0" kern="1200">
                          <a:solidFill>
                            <a:schemeClr val="dk1"/>
                          </a:solidFill>
                          <a:effectLst/>
                          <a:latin typeface="+mj-lt"/>
                          <a:ea typeface="+mn-ea"/>
                          <a:cs typeface="Times New Roman" pitchFamily="18" charset="0"/>
                        </a:rPr>
                        <a:t> </a:t>
                      </a:r>
                      <a:endParaRPr lang="en-US" sz="1200" b="0" kern="1200" dirty="0" smtClean="0">
                        <a:solidFill>
                          <a:schemeClr val="dk1"/>
                        </a:solidFill>
                        <a:effectLst/>
                        <a:latin typeface="+mj-lt"/>
                        <a:ea typeface="+mn-ea"/>
                        <a:cs typeface="Times New Roman" pitchFamily="18" charset="0"/>
                      </a:endParaRPr>
                    </a:p>
                  </a:txBody>
                  <a:tcPr marL="68580" marR="68580" marT="0" marB="0">
                    <a:solidFill>
                      <a:schemeClr val="accent5"/>
                    </a:solidFill>
                  </a:tcPr>
                </a:tc>
                <a:tc>
                  <a:txBody>
                    <a:bodyPr/>
                    <a:lstStyle/>
                    <a:p>
                      <a:pPr marL="0" marR="0" algn="l" defTabSz="914400" rtl="0" eaLnBrk="1" latinLnBrk="0" hangingPunct="1">
                        <a:spcBef>
                          <a:spcPts val="600"/>
                        </a:spcBef>
                        <a:spcAft>
                          <a:spcPts val="600"/>
                        </a:spcAft>
                      </a:pPr>
                      <a:r>
                        <a:rPr lang="en-US" sz="1200" kern="1200" dirty="0" smtClean="0">
                          <a:solidFill>
                            <a:schemeClr val="dk1"/>
                          </a:solidFill>
                          <a:effectLst/>
                          <a:latin typeface="+mj-lt"/>
                          <a:ea typeface="+mn-ea"/>
                          <a:cs typeface="Times New Roman" pitchFamily="18" charset="0"/>
                        </a:rPr>
                        <a:t>ALL </a:t>
                      </a:r>
                      <a:r>
                        <a:rPr lang="en-US" sz="1200" kern="1200" dirty="0">
                          <a:solidFill>
                            <a:schemeClr val="dk1"/>
                          </a:solidFill>
                          <a:effectLst/>
                          <a:latin typeface="+mj-lt"/>
                          <a:ea typeface="+mn-ea"/>
                          <a:cs typeface="Times New Roman" pitchFamily="18" charset="0"/>
                        </a:rPr>
                        <a:t>BDs in Statement need to be changed </a:t>
                      </a:r>
                    </a:p>
                    <a:p>
                      <a:pPr marL="342900" lvl="0" indent="-342900" algn="l" defTabSz="914400" rtl="0" eaLnBrk="1" latinLnBrk="0" hangingPunct="1">
                        <a:spcBef>
                          <a:spcPts val="600"/>
                        </a:spcBef>
                        <a:spcAft>
                          <a:spcPts val="600"/>
                        </a:spcAft>
                        <a:buFont typeface="+mj-lt"/>
                        <a:buAutoNum type="arabicPeriod"/>
                      </a:pPr>
                      <a:r>
                        <a:rPr lang="en-US" sz="1200" kern="1200" dirty="0">
                          <a:solidFill>
                            <a:schemeClr val="dk1"/>
                          </a:solidFill>
                          <a:effectLst/>
                          <a:latin typeface="+mj-lt"/>
                          <a:ea typeface="+mn-ea"/>
                          <a:cs typeface="Times New Roman" pitchFamily="18" charset="0"/>
                        </a:rPr>
                        <a:t>Update the IPAC Status Rejected (Run Update IPAC Status job OR manually update) </a:t>
                      </a:r>
                    </a:p>
                    <a:p>
                      <a:pPr marL="342900" lvl="0" indent="-342900" algn="l" defTabSz="914400" rtl="0" eaLnBrk="1" latinLnBrk="0" hangingPunct="1">
                        <a:spcBef>
                          <a:spcPts val="600"/>
                        </a:spcBef>
                        <a:spcAft>
                          <a:spcPts val="600"/>
                        </a:spcAft>
                        <a:buFont typeface="+mj-lt"/>
                        <a:buAutoNum type="arabicPeriod"/>
                      </a:pPr>
                      <a:r>
                        <a:rPr lang="en-US" sz="1200" kern="1200" dirty="0">
                          <a:solidFill>
                            <a:schemeClr val="dk1"/>
                          </a:solidFill>
                          <a:effectLst/>
                          <a:latin typeface="+mj-lt"/>
                          <a:ea typeface="+mn-ea"/>
                          <a:cs typeface="Times New Roman" pitchFamily="18" charset="0"/>
                        </a:rPr>
                        <a:t>BDA will review the crosswalk rules to see if they need to be altered or a new one added. (Also research any open receivables with the incorrect TAS</a:t>
                      </a:r>
                      <a:r>
                        <a:rPr lang="en-US" sz="1200" kern="1200" dirty="0" smtClean="0">
                          <a:solidFill>
                            <a:schemeClr val="dk1"/>
                          </a:solidFill>
                          <a:effectLst/>
                          <a:latin typeface="+mj-lt"/>
                          <a:ea typeface="+mn-ea"/>
                          <a:cs typeface="Times New Roman" pitchFamily="18" charset="0"/>
                        </a:rPr>
                        <a:t>)</a:t>
                      </a:r>
                    </a:p>
                    <a:p>
                      <a:pPr marL="800100" lvl="1" indent="-342900" algn="l" defTabSz="914400" rtl="0" eaLnBrk="1" latinLnBrk="0" hangingPunct="1">
                        <a:spcBef>
                          <a:spcPts val="600"/>
                        </a:spcBef>
                        <a:spcAft>
                          <a:spcPts val="600"/>
                        </a:spcAft>
                        <a:buFont typeface="+mj-lt"/>
                        <a:buAutoNum type="alphaLcPeriod"/>
                      </a:pPr>
                      <a:r>
                        <a:rPr lang="en-US" sz="1200" kern="1200" dirty="0" smtClean="0">
                          <a:solidFill>
                            <a:schemeClr val="dk1"/>
                          </a:solidFill>
                          <a:effectLst/>
                          <a:latin typeface="+mj-lt"/>
                          <a:ea typeface="+mn-ea"/>
                          <a:cs typeface="Times New Roman" pitchFamily="18" charset="0"/>
                        </a:rPr>
                        <a:t>Note: Recommendation</a:t>
                      </a:r>
                      <a:r>
                        <a:rPr lang="en-US" sz="1200" kern="1200" baseline="0" dirty="0" smtClean="0">
                          <a:solidFill>
                            <a:schemeClr val="dk1"/>
                          </a:solidFill>
                          <a:effectLst/>
                          <a:latin typeface="+mj-lt"/>
                          <a:ea typeface="+mn-ea"/>
                          <a:cs typeface="Times New Roman" pitchFamily="18" charset="0"/>
                        </a:rPr>
                        <a:t> is to update crosswalk rules outside of the billing cycle to minimize rejections and cleanup needed.</a:t>
                      </a:r>
                      <a:endParaRPr lang="en-US" sz="1200" kern="1200" dirty="0">
                        <a:solidFill>
                          <a:schemeClr val="dk1"/>
                        </a:solidFill>
                        <a:effectLst/>
                        <a:latin typeface="+mj-lt"/>
                        <a:ea typeface="+mn-ea"/>
                        <a:cs typeface="Times New Roman" pitchFamily="18" charset="0"/>
                      </a:endParaRPr>
                    </a:p>
                    <a:p>
                      <a:pPr marL="342900" lvl="0" indent="-342900" algn="l" defTabSz="914400" rtl="0" eaLnBrk="1" latinLnBrk="0" hangingPunct="1">
                        <a:spcBef>
                          <a:spcPts val="600"/>
                        </a:spcBef>
                        <a:spcAft>
                          <a:spcPts val="600"/>
                        </a:spcAft>
                        <a:buFont typeface="+mj-lt"/>
                        <a:buAutoNum type="arabicPeriod"/>
                      </a:pPr>
                      <a:r>
                        <a:rPr lang="en-US" sz="1200" kern="1200" dirty="0">
                          <a:solidFill>
                            <a:schemeClr val="dk1"/>
                          </a:solidFill>
                          <a:effectLst/>
                          <a:latin typeface="+mj-lt"/>
                          <a:ea typeface="+mn-ea"/>
                          <a:cs typeface="Times New Roman" pitchFamily="18" charset="0"/>
                        </a:rPr>
                        <a:t>Update BDs online (can be done by SQL)</a:t>
                      </a:r>
                    </a:p>
                    <a:p>
                      <a:pPr marL="342900" lvl="0" indent="-342900" algn="l" defTabSz="914400" rtl="0" eaLnBrk="1" latinLnBrk="0" hangingPunct="1">
                        <a:spcBef>
                          <a:spcPts val="600"/>
                        </a:spcBef>
                        <a:spcAft>
                          <a:spcPts val="600"/>
                        </a:spcAft>
                        <a:buFont typeface="+mj-lt"/>
                        <a:buAutoNum type="arabicPeriod"/>
                      </a:pPr>
                      <a:r>
                        <a:rPr lang="en-US" sz="1200" kern="1200" dirty="0">
                          <a:solidFill>
                            <a:schemeClr val="dk1"/>
                          </a:solidFill>
                          <a:effectLst/>
                          <a:latin typeface="+mj-lt"/>
                          <a:ea typeface="+mn-ea"/>
                          <a:cs typeface="Times New Roman" pitchFamily="18" charset="0"/>
                        </a:rPr>
                        <a:t>Update the IPAC Status to Not Submitted (Run Update IPAC Status job OR manually update)</a:t>
                      </a:r>
                    </a:p>
                    <a:p>
                      <a:pPr marL="342900" lvl="0" indent="-342900" algn="l" defTabSz="914400" rtl="0" eaLnBrk="1" latinLnBrk="0" hangingPunct="1">
                        <a:spcBef>
                          <a:spcPts val="600"/>
                        </a:spcBef>
                        <a:spcAft>
                          <a:spcPts val="600"/>
                        </a:spcAft>
                        <a:buFont typeface="+mj-lt"/>
                        <a:buAutoNum type="arabicPeriod"/>
                      </a:pPr>
                      <a:r>
                        <a:rPr lang="en-US" sz="1200" kern="1200" dirty="0">
                          <a:solidFill>
                            <a:schemeClr val="dk1"/>
                          </a:solidFill>
                          <a:effectLst/>
                          <a:latin typeface="+mj-lt"/>
                          <a:ea typeface="+mn-ea"/>
                          <a:cs typeface="Times New Roman" pitchFamily="18" charset="0"/>
                        </a:rPr>
                        <a:t>Re-process through IPAC </a:t>
                      </a:r>
                      <a:r>
                        <a:rPr lang="en-US" sz="1200" kern="1200" dirty="0" smtClean="0">
                          <a:solidFill>
                            <a:schemeClr val="dk1"/>
                          </a:solidFill>
                          <a:effectLst/>
                          <a:latin typeface="+mj-lt"/>
                          <a:ea typeface="+mn-ea"/>
                          <a:cs typeface="Times New Roman" pitchFamily="18" charset="0"/>
                        </a:rPr>
                        <a:t>OUT</a:t>
                      </a:r>
                    </a:p>
                    <a:p>
                      <a:pPr marL="342900" lvl="0" indent="-342900" algn="l" defTabSz="914400" rtl="0" eaLnBrk="1" latinLnBrk="0" hangingPunct="1">
                        <a:spcBef>
                          <a:spcPts val="600"/>
                        </a:spcBef>
                        <a:spcAft>
                          <a:spcPts val="600"/>
                        </a:spcAft>
                        <a:buFont typeface="+mj-lt"/>
                        <a:buNone/>
                      </a:pPr>
                      <a:endParaRPr lang="en-US" sz="1200" kern="1200" dirty="0">
                        <a:solidFill>
                          <a:schemeClr val="dk1"/>
                        </a:solidFill>
                        <a:effectLst/>
                        <a:latin typeface="+mj-lt"/>
                        <a:ea typeface="+mn-ea"/>
                        <a:cs typeface="Times New Roman" pitchFamily="18" charset="0"/>
                      </a:endParaRPr>
                    </a:p>
                  </a:txBody>
                  <a:tcPr marL="68580" marR="68580" marT="0" marB="0">
                    <a:solidFill>
                      <a:schemeClr val="accent5"/>
                    </a:solidFill>
                  </a:tcPr>
                </a:tc>
              </a:tr>
            </a:tbl>
          </a:graphicData>
        </a:graphic>
      </p:graphicFrame>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69</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091433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455613" y="81280"/>
            <a:ext cx="8205787" cy="814070"/>
          </a:xfrm>
        </p:spPr>
        <p:txBody>
          <a:bodyPr/>
          <a:lstStyle/>
          <a:p>
            <a:r>
              <a:rPr lang="en-US" dirty="0" smtClean="0"/>
              <a:t>IPAC Overview and Key Concepts</a:t>
            </a:r>
          </a:p>
        </p:txBody>
      </p:sp>
      <p:pic>
        <p:nvPicPr>
          <p:cNvPr id="7066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601" y="1439087"/>
            <a:ext cx="5984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 Box 11"/>
          <p:cNvSpPr txBox="1">
            <a:spLocks noChangeArrowheads="1"/>
          </p:cNvSpPr>
          <p:nvPr/>
        </p:nvSpPr>
        <p:spPr bwMode="auto">
          <a:xfrm>
            <a:off x="1295400" y="2886075"/>
            <a:ext cx="129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Process </a:t>
            </a:r>
          </a:p>
          <a:p>
            <a:pPr algn="ctr" eaLnBrk="1" hangingPunct="1"/>
            <a:r>
              <a:rPr lang="en-US" sz="1000" dirty="0">
                <a:solidFill>
                  <a:srgbClr val="000000"/>
                </a:solidFill>
              </a:rPr>
              <a:t>IPAC Bill Document</a:t>
            </a:r>
          </a:p>
          <a:p>
            <a:pPr algn="ctr" eaLnBrk="1" hangingPunct="1"/>
            <a:r>
              <a:rPr lang="en-US" sz="1000" b="1" dirty="0">
                <a:solidFill>
                  <a:srgbClr val="FF3300"/>
                </a:solidFill>
              </a:rPr>
              <a:t>Not Submitted</a:t>
            </a:r>
          </a:p>
        </p:txBody>
      </p:sp>
      <p:sp>
        <p:nvSpPr>
          <p:cNvPr id="70663" name="Text Box 13"/>
          <p:cNvSpPr txBox="1">
            <a:spLocks noChangeArrowheads="1"/>
          </p:cNvSpPr>
          <p:nvPr/>
        </p:nvSpPr>
        <p:spPr bwMode="auto">
          <a:xfrm>
            <a:off x="7226300" y="4000500"/>
            <a:ext cx="1435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Transfers Funds</a:t>
            </a:r>
          </a:p>
          <a:p>
            <a:pPr algn="ctr" eaLnBrk="1" hangingPunct="1"/>
            <a:r>
              <a:rPr lang="en-US" sz="1000" dirty="0">
                <a:solidFill>
                  <a:srgbClr val="000000"/>
                </a:solidFill>
              </a:rPr>
              <a:t>and Sends File Back</a:t>
            </a:r>
          </a:p>
        </p:txBody>
      </p:sp>
      <p:pic>
        <p:nvPicPr>
          <p:cNvPr id="7066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8788" y="5002213"/>
            <a:ext cx="8112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5" name="Text Box 19"/>
          <p:cNvSpPr txBox="1">
            <a:spLocks noChangeArrowheads="1"/>
          </p:cNvSpPr>
          <p:nvPr/>
        </p:nvSpPr>
        <p:spPr bwMode="auto">
          <a:xfrm>
            <a:off x="3632200" y="2628900"/>
            <a:ext cx="13398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Outbound Job </a:t>
            </a:r>
          </a:p>
          <a:p>
            <a:pPr algn="ctr" eaLnBrk="1" hangingPunct="1"/>
            <a:r>
              <a:rPr lang="en-US" sz="1000" dirty="0">
                <a:solidFill>
                  <a:srgbClr val="000000"/>
                </a:solidFill>
              </a:rPr>
              <a:t>Creates File</a:t>
            </a:r>
          </a:p>
          <a:p>
            <a:pPr algn="ctr" eaLnBrk="1" hangingPunct="1"/>
            <a:r>
              <a:rPr lang="en-US" sz="1000" b="1" dirty="0">
                <a:solidFill>
                  <a:srgbClr val="FF3300"/>
                </a:solidFill>
              </a:rPr>
              <a:t>In Transit</a:t>
            </a:r>
          </a:p>
        </p:txBody>
      </p:sp>
      <p:sp>
        <p:nvSpPr>
          <p:cNvPr id="70666" name="Text Box 20"/>
          <p:cNvSpPr txBox="1">
            <a:spLocks noChangeArrowheads="1"/>
          </p:cNvSpPr>
          <p:nvPr/>
        </p:nvSpPr>
        <p:spPr bwMode="auto">
          <a:xfrm>
            <a:off x="4241800" y="5905500"/>
            <a:ext cx="154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Inbound Job </a:t>
            </a:r>
          </a:p>
          <a:p>
            <a:pPr algn="ctr" eaLnBrk="1" hangingPunct="1"/>
            <a:r>
              <a:rPr lang="en-US" sz="1000" dirty="0">
                <a:solidFill>
                  <a:srgbClr val="000000"/>
                </a:solidFill>
              </a:rPr>
              <a:t>Processes Treasury File</a:t>
            </a:r>
          </a:p>
        </p:txBody>
      </p:sp>
      <p:pic>
        <p:nvPicPr>
          <p:cNvPr id="70667" name="Picture 11" descr="doc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23685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12" descr="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5200" y="477361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9" name="Text Box 39"/>
          <p:cNvSpPr txBox="1">
            <a:spLocks noChangeArrowheads="1"/>
          </p:cNvSpPr>
          <p:nvPr/>
        </p:nvSpPr>
        <p:spPr bwMode="auto">
          <a:xfrm>
            <a:off x="1397000" y="4654550"/>
            <a:ext cx="157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Cash Receipt Processed</a:t>
            </a:r>
          </a:p>
          <a:p>
            <a:pPr algn="ctr" eaLnBrk="1" hangingPunct="1"/>
            <a:r>
              <a:rPr lang="en-US" sz="1000" b="1" dirty="0">
                <a:solidFill>
                  <a:srgbClr val="FF3300"/>
                </a:solidFill>
              </a:rPr>
              <a:t>Confirmed/Received</a:t>
            </a:r>
          </a:p>
        </p:txBody>
      </p:sp>
      <p:pic>
        <p:nvPicPr>
          <p:cNvPr id="70670" name="Picture 14" descr="doc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44259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72" name="AutoShape 43"/>
          <p:cNvSpPr>
            <a:spLocks noChangeArrowheads="1"/>
          </p:cNvSpPr>
          <p:nvPr/>
        </p:nvSpPr>
        <p:spPr bwMode="auto">
          <a:xfrm rot="-1681645">
            <a:off x="2362200" y="2187575"/>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70673" name="AutoShape 44"/>
          <p:cNvSpPr>
            <a:spLocks noChangeArrowheads="1"/>
          </p:cNvSpPr>
          <p:nvPr/>
        </p:nvSpPr>
        <p:spPr bwMode="auto">
          <a:xfrm rot="845977">
            <a:off x="4899025" y="1825625"/>
            <a:ext cx="917575" cy="501650"/>
          </a:xfrm>
          <a:prstGeom prst="rightArrow">
            <a:avLst>
              <a:gd name="adj1" fmla="val 50000"/>
              <a:gd name="adj2" fmla="val 50182"/>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70674" name="AutoShape 45"/>
          <p:cNvSpPr>
            <a:spLocks noChangeArrowheads="1"/>
          </p:cNvSpPr>
          <p:nvPr/>
        </p:nvSpPr>
        <p:spPr bwMode="auto">
          <a:xfrm rot="8214056">
            <a:off x="5715000" y="4216400"/>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70675" name="AutoShape 46"/>
          <p:cNvSpPr>
            <a:spLocks noChangeArrowheads="1"/>
          </p:cNvSpPr>
          <p:nvPr/>
        </p:nvSpPr>
        <p:spPr bwMode="auto">
          <a:xfrm rot="11782299">
            <a:off x="3077171" y="4870515"/>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70676" name="AutoShape 47"/>
          <p:cNvSpPr>
            <a:spLocks noChangeArrowheads="1"/>
          </p:cNvSpPr>
          <p:nvPr/>
        </p:nvSpPr>
        <p:spPr bwMode="auto">
          <a:xfrm rot="-5400000">
            <a:off x="669132" y="3542506"/>
            <a:ext cx="976312" cy="485775"/>
          </a:xfrm>
          <a:prstGeom prst="rightArrow">
            <a:avLst>
              <a:gd name="adj1" fmla="val 50000"/>
              <a:gd name="adj2" fmla="val 50245"/>
            </a:avLst>
          </a:prstGeom>
          <a:solidFill>
            <a:srgbClr val="FFFF00"/>
          </a:solidFill>
          <a:ln w="9525" algn="ctr">
            <a:solidFill>
              <a:schemeClr val="tx1"/>
            </a:solidFill>
            <a:prstDash val="dash"/>
            <a:miter lim="800000"/>
            <a:headEnd/>
            <a:tailEnd/>
          </a:ln>
        </p:spPr>
        <p:txBody>
          <a:bodyPr wrap="none" anchor="ctr"/>
          <a:lstStyle/>
          <a:p>
            <a:pPr algn="ctr"/>
            <a:endParaRPr lang="en-US" dirty="0">
              <a:solidFill>
                <a:srgbClr val="000000"/>
              </a:solidFill>
            </a:endParaRPr>
          </a:p>
        </p:txBody>
      </p:sp>
      <p:sp>
        <p:nvSpPr>
          <p:cNvPr id="70677" name="Text Box 48"/>
          <p:cNvSpPr txBox="1">
            <a:spLocks noChangeArrowheads="1"/>
          </p:cNvSpPr>
          <p:nvPr/>
        </p:nvSpPr>
        <p:spPr bwMode="auto">
          <a:xfrm>
            <a:off x="1316112" y="3740150"/>
            <a:ext cx="9364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smtClean="0">
                <a:solidFill>
                  <a:srgbClr val="000000"/>
                </a:solidFill>
              </a:rPr>
              <a:t>Chargebacks</a:t>
            </a:r>
            <a:endParaRPr lang="en-US" sz="1000" dirty="0">
              <a:solidFill>
                <a:srgbClr val="000000"/>
              </a:solidFill>
            </a:endParaRPr>
          </a:p>
        </p:txBody>
      </p:sp>
      <p:pic>
        <p:nvPicPr>
          <p:cNvPr id="70678"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4588" y="1730375"/>
            <a:ext cx="8112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9" name="Picture 23" descr="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1000" y="15017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80" name="Picture 24" descr="logo_ipa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1188" y="3054350"/>
            <a:ext cx="21828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81" name="TextBox 25"/>
          <p:cNvSpPr txBox="1">
            <a:spLocks noChangeArrowheads="1"/>
          </p:cNvSpPr>
          <p:nvPr/>
        </p:nvSpPr>
        <p:spPr bwMode="auto">
          <a:xfrm>
            <a:off x="5840413" y="2024063"/>
            <a:ext cx="11699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0000"/>
                </a:solidFill>
              </a:rPr>
              <a:t>Direct Connect</a:t>
            </a:r>
          </a:p>
        </p:txBody>
      </p:sp>
      <p:sp>
        <p:nvSpPr>
          <p:cNvPr id="70682" name="AutoShape 44"/>
          <p:cNvSpPr>
            <a:spLocks noChangeArrowheads="1"/>
          </p:cNvSpPr>
          <p:nvPr/>
        </p:nvSpPr>
        <p:spPr bwMode="auto">
          <a:xfrm rot="1321102">
            <a:off x="6862763" y="2400300"/>
            <a:ext cx="746125" cy="501650"/>
          </a:xfrm>
          <a:prstGeom prst="rightArrow">
            <a:avLst>
              <a:gd name="adj1" fmla="val 50000"/>
              <a:gd name="adj2" fmla="val 50280"/>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2" name="Rectangle 1"/>
          <p:cNvSpPr/>
          <p:nvPr/>
        </p:nvSpPr>
        <p:spPr>
          <a:xfrm>
            <a:off x="596160" y="1057830"/>
            <a:ext cx="3754169" cy="461665"/>
          </a:xfrm>
          <a:prstGeom prst="rect">
            <a:avLst/>
          </a:prstGeom>
        </p:spPr>
        <p:txBody>
          <a:bodyPr wrap="none">
            <a:spAutoFit/>
          </a:bodyPr>
          <a:lstStyle/>
          <a:p>
            <a:r>
              <a:rPr lang="en-US" sz="2400" b="1" dirty="0"/>
              <a:t>IPAC Lifecycle Overview</a:t>
            </a:r>
          </a:p>
        </p:txBody>
      </p:sp>
      <p:sp>
        <p:nvSpPr>
          <p:cNvPr id="28" name="Donut 27"/>
          <p:cNvSpPr/>
          <p:nvPr/>
        </p:nvSpPr>
        <p:spPr bwMode="auto">
          <a:xfrm>
            <a:off x="902008" y="2024505"/>
            <a:ext cx="395164"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1</a:t>
            </a:r>
            <a:endParaRPr kumimoji="0" lang="en-US" sz="1800" b="1" i="0" u="none" strike="noStrike" cap="none" normalizeH="0" baseline="0" dirty="0" smtClean="0">
              <a:ln>
                <a:noFill/>
              </a:ln>
              <a:solidFill>
                <a:schemeClr val="tx1"/>
              </a:solidFill>
              <a:effectLst/>
              <a:latin typeface="Arial" charset="0"/>
            </a:endParaRPr>
          </a:p>
        </p:txBody>
      </p:sp>
      <p:sp>
        <p:nvSpPr>
          <p:cNvPr id="29" name="Donut 28"/>
          <p:cNvSpPr/>
          <p:nvPr/>
        </p:nvSpPr>
        <p:spPr bwMode="auto">
          <a:xfrm>
            <a:off x="4266975" y="1234921"/>
            <a:ext cx="400718"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2</a:t>
            </a:r>
          </a:p>
        </p:txBody>
      </p:sp>
      <p:sp>
        <p:nvSpPr>
          <p:cNvPr id="30" name="Donut 29"/>
          <p:cNvSpPr/>
          <p:nvPr/>
        </p:nvSpPr>
        <p:spPr bwMode="auto">
          <a:xfrm>
            <a:off x="6154410" y="1727744"/>
            <a:ext cx="405877"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3</a:t>
            </a:r>
          </a:p>
        </p:txBody>
      </p:sp>
      <p:sp>
        <p:nvSpPr>
          <p:cNvPr id="31" name="Donut 30"/>
          <p:cNvSpPr/>
          <p:nvPr/>
        </p:nvSpPr>
        <p:spPr bwMode="auto">
          <a:xfrm>
            <a:off x="8303205" y="3075009"/>
            <a:ext cx="404859"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4</a:t>
            </a:r>
          </a:p>
        </p:txBody>
      </p:sp>
      <p:sp>
        <p:nvSpPr>
          <p:cNvPr id="32" name="Donut 31"/>
          <p:cNvSpPr/>
          <p:nvPr/>
        </p:nvSpPr>
        <p:spPr bwMode="auto">
          <a:xfrm>
            <a:off x="4808633" y="6264176"/>
            <a:ext cx="390688"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5</a:t>
            </a:r>
          </a:p>
        </p:txBody>
      </p:sp>
      <p:sp>
        <p:nvSpPr>
          <p:cNvPr id="33" name="Donut 32"/>
          <p:cNvSpPr/>
          <p:nvPr/>
        </p:nvSpPr>
        <p:spPr bwMode="auto">
          <a:xfrm>
            <a:off x="986739" y="5195174"/>
            <a:ext cx="374227"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6</a:t>
            </a:r>
          </a:p>
        </p:txBody>
      </p:sp>
      <p:sp>
        <p:nvSpPr>
          <p:cNvPr id="3" name="Slide Number Placeholder 2"/>
          <p:cNvSpPr>
            <a:spLocks noGrp="1"/>
          </p:cNvSpPr>
          <p:nvPr>
            <p:ph type="sldNum" sz="quarter" idx="11"/>
          </p:nvPr>
        </p:nvSpPr>
        <p:spPr/>
        <p:txBody>
          <a:bodyPr/>
          <a:lstStyle/>
          <a:p>
            <a:pPr>
              <a:defRPr/>
            </a:pPr>
            <a:fld id="{8692CA9C-69A1-4941-B319-D14BA002D58D}" type="slidenum">
              <a:rPr lang="en-US" smtClean="0"/>
              <a:pPr>
                <a:defRPr/>
              </a:pPr>
              <a:t>7</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Treasury </a:t>
            </a:r>
            <a:r>
              <a:rPr lang="en-US" dirty="0" smtClean="0"/>
              <a:t>Rejections – Steps to resolve typical GSA scenarios initiated IPAC Outbound Transactions</a:t>
            </a:r>
          </a:p>
        </p:txBody>
      </p:sp>
      <p:sp>
        <p:nvSpPr>
          <p:cNvPr id="133123" name="Content Placeholder 2"/>
          <p:cNvSpPr>
            <a:spLocks noGrp="1"/>
          </p:cNvSpPr>
          <p:nvPr>
            <p:ph idx="1"/>
          </p:nvPr>
        </p:nvSpPr>
        <p:spPr>
          <a:xfrm>
            <a:off x="375920" y="1380441"/>
            <a:ext cx="8768080" cy="4927600"/>
          </a:xfrm>
        </p:spPr>
        <p:txBody>
          <a:bodyPr/>
          <a:lstStyle/>
          <a:p>
            <a:pPr marL="0" indent="0">
              <a:buNone/>
            </a:pPr>
            <a:endParaRPr lang="en-US" sz="600" dirty="0" smtClean="0"/>
          </a:p>
          <a:p>
            <a:pPr marL="0" indent="0">
              <a:buNone/>
            </a:pPr>
            <a:endParaRPr lang="en-US" sz="1800" dirty="0"/>
          </a:p>
          <a:p>
            <a:pPr marL="0" indent="0">
              <a:buNone/>
            </a:pPr>
            <a:endParaRPr lang="en-US" sz="1800" dirty="0" smtClean="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189570671"/>
              </p:ext>
            </p:extLst>
          </p:nvPr>
        </p:nvGraphicFramePr>
        <p:xfrm>
          <a:off x="414579" y="1170879"/>
          <a:ext cx="8625840" cy="4851960"/>
        </p:xfrm>
        <a:graphic>
          <a:graphicData uri="http://schemas.openxmlformats.org/drawingml/2006/table">
            <a:tbl>
              <a:tblPr firstRow="1" firstCol="1" bandRow="1" bandCol="1">
                <a:tableStyleId>{5C22544A-7EE6-4342-B048-85BDC9FD1C3A}</a:tableStyleId>
              </a:tblPr>
              <a:tblGrid>
                <a:gridCol w="4252424"/>
                <a:gridCol w="4373416"/>
              </a:tblGrid>
              <a:tr h="420415">
                <a:tc gridSpan="2">
                  <a:txBody>
                    <a:bodyPr/>
                    <a:lstStyle/>
                    <a:p>
                      <a:pPr marL="0" marR="0" algn="l" defTabSz="914400" rtl="0" eaLnBrk="1" latinLnBrk="0" hangingPunct="1">
                        <a:spcBef>
                          <a:spcPts val="0"/>
                        </a:spcBef>
                        <a:spcAft>
                          <a:spcPts val="0"/>
                        </a:spcAft>
                      </a:pPr>
                      <a:r>
                        <a:rPr lang="en-US" sz="1600" b="1" kern="1200" dirty="0" smtClean="0">
                          <a:solidFill>
                            <a:schemeClr val="bg1"/>
                          </a:solidFill>
                          <a:effectLst/>
                          <a:latin typeface="+mn-lt"/>
                          <a:ea typeface="+mn-ea"/>
                          <a:cs typeface="Times New Roman" pitchFamily="18" charset="0"/>
                        </a:rPr>
                        <a:t>Error:</a:t>
                      </a:r>
                      <a:r>
                        <a:rPr lang="en-US" sz="1600" b="1" kern="1200" baseline="0" dirty="0" smtClean="0">
                          <a:solidFill>
                            <a:schemeClr val="bg1"/>
                          </a:solidFill>
                          <a:effectLst/>
                          <a:latin typeface="+mn-lt"/>
                          <a:ea typeface="+mn-ea"/>
                          <a:cs typeface="Times New Roman" pitchFamily="18" charset="0"/>
                        </a:rPr>
                        <a:t> </a:t>
                      </a:r>
                      <a:r>
                        <a:rPr lang="en-US" sz="1600" b="1" kern="1200" dirty="0" smtClean="0">
                          <a:solidFill>
                            <a:schemeClr val="bg1"/>
                          </a:solidFill>
                          <a:effectLst/>
                          <a:latin typeface="+mn-lt"/>
                          <a:ea typeface="+mn-ea"/>
                          <a:cs typeface="Times New Roman" pitchFamily="18" charset="0"/>
                        </a:rPr>
                        <a:t>Receiver BETC</a:t>
                      </a:r>
                    </a:p>
                  </a:txBody>
                  <a:tcPr marL="68580" marR="68580" marT="0" marB="0">
                    <a:solidFill>
                      <a:schemeClr val="accent2"/>
                    </a:solidFill>
                  </a:tcPr>
                </a:tc>
                <a:tc hMerge="1">
                  <a:txBody>
                    <a:bodyPr/>
                    <a:lstStyle/>
                    <a:p>
                      <a:pPr marL="0" marR="0" algn="ctr" defTabSz="914400" rtl="0" eaLnBrk="1" latinLnBrk="0" hangingPunct="1">
                        <a:spcBef>
                          <a:spcPts val="0"/>
                        </a:spcBef>
                        <a:spcAft>
                          <a:spcPts val="0"/>
                        </a:spcAft>
                      </a:pPr>
                      <a:endParaRPr lang="en-US" sz="1400" b="1" kern="1200" dirty="0">
                        <a:solidFill>
                          <a:schemeClr val="bg1"/>
                        </a:solidFill>
                        <a:effectLst/>
                        <a:latin typeface="+mj-lt"/>
                        <a:ea typeface="+mn-ea"/>
                        <a:cs typeface="Times New Roman" pitchFamily="18" charset="0"/>
                      </a:endParaRPr>
                    </a:p>
                  </a:txBody>
                  <a:tcPr marL="68580" marR="68580" marT="0" marB="0">
                    <a:solidFill>
                      <a:schemeClr val="accent2"/>
                    </a:solidFill>
                  </a:tcPr>
                </a:tc>
              </a:tr>
              <a:tr h="296883">
                <a:tc gridSpan="2">
                  <a:txBody>
                    <a:bodyPr/>
                    <a:lstStyle/>
                    <a:p>
                      <a:pPr marL="0" marR="0" algn="l" defTabSz="914400" rtl="0" eaLnBrk="1" latinLnBrk="0" hangingPunct="1">
                        <a:spcBef>
                          <a:spcPts val="0"/>
                        </a:spcBef>
                        <a:spcAft>
                          <a:spcPts val="0"/>
                        </a:spcAft>
                      </a:pPr>
                      <a:r>
                        <a:rPr lang="en-US" sz="1600" b="1" kern="1200" dirty="0" smtClean="0">
                          <a:solidFill>
                            <a:schemeClr val="tx1"/>
                          </a:solidFill>
                          <a:effectLst/>
                          <a:latin typeface="+mj-lt"/>
                          <a:ea typeface="+mn-ea"/>
                          <a:cs typeface="Times New Roman" pitchFamily="18" charset="0"/>
                        </a:rPr>
                        <a:t>Solutions:</a:t>
                      </a:r>
                      <a:r>
                        <a:rPr lang="en-US" sz="1600" b="1" kern="1200" baseline="0" dirty="0" smtClean="0">
                          <a:solidFill>
                            <a:schemeClr val="tx1"/>
                          </a:solidFill>
                          <a:effectLst/>
                          <a:latin typeface="+mj-lt"/>
                          <a:ea typeface="+mn-ea"/>
                          <a:cs typeface="Times New Roman" pitchFamily="18" charset="0"/>
                        </a:rPr>
                        <a:t> </a:t>
                      </a:r>
                      <a:endParaRPr lang="en-US" sz="1600" b="1" kern="1200" dirty="0">
                        <a:solidFill>
                          <a:schemeClr val="tx1"/>
                        </a:solidFill>
                        <a:effectLst/>
                        <a:latin typeface="+mj-lt"/>
                        <a:ea typeface="+mn-ea"/>
                        <a:cs typeface="Times New Roman" pitchFamily="18" charset="0"/>
                      </a:endParaRPr>
                    </a:p>
                  </a:txBody>
                  <a:tcPr marL="68580" marR="68580" marT="0" marB="0">
                    <a:solidFill>
                      <a:schemeClr val="accent2">
                        <a:lumMod val="60000"/>
                        <a:lumOff val="40000"/>
                      </a:schemeClr>
                    </a:solidFill>
                  </a:tcPr>
                </a:tc>
                <a:tc hMerge="1">
                  <a:txBody>
                    <a:bodyPr/>
                    <a:lstStyle/>
                    <a:p>
                      <a:pPr marL="0" marR="0" algn="ctr" defTabSz="914400" rtl="0" eaLnBrk="1" latinLnBrk="0" hangingPunct="1">
                        <a:spcBef>
                          <a:spcPts val="0"/>
                        </a:spcBef>
                        <a:spcAft>
                          <a:spcPts val="0"/>
                        </a:spcAft>
                      </a:pPr>
                      <a:endParaRPr lang="en-US" sz="1400" b="1" kern="1200" dirty="0">
                        <a:solidFill>
                          <a:schemeClr val="bg1"/>
                        </a:solidFill>
                        <a:effectLst/>
                        <a:latin typeface="+mj-lt"/>
                        <a:ea typeface="+mn-ea"/>
                        <a:cs typeface="Times New Roman" pitchFamily="18" charset="0"/>
                      </a:endParaRPr>
                    </a:p>
                  </a:txBody>
                  <a:tcPr marL="68580" marR="68580" marT="0" marB="0">
                    <a:solidFill>
                      <a:schemeClr val="accent2"/>
                    </a:solidFill>
                  </a:tcPr>
                </a:tc>
              </a:tr>
              <a:tr h="507542">
                <a:tc>
                  <a:txBody>
                    <a:bodyPr/>
                    <a:lstStyle/>
                    <a:p>
                      <a:pPr marL="0" marR="0" algn="ctr" defTabSz="914400" rtl="0" eaLnBrk="1" latinLnBrk="0" hangingPunct="1">
                        <a:spcBef>
                          <a:spcPts val="0"/>
                        </a:spcBef>
                        <a:spcAft>
                          <a:spcPts val="0"/>
                        </a:spcAft>
                      </a:pPr>
                      <a:r>
                        <a:rPr lang="en-US" sz="1400" b="1" kern="1200" dirty="0">
                          <a:solidFill>
                            <a:schemeClr val="bg1"/>
                          </a:solidFill>
                          <a:effectLst/>
                          <a:latin typeface="+mj-lt"/>
                          <a:ea typeface="+mn-ea"/>
                          <a:cs typeface="Times New Roman" pitchFamily="18" charset="0"/>
                        </a:rPr>
                        <a:t> </a:t>
                      </a:r>
                      <a:r>
                        <a:rPr lang="en-US" sz="1400" b="1" kern="1200" dirty="0" smtClean="0">
                          <a:solidFill>
                            <a:schemeClr val="tx1"/>
                          </a:solidFill>
                          <a:effectLst/>
                          <a:latin typeface="+mj-lt"/>
                          <a:ea typeface="+mn-ea"/>
                          <a:cs typeface="Times New Roman" pitchFamily="18" charset="0"/>
                        </a:rPr>
                        <a:t>Region</a:t>
                      </a:r>
                      <a:r>
                        <a:rPr lang="en-US" sz="1400" b="1" kern="1200" baseline="0" dirty="0" smtClean="0">
                          <a:solidFill>
                            <a:schemeClr val="tx1"/>
                          </a:solidFill>
                          <a:effectLst/>
                          <a:latin typeface="+mj-lt"/>
                          <a:ea typeface="+mn-ea"/>
                          <a:cs typeface="Times New Roman" pitchFamily="18" charset="0"/>
                        </a:rPr>
                        <a:t> 6 External Services and MBL</a:t>
                      </a:r>
                    </a:p>
                    <a:p>
                      <a:pPr marL="0" marR="0" algn="ctr" defTabSz="914400" rtl="0" eaLnBrk="1" latinLnBrk="0" hangingPunct="1">
                        <a:spcBef>
                          <a:spcPts val="0"/>
                        </a:spcBef>
                        <a:spcAft>
                          <a:spcPts val="0"/>
                        </a:spcAft>
                      </a:pPr>
                      <a:r>
                        <a:rPr lang="en-US" sz="1400" b="1" kern="1200" dirty="0" smtClean="0">
                          <a:solidFill>
                            <a:schemeClr val="tx1"/>
                          </a:solidFill>
                          <a:effectLst/>
                          <a:latin typeface="+mj-lt"/>
                          <a:ea typeface="+mn-ea"/>
                          <a:cs typeface="Times New Roman" pitchFamily="18" charset="0"/>
                        </a:rPr>
                        <a:t>Use Article Qty/Unit Price</a:t>
                      </a:r>
                      <a:endParaRPr lang="en-US" sz="1400" b="1" kern="1200" dirty="0">
                        <a:solidFill>
                          <a:schemeClr val="tx1"/>
                        </a:solidFill>
                        <a:effectLst/>
                        <a:latin typeface="+mj-lt"/>
                        <a:ea typeface="+mn-ea"/>
                        <a:cs typeface="Times New Roman" pitchFamily="18" charset="0"/>
                      </a:endParaRPr>
                    </a:p>
                  </a:txBody>
                  <a:tcPr marL="68580" marR="68580" marT="0" marB="0">
                    <a:solidFill>
                      <a:schemeClr val="accent2">
                        <a:lumMod val="60000"/>
                        <a:lumOff val="40000"/>
                      </a:schemeClr>
                    </a:solidFill>
                  </a:tcPr>
                </a:tc>
                <a:tc>
                  <a:txBody>
                    <a:bodyPr/>
                    <a:lstStyle/>
                    <a:p>
                      <a:pPr marL="0" marR="0" algn="ctr" defTabSz="914400" rtl="0" eaLnBrk="1" latinLnBrk="0" hangingPunct="1">
                        <a:spcBef>
                          <a:spcPts val="0"/>
                        </a:spcBef>
                        <a:spcAft>
                          <a:spcPts val="0"/>
                        </a:spcAft>
                      </a:pPr>
                      <a:r>
                        <a:rPr lang="en-US" sz="1400" b="1" kern="1200" dirty="0" smtClean="0">
                          <a:solidFill>
                            <a:schemeClr val="tx1"/>
                          </a:solidFill>
                          <a:effectLst/>
                          <a:latin typeface="+mj-lt"/>
                          <a:ea typeface="+mn-ea"/>
                          <a:cs typeface="Times New Roman" pitchFamily="18" charset="0"/>
                        </a:rPr>
                        <a:t>All</a:t>
                      </a:r>
                      <a:r>
                        <a:rPr lang="en-US" sz="1400" b="1" kern="1200" baseline="0" dirty="0" smtClean="0">
                          <a:solidFill>
                            <a:schemeClr val="tx1"/>
                          </a:solidFill>
                          <a:effectLst/>
                          <a:latin typeface="+mj-lt"/>
                          <a:ea typeface="+mn-ea"/>
                          <a:cs typeface="Times New Roman" pitchFamily="18" charset="0"/>
                        </a:rPr>
                        <a:t> Other P3 Region 6 Business Lines</a:t>
                      </a:r>
                    </a:p>
                    <a:p>
                      <a:pPr marL="0" marR="0" algn="ctr" defTabSz="914400" rtl="0" eaLnBrk="1" latinLnBrk="0" hangingPunct="1">
                        <a:spcBef>
                          <a:spcPts val="0"/>
                        </a:spcBef>
                        <a:spcAft>
                          <a:spcPts val="0"/>
                        </a:spcAft>
                      </a:pPr>
                      <a:r>
                        <a:rPr lang="en-US" sz="1400" b="1" kern="1200" dirty="0" smtClean="0">
                          <a:solidFill>
                            <a:schemeClr val="tx1"/>
                          </a:solidFill>
                          <a:effectLst/>
                          <a:latin typeface="+mj-lt"/>
                          <a:ea typeface="+mn-ea"/>
                          <a:cs typeface="Times New Roman" pitchFamily="18" charset="0"/>
                        </a:rPr>
                        <a:t>Use </a:t>
                      </a:r>
                      <a:r>
                        <a:rPr lang="en-US" sz="1400" b="1" kern="1200" dirty="0">
                          <a:solidFill>
                            <a:schemeClr val="tx1"/>
                          </a:solidFill>
                          <a:effectLst/>
                          <a:latin typeface="+mj-lt"/>
                          <a:ea typeface="+mn-ea"/>
                          <a:cs typeface="Times New Roman" pitchFamily="18" charset="0"/>
                        </a:rPr>
                        <a:t>IPAC DBE </a:t>
                      </a:r>
                      <a:r>
                        <a:rPr lang="en-US" sz="1400" b="1" kern="1200" dirty="0" smtClean="0">
                          <a:solidFill>
                            <a:schemeClr val="tx1"/>
                          </a:solidFill>
                          <a:effectLst/>
                          <a:latin typeface="+mj-lt"/>
                          <a:ea typeface="+mn-ea"/>
                          <a:cs typeface="Times New Roman" pitchFamily="18" charset="0"/>
                        </a:rPr>
                        <a:t>Detail</a:t>
                      </a:r>
                      <a:endParaRPr lang="en-US" sz="1400" b="1" kern="1200" dirty="0">
                        <a:solidFill>
                          <a:schemeClr val="tx1"/>
                        </a:solidFill>
                        <a:effectLst/>
                        <a:latin typeface="+mj-lt"/>
                        <a:ea typeface="+mn-ea"/>
                        <a:cs typeface="Times New Roman" pitchFamily="18" charset="0"/>
                      </a:endParaRPr>
                    </a:p>
                  </a:txBody>
                  <a:tcPr marL="68580" marR="68580" marT="0" marB="0">
                    <a:solidFill>
                      <a:schemeClr val="accent2">
                        <a:lumMod val="60000"/>
                        <a:lumOff val="40000"/>
                      </a:schemeClr>
                    </a:solidFill>
                  </a:tcPr>
                </a:tc>
              </a:tr>
              <a:tr h="3194462">
                <a:tc>
                  <a:txBody>
                    <a:bodyPr/>
                    <a:lstStyle/>
                    <a:p>
                      <a:pPr marL="0" marR="0" algn="l" defTabSz="914400" rtl="0" eaLnBrk="1" latinLnBrk="0" hangingPunct="1">
                        <a:spcBef>
                          <a:spcPts val="600"/>
                        </a:spcBef>
                        <a:spcAft>
                          <a:spcPts val="600"/>
                        </a:spcAft>
                      </a:pPr>
                      <a:r>
                        <a:rPr lang="en-US" sz="1200" b="0" kern="1200" dirty="0" smtClean="0">
                          <a:solidFill>
                            <a:schemeClr val="dk1"/>
                          </a:solidFill>
                          <a:effectLst/>
                          <a:latin typeface="+mj-lt"/>
                          <a:ea typeface="+mn-ea"/>
                          <a:cs typeface="Times New Roman" pitchFamily="18" charset="0"/>
                        </a:rPr>
                        <a:t>ALL </a:t>
                      </a:r>
                      <a:r>
                        <a:rPr lang="en-US" sz="1200" b="0" kern="1200" dirty="0">
                          <a:solidFill>
                            <a:schemeClr val="dk1"/>
                          </a:solidFill>
                          <a:effectLst/>
                          <a:latin typeface="+mj-lt"/>
                          <a:ea typeface="+mn-ea"/>
                          <a:cs typeface="Times New Roman" pitchFamily="18" charset="0"/>
                        </a:rPr>
                        <a:t>BDs in Statement need to be changed </a:t>
                      </a:r>
                    </a:p>
                    <a:p>
                      <a:pPr marL="342900" lvl="0" indent="-342900" algn="l" defTabSz="914400" rtl="0" eaLnBrk="1" latinLnBrk="0" hangingPunct="1">
                        <a:spcBef>
                          <a:spcPts val="600"/>
                        </a:spcBef>
                        <a:spcAft>
                          <a:spcPts val="600"/>
                        </a:spcAft>
                        <a:buFont typeface="+mj-lt"/>
                        <a:buAutoNum type="arabicPeriod"/>
                      </a:pPr>
                      <a:r>
                        <a:rPr lang="en-US" sz="1200" b="0" kern="1200" dirty="0">
                          <a:solidFill>
                            <a:schemeClr val="dk1"/>
                          </a:solidFill>
                          <a:effectLst/>
                          <a:latin typeface="+mj-lt"/>
                          <a:ea typeface="+mn-ea"/>
                          <a:cs typeface="Times New Roman" pitchFamily="18" charset="0"/>
                        </a:rPr>
                        <a:t>Update the IPAC Status to Rejected (Run Update IPAC Status job OR manually update) </a:t>
                      </a:r>
                    </a:p>
                    <a:p>
                      <a:pPr marL="342900" lvl="0" indent="-342900" algn="l" defTabSz="914400" rtl="0" eaLnBrk="1" latinLnBrk="0" hangingPunct="1">
                        <a:spcBef>
                          <a:spcPts val="600"/>
                        </a:spcBef>
                        <a:spcAft>
                          <a:spcPts val="600"/>
                        </a:spcAft>
                        <a:buFont typeface="+mj-lt"/>
                        <a:buAutoNum type="arabicPeriod"/>
                      </a:pPr>
                      <a:r>
                        <a:rPr lang="en-US" sz="1200" b="0" kern="1200" dirty="0" smtClean="0">
                          <a:solidFill>
                            <a:schemeClr val="dk1"/>
                          </a:solidFill>
                          <a:effectLst/>
                          <a:latin typeface="+mj-lt"/>
                          <a:ea typeface="+mn-ea"/>
                          <a:cs typeface="Times New Roman" pitchFamily="18" charset="0"/>
                        </a:rPr>
                        <a:t>Update </a:t>
                      </a:r>
                      <a:r>
                        <a:rPr lang="en-US" sz="1200" b="0" kern="1200" dirty="0">
                          <a:solidFill>
                            <a:schemeClr val="dk1"/>
                          </a:solidFill>
                          <a:effectLst/>
                          <a:latin typeface="+mj-lt"/>
                          <a:ea typeface="+mn-ea"/>
                          <a:cs typeface="Times New Roman" pitchFamily="18" charset="0"/>
                        </a:rPr>
                        <a:t>BDs online (can be done by SQL)</a:t>
                      </a:r>
                    </a:p>
                    <a:p>
                      <a:pPr marL="342900" lvl="0" indent="-342900" algn="l" defTabSz="914400" rtl="0" eaLnBrk="1" latinLnBrk="0" hangingPunct="1">
                        <a:spcBef>
                          <a:spcPts val="600"/>
                        </a:spcBef>
                        <a:spcAft>
                          <a:spcPts val="600"/>
                        </a:spcAft>
                        <a:buFont typeface="+mj-lt"/>
                        <a:buAutoNum type="arabicPeriod"/>
                      </a:pPr>
                      <a:r>
                        <a:rPr lang="en-US" sz="1200" b="0" kern="1200" dirty="0">
                          <a:solidFill>
                            <a:schemeClr val="dk1"/>
                          </a:solidFill>
                          <a:effectLst/>
                          <a:latin typeface="+mj-lt"/>
                          <a:ea typeface="+mn-ea"/>
                          <a:cs typeface="Times New Roman" pitchFamily="18" charset="0"/>
                        </a:rPr>
                        <a:t>Update the IPAC Status to Not Submitted (Run Update IPAC Status job OR manually update)</a:t>
                      </a:r>
                    </a:p>
                    <a:p>
                      <a:pPr marL="342900" lvl="0" indent="-342900" algn="l" defTabSz="914400" rtl="0" eaLnBrk="1" latinLnBrk="0" hangingPunct="1">
                        <a:spcBef>
                          <a:spcPts val="600"/>
                        </a:spcBef>
                        <a:spcAft>
                          <a:spcPts val="600"/>
                        </a:spcAft>
                        <a:buFont typeface="+mj-lt"/>
                        <a:buAutoNum type="arabicPeriod"/>
                      </a:pPr>
                      <a:r>
                        <a:rPr lang="en-US" sz="1200" b="0" kern="1200" dirty="0">
                          <a:solidFill>
                            <a:schemeClr val="dk1"/>
                          </a:solidFill>
                          <a:effectLst/>
                          <a:latin typeface="+mj-lt"/>
                          <a:ea typeface="+mn-ea"/>
                          <a:cs typeface="Times New Roman" pitchFamily="18" charset="0"/>
                        </a:rPr>
                        <a:t>Re-process through IPAC OUT  </a:t>
                      </a:r>
                      <a:endParaRPr lang="en-US" sz="1200" b="0" kern="1200" dirty="0" smtClean="0">
                        <a:solidFill>
                          <a:schemeClr val="dk1"/>
                        </a:solidFill>
                        <a:effectLst/>
                        <a:latin typeface="+mj-lt"/>
                        <a:ea typeface="+mn-ea"/>
                        <a:cs typeface="Times New Roman" pitchFamily="18" charset="0"/>
                      </a:endParaRPr>
                    </a:p>
                    <a:p>
                      <a:pPr marL="342900" lvl="0" indent="-342900" algn="l" defTabSz="914400" rtl="0" eaLnBrk="1" latinLnBrk="0" hangingPunct="1">
                        <a:spcBef>
                          <a:spcPts val="600"/>
                        </a:spcBef>
                        <a:spcAft>
                          <a:spcPts val="600"/>
                        </a:spcAft>
                        <a:buFont typeface="+mj-lt"/>
                        <a:buAutoNum type="arabicPeriod"/>
                      </a:pPr>
                      <a:r>
                        <a:rPr lang="en-US" sz="1200" b="0" kern="1200" dirty="0" smtClean="0">
                          <a:solidFill>
                            <a:schemeClr val="dk1"/>
                          </a:solidFill>
                          <a:effectLst/>
                          <a:latin typeface="+mj-lt"/>
                          <a:ea typeface="+mn-ea"/>
                          <a:cs typeface="Times New Roman" pitchFamily="18" charset="0"/>
                        </a:rPr>
                        <a:t>For</a:t>
                      </a:r>
                      <a:r>
                        <a:rPr lang="en-US" sz="1200" b="0" kern="1200" baseline="0" dirty="0" smtClean="0">
                          <a:solidFill>
                            <a:schemeClr val="dk1"/>
                          </a:solidFill>
                          <a:effectLst/>
                          <a:latin typeface="+mj-lt"/>
                          <a:ea typeface="+mn-ea"/>
                          <a:cs typeface="Times New Roman" pitchFamily="18" charset="0"/>
                        </a:rPr>
                        <a:t> business lines using agreements, update Customer BETC on the corresponding agreement so future BDs are created with the correct BETC.</a:t>
                      </a:r>
                      <a:endParaRPr lang="en-US" sz="1200" b="0" kern="1200" dirty="0">
                        <a:solidFill>
                          <a:schemeClr val="dk1"/>
                        </a:solidFill>
                        <a:effectLst/>
                        <a:latin typeface="+mj-lt"/>
                        <a:ea typeface="+mn-ea"/>
                        <a:cs typeface="Times New Roman" pitchFamily="18" charset="0"/>
                      </a:endParaRPr>
                    </a:p>
                  </a:txBody>
                  <a:tcPr marL="68580" marR="68580" marT="0" marB="0">
                    <a:solidFill>
                      <a:schemeClr val="accent5"/>
                    </a:solidFill>
                  </a:tcPr>
                </a:tc>
                <a:tc>
                  <a:txBody>
                    <a:bodyPr/>
                    <a:lstStyle/>
                    <a:p>
                      <a:pPr marL="0" marR="0" algn="l" defTabSz="914400" rtl="0" eaLnBrk="1" latinLnBrk="0" hangingPunct="1">
                        <a:spcBef>
                          <a:spcPts val="600"/>
                        </a:spcBef>
                        <a:spcAft>
                          <a:spcPts val="600"/>
                        </a:spcAft>
                      </a:pPr>
                      <a:r>
                        <a:rPr lang="en-US" sz="1200" kern="1200" dirty="0" smtClean="0">
                          <a:solidFill>
                            <a:schemeClr val="dk1"/>
                          </a:solidFill>
                          <a:effectLst/>
                          <a:latin typeface="+mj-lt"/>
                          <a:ea typeface="+mn-ea"/>
                          <a:cs typeface="Times New Roman" pitchFamily="18" charset="0"/>
                        </a:rPr>
                        <a:t>ALL </a:t>
                      </a:r>
                      <a:r>
                        <a:rPr lang="en-US" sz="1200" kern="1200" dirty="0">
                          <a:solidFill>
                            <a:schemeClr val="dk1"/>
                          </a:solidFill>
                          <a:effectLst/>
                          <a:latin typeface="+mj-lt"/>
                          <a:ea typeface="+mn-ea"/>
                          <a:cs typeface="Times New Roman" pitchFamily="18" charset="0"/>
                        </a:rPr>
                        <a:t>BDs in Statement need to be changed </a:t>
                      </a:r>
                    </a:p>
                    <a:p>
                      <a:pPr marL="342900" lvl="0" indent="-342900" algn="l" defTabSz="914400" rtl="0" eaLnBrk="1" latinLnBrk="0" hangingPunct="1">
                        <a:spcBef>
                          <a:spcPts val="600"/>
                        </a:spcBef>
                        <a:spcAft>
                          <a:spcPts val="600"/>
                        </a:spcAft>
                        <a:buFont typeface="+mj-lt"/>
                        <a:buAutoNum type="arabicPeriod"/>
                      </a:pPr>
                      <a:r>
                        <a:rPr lang="en-US" sz="1200" kern="1200" dirty="0">
                          <a:solidFill>
                            <a:schemeClr val="dk1"/>
                          </a:solidFill>
                          <a:effectLst/>
                          <a:latin typeface="+mj-lt"/>
                          <a:ea typeface="+mn-ea"/>
                          <a:cs typeface="Times New Roman" pitchFamily="18" charset="0"/>
                        </a:rPr>
                        <a:t>Update the IPAC Status Rejected (Run Update IPAC Status job OR manually update) </a:t>
                      </a:r>
                    </a:p>
                    <a:p>
                      <a:pPr marL="342900" lvl="0" indent="-342900" algn="l" defTabSz="914400" rtl="0" eaLnBrk="1" latinLnBrk="0" hangingPunct="1">
                        <a:spcBef>
                          <a:spcPts val="600"/>
                        </a:spcBef>
                        <a:spcAft>
                          <a:spcPts val="600"/>
                        </a:spcAft>
                        <a:buFont typeface="+mj-lt"/>
                        <a:buAutoNum type="arabicPeriod"/>
                      </a:pPr>
                      <a:r>
                        <a:rPr lang="en-US" sz="1200" kern="1200" dirty="0">
                          <a:solidFill>
                            <a:schemeClr val="dk1"/>
                          </a:solidFill>
                          <a:effectLst/>
                          <a:latin typeface="+mj-lt"/>
                          <a:ea typeface="+mn-ea"/>
                          <a:cs typeface="Times New Roman" pitchFamily="18" charset="0"/>
                        </a:rPr>
                        <a:t>BDA will review the crosswalk rules to see if they need to be altered or a new one added. (Also research any open receivables with the incorrect TAS</a:t>
                      </a:r>
                      <a:r>
                        <a:rPr lang="en-US" sz="1200" kern="1200" dirty="0" smtClean="0">
                          <a:solidFill>
                            <a:schemeClr val="dk1"/>
                          </a:solidFill>
                          <a:effectLst/>
                          <a:latin typeface="+mj-lt"/>
                          <a:ea typeface="+mn-ea"/>
                          <a:cs typeface="Times New Roman" pitchFamily="18" charset="0"/>
                        </a:rPr>
                        <a:t>)</a:t>
                      </a:r>
                    </a:p>
                    <a:p>
                      <a:pPr marL="800100" marR="0" lvl="1" indent="-342900" algn="l" defTabSz="914400" rtl="0" eaLnBrk="1" fontAlgn="auto" latinLnBrk="0" hangingPunct="1">
                        <a:lnSpc>
                          <a:spcPct val="100000"/>
                        </a:lnSpc>
                        <a:spcBef>
                          <a:spcPts val="600"/>
                        </a:spcBef>
                        <a:spcAft>
                          <a:spcPts val="600"/>
                        </a:spcAft>
                        <a:buClrTx/>
                        <a:buSzTx/>
                        <a:buFont typeface="+mj-lt"/>
                        <a:buAutoNum type="alphaLcPeriod"/>
                        <a:tabLst/>
                        <a:defRPr/>
                      </a:pPr>
                      <a:r>
                        <a:rPr lang="en-US" sz="1200" kern="1200" smtClean="0">
                          <a:solidFill>
                            <a:schemeClr val="dk1"/>
                          </a:solidFill>
                          <a:effectLst/>
                          <a:latin typeface="+mn-lt"/>
                          <a:ea typeface="+mn-ea"/>
                          <a:cs typeface="Times New Roman" pitchFamily="18" charset="0"/>
                        </a:rPr>
                        <a:t>Note: Recommendation</a:t>
                      </a:r>
                      <a:r>
                        <a:rPr lang="en-US" sz="1200" kern="1200" baseline="0" smtClean="0">
                          <a:solidFill>
                            <a:schemeClr val="dk1"/>
                          </a:solidFill>
                          <a:effectLst/>
                          <a:latin typeface="+mn-lt"/>
                          <a:ea typeface="+mn-ea"/>
                          <a:cs typeface="Times New Roman" pitchFamily="18" charset="0"/>
                        </a:rPr>
                        <a:t> </a:t>
                      </a:r>
                      <a:r>
                        <a:rPr lang="en-US" sz="1200" kern="1200" baseline="0" dirty="0" smtClean="0">
                          <a:solidFill>
                            <a:schemeClr val="dk1"/>
                          </a:solidFill>
                          <a:effectLst/>
                          <a:latin typeface="+mn-lt"/>
                          <a:ea typeface="+mn-ea"/>
                          <a:cs typeface="Times New Roman" pitchFamily="18" charset="0"/>
                        </a:rPr>
                        <a:t>is to update crosswalk rules outside of the billing cycle to minimize rejections and cleanup needed.</a:t>
                      </a:r>
                      <a:endParaRPr lang="en-US" sz="1200" kern="1200" dirty="0">
                        <a:solidFill>
                          <a:schemeClr val="dk1"/>
                        </a:solidFill>
                        <a:effectLst/>
                        <a:latin typeface="+mj-lt"/>
                        <a:ea typeface="+mn-ea"/>
                        <a:cs typeface="Times New Roman" pitchFamily="18" charset="0"/>
                      </a:endParaRPr>
                    </a:p>
                    <a:p>
                      <a:pPr marL="342900" lvl="0" indent="-342900" algn="l" defTabSz="914400" rtl="0" eaLnBrk="1" latinLnBrk="0" hangingPunct="1">
                        <a:spcBef>
                          <a:spcPts val="600"/>
                        </a:spcBef>
                        <a:spcAft>
                          <a:spcPts val="600"/>
                        </a:spcAft>
                        <a:buFont typeface="+mj-lt"/>
                        <a:buAutoNum type="arabicPeriod"/>
                      </a:pPr>
                      <a:r>
                        <a:rPr lang="en-US" sz="1200" kern="1200" dirty="0">
                          <a:solidFill>
                            <a:schemeClr val="dk1"/>
                          </a:solidFill>
                          <a:effectLst/>
                          <a:latin typeface="+mj-lt"/>
                          <a:ea typeface="+mn-ea"/>
                          <a:cs typeface="Times New Roman" pitchFamily="18" charset="0"/>
                        </a:rPr>
                        <a:t>Update BDs online (can be done by SQL)</a:t>
                      </a:r>
                    </a:p>
                    <a:p>
                      <a:pPr marL="342900" lvl="0" indent="-342900" algn="l" defTabSz="914400" rtl="0" eaLnBrk="1" latinLnBrk="0" hangingPunct="1">
                        <a:spcBef>
                          <a:spcPts val="600"/>
                        </a:spcBef>
                        <a:spcAft>
                          <a:spcPts val="600"/>
                        </a:spcAft>
                        <a:buFont typeface="+mj-lt"/>
                        <a:buAutoNum type="arabicPeriod"/>
                      </a:pPr>
                      <a:r>
                        <a:rPr lang="en-US" sz="1200" kern="1200" dirty="0">
                          <a:solidFill>
                            <a:schemeClr val="dk1"/>
                          </a:solidFill>
                          <a:effectLst/>
                          <a:latin typeface="+mj-lt"/>
                          <a:ea typeface="+mn-ea"/>
                          <a:cs typeface="Times New Roman" pitchFamily="18" charset="0"/>
                        </a:rPr>
                        <a:t>Update the IPAC Status to Not Submitted (Run Update IPAC Status job OR manually update)</a:t>
                      </a:r>
                    </a:p>
                    <a:p>
                      <a:pPr marL="342900" lvl="0" indent="-342900" algn="l" defTabSz="914400" rtl="0" eaLnBrk="1" latinLnBrk="0" hangingPunct="1">
                        <a:spcBef>
                          <a:spcPts val="600"/>
                        </a:spcBef>
                        <a:spcAft>
                          <a:spcPts val="600"/>
                        </a:spcAft>
                        <a:buFont typeface="+mj-lt"/>
                        <a:buAutoNum type="arabicPeriod"/>
                      </a:pPr>
                      <a:r>
                        <a:rPr lang="en-US" sz="1200" kern="1200" dirty="0">
                          <a:solidFill>
                            <a:schemeClr val="dk1"/>
                          </a:solidFill>
                          <a:effectLst/>
                          <a:latin typeface="+mj-lt"/>
                          <a:ea typeface="+mn-ea"/>
                          <a:cs typeface="Times New Roman" pitchFamily="18" charset="0"/>
                        </a:rPr>
                        <a:t>Re-process through IPAC </a:t>
                      </a:r>
                      <a:r>
                        <a:rPr lang="en-US" sz="1200" kern="1200" dirty="0" smtClean="0">
                          <a:solidFill>
                            <a:schemeClr val="dk1"/>
                          </a:solidFill>
                          <a:effectLst/>
                          <a:latin typeface="+mj-lt"/>
                          <a:ea typeface="+mn-ea"/>
                          <a:cs typeface="Times New Roman" pitchFamily="18" charset="0"/>
                        </a:rPr>
                        <a:t>OUT</a:t>
                      </a:r>
                    </a:p>
                    <a:p>
                      <a:pPr marL="342900" lvl="0" indent="-342900" algn="l" defTabSz="914400" rtl="0" eaLnBrk="1" latinLnBrk="0" hangingPunct="1">
                        <a:spcBef>
                          <a:spcPts val="600"/>
                        </a:spcBef>
                        <a:spcAft>
                          <a:spcPts val="600"/>
                        </a:spcAft>
                        <a:buFont typeface="+mj-lt"/>
                        <a:buNone/>
                      </a:pPr>
                      <a:endParaRPr lang="en-US" sz="1200" kern="1200" dirty="0">
                        <a:solidFill>
                          <a:schemeClr val="dk1"/>
                        </a:solidFill>
                        <a:effectLst/>
                        <a:latin typeface="+mj-lt"/>
                        <a:ea typeface="+mn-ea"/>
                        <a:cs typeface="Times New Roman" pitchFamily="18" charset="0"/>
                      </a:endParaRPr>
                    </a:p>
                  </a:txBody>
                  <a:tcPr marL="68580" marR="68580" marT="0" marB="0">
                    <a:solidFill>
                      <a:schemeClr val="accent5"/>
                    </a:solidFill>
                  </a:tcPr>
                </a:tc>
              </a:tr>
            </a:tbl>
          </a:graphicData>
        </a:graphic>
      </p:graphicFrame>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70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1446467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7"/>
          <p:cNvSpPr>
            <a:spLocks noGrp="1" noChangeArrowheads="1"/>
          </p:cNvSpPr>
          <p:nvPr>
            <p:ph idx="1"/>
          </p:nvPr>
        </p:nvSpPr>
        <p:spPr>
          <a:xfrm>
            <a:off x="738188" y="1608138"/>
            <a:ext cx="8229600" cy="4525962"/>
          </a:xfrm>
        </p:spPr>
        <p:txBody>
          <a:bodyPr/>
          <a:lstStyle/>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algn="ctr" eaLnBrk="1" hangingPunct="1">
              <a:buNone/>
            </a:pPr>
            <a:r>
              <a:rPr lang="en-US" sz="3600" b="1" dirty="0" smtClean="0"/>
              <a:t>Segment </a:t>
            </a:r>
            <a:r>
              <a:rPr lang="en-US" sz="3600" b="1" dirty="0"/>
              <a:t>3</a:t>
            </a:r>
            <a:r>
              <a:rPr lang="en-US" sz="3600" b="1" dirty="0" smtClean="0"/>
              <a:t>: Update IPAC Status Batch Job</a:t>
            </a:r>
            <a:endParaRPr lang="en-US" sz="3200" dirty="0" smtClean="0"/>
          </a:p>
        </p:txBody>
      </p:sp>
      <p:sp>
        <p:nvSpPr>
          <p:cNvPr id="39941" name="Slide Number Placeholder 4"/>
          <p:cNvSpPr>
            <a:spLocks noGrp="1"/>
          </p:cNvSpPr>
          <p:nvPr>
            <p:ph type="sldNum" sz="quarter" idx="11"/>
          </p:nvPr>
        </p:nvSpPr>
        <p:spPr>
          <a:xfrm>
            <a:off x="-57299" y="6245225"/>
            <a:ext cx="482600" cy="4762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A0F92F14-F40F-48E2-90EF-8D09F1417D13}" type="slidenum">
              <a:rPr lang="en-US" sz="1000" smtClean="0">
                <a:solidFill>
                  <a:srgbClr val="000000"/>
                </a:solidFill>
              </a:rPr>
              <a:pPr eaLnBrk="1" hangingPunct="1">
                <a:defRPr/>
              </a:pPr>
              <a:t>71</a:t>
            </a:fld>
            <a:endParaRPr lang="en-US" sz="1000" dirty="0" smtClean="0">
              <a:solidFill>
                <a:srgbClr val="000000"/>
              </a:solidFill>
            </a:endParaRP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0985972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ChangeArrowheads="1"/>
          </p:cNvSpPr>
          <p:nvPr/>
        </p:nvSpPr>
        <p:spPr bwMode="auto">
          <a:xfrm>
            <a:off x="425301" y="2095101"/>
            <a:ext cx="8734425" cy="427571"/>
          </a:xfrm>
          <a:prstGeom prst="rect">
            <a:avLst/>
          </a:prstGeom>
          <a:solidFill>
            <a:srgbClr val="FFFF00"/>
          </a:solidFill>
          <a:ln w="9525" algn="ctr">
            <a:solidFill>
              <a:schemeClr val="tx1"/>
            </a:solidFill>
            <a:round/>
            <a:headEnd/>
            <a:tailEnd/>
          </a:ln>
        </p:spPr>
        <p:txBody>
          <a:bodyPr wrap="none" anchor="ctr"/>
          <a:lstStyle/>
          <a:p>
            <a:endParaRPr lang="en-US" dirty="0">
              <a:solidFill>
                <a:srgbClr val="000000"/>
              </a:solidFill>
            </a:endParaRPr>
          </a:p>
        </p:txBody>
      </p:sp>
      <p:sp>
        <p:nvSpPr>
          <p:cNvPr id="114691" name="Rectangle 7"/>
          <p:cNvSpPr>
            <a:spLocks noGrp="1" noChangeArrowheads="1"/>
          </p:cNvSpPr>
          <p:nvPr>
            <p:ph idx="1"/>
          </p:nvPr>
        </p:nvSpPr>
        <p:spPr>
          <a:xfrm>
            <a:off x="385763" y="1319213"/>
            <a:ext cx="8758237" cy="5133975"/>
          </a:xfrm>
        </p:spPr>
        <p:txBody>
          <a:bodyPr/>
          <a:lstStyle/>
          <a:p>
            <a:pPr marL="288925" indent="-288925" eaLnBrk="1" hangingPunct="1">
              <a:spcBef>
                <a:spcPts val="600"/>
              </a:spcBef>
              <a:spcAft>
                <a:spcPts val="600"/>
              </a:spcAft>
              <a:defRPr/>
            </a:pPr>
            <a:r>
              <a:rPr lang="en-US" sz="1600" dirty="0"/>
              <a:t>Segment 1:  Intra-Governmental Payment and Collection (IPAC) Overview		</a:t>
            </a:r>
            <a:endParaRPr lang="en-US" sz="1600" i="1" dirty="0"/>
          </a:p>
          <a:p>
            <a:pPr marL="288925" indent="-288925" eaLnBrk="1" hangingPunct="1">
              <a:spcBef>
                <a:spcPts val="600"/>
              </a:spcBef>
              <a:spcAft>
                <a:spcPts val="600"/>
              </a:spcAft>
              <a:defRPr/>
            </a:pPr>
            <a:r>
              <a:rPr lang="en-US" sz="1600" dirty="0"/>
              <a:t>Segment 2:  IPAC Billing and Outbound File Creation		</a:t>
            </a:r>
          </a:p>
          <a:p>
            <a:pPr marL="288925" indent="-288925" eaLnBrk="1" hangingPunct="1">
              <a:spcBef>
                <a:spcPts val="600"/>
              </a:spcBef>
              <a:spcAft>
                <a:spcPts val="600"/>
              </a:spcAft>
              <a:defRPr/>
            </a:pPr>
            <a:r>
              <a:rPr lang="en-US" sz="1600" dirty="0"/>
              <a:t>Segment 3:  Update IPAC Status Batch </a:t>
            </a:r>
            <a:r>
              <a:rPr lang="en-US" sz="1600" dirty="0" smtClean="0"/>
              <a:t>Job</a:t>
            </a:r>
            <a:endParaRPr lang="en-US" sz="1400" dirty="0"/>
          </a:p>
          <a:p>
            <a:pPr marL="288925" indent="-288925" eaLnBrk="1" hangingPunct="1">
              <a:spcBef>
                <a:spcPts val="600"/>
              </a:spcBef>
              <a:spcAft>
                <a:spcPts val="600"/>
              </a:spcAft>
              <a:defRPr/>
            </a:pPr>
            <a:r>
              <a:rPr lang="en-US" sz="1600" dirty="0"/>
              <a:t>Segment 4:  </a:t>
            </a:r>
            <a:r>
              <a:rPr lang="en-US" sz="1600" dirty="0" smtClean="0"/>
              <a:t>Standard IPAC </a:t>
            </a:r>
            <a:r>
              <a:rPr lang="en-US" sz="1600" dirty="0"/>
              <a:t>Inbound Transaction Processing	</a:t>
            </a:r>
          </a:p>
          <a:p>
            <a:pPr marL="288925" indent="-288925" eaLnBrk="1" hangingPunct="1">
              <a:spcBef>
                <a:spcPts val="600"/>
              </a:spcBef>
              <a:spcAft>
                <a:spcPts val="600"/>
              </a:spcAft>
              <a:defRPr/>
            </a:pPr>
            <a:r>
              <a:rPr lang="en-US" sz="1600" dirty="0"/>
              <a:t>Segment 5:  IPAC Chargebacks				</a:t>
            </a:r>
          </a:p>
          <a:p>
            <a:pPr marL="288925" indent="-288925" eaLnBrk="1" hangingPunct="1">
              <a:spcBef>
                <a:spcPts val="600"/>
              </a:spcBef>
              <a:spcAft>
                <a:spcPts val="600"/>
              </a:spcAft>
              <a:defRPr/>
            </a:pPr>
            <a:r>
              <a:rPr lang="en-US" sz="1600" dirty="0"/>
              <a:t>Segment 6:  Customer Generated Exceptions			</a:t>
            </a:r>
          </a:p>
          <a:p>
            <a:pPr marL="288925" indent="-288925" eaLnBrk="1" hangingPunct="1">
              <a:spcBef>
                <a:spcPts val="600"/>
              </a:spcBef>
              <a:spcAft>
                <a:spcPts val="600"/>
              </a:spcAft>
              <a:defRPr/>
            </a:pPr>
            <a:r>
              <a:rPr lang="en-US" sz="1600" dirty="0"/>
              <a:t>Segment 7:  Pulls of Non-IPAC Credits					</a:t>
            </a:r>
          </a:p>
          <a:p>
            <a:pPr marL="288925" indent="-288925" eaLnBrk="1" hangingPunct="1">
              <a:spcBef>
                <a:spcPts val="600"/>
              </a:spcBef>
              <a:spcAft>
                <a:spcPts val="600"/>
              </a:spcAft>
              <a:defRPr/>
            </a:pPr>
            <a:r>
              <a:rPr lang="en-US" sz="1600" dirty="0"/>
              <a:t>Segment 8:  IPAC Lifecycle Reports</a:t>
            </a:r>
            <a:endParaRPr lang="en-US" sz="1400" dirty="0" smtClean="0"/>
          </a:p>
        </p:txBody>
      </p:sp>
      <p:sp>
        <p:nvSpPr>
          <p:cNvPr id="114692" name="Rectangle 6"/>
          <p:cNvSpPr>
            <a:spLocks noGrp="1" noChangeArrowheads="1"/>
          </p:cNvSpPr>
          <p:nvPr>
            <p:ph type="title"/>
          </p:nvPr>
        </p:nvSpPr>
        <p:spPr>
          <a:xfrm>
            <a:off x="455613" y="85725"/>
            <a:ext cx="7381875" cy="809625"/>
          </a:xfrm>
        </p:spPr>
        <p:txBody>
          <a:bodyPr/>
          <a:lstStyle/>
          <a:p>
            <a:pPr eaLnBrk="1" hangingPunct="1"/>
            <a:r>
              <a:rPr lang="en-US" sz="2800" dirty="0" smtClean="0"/>
              <a:t>Table of Contents</a:t>
            </a:r>
          </a:p>
        </p:txBody>
      </p:sp>
      <p:sp>
        <p:nvSpPr>
          <p:cNvPr id="5" name="Slide Number Placeholder 4"/>
          <p:cNvSpPr txBox="1">
            <a:spLocks/>
          </p:cNvSpPr>
          <p:nvPr/>
        </p:nvSpPr>
        <p:spPr>
          <a:xfrm>
            <a:off x="-57299" y="6468518"/>
            <a:ext cx="482600" cy="4762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A0F92F14-F40F-48E2-90EF-8D09F1417D13}" type="slidenum">
              <a:rPr kumimoji="0" lang="en-US" sz="10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ctr" defTabSz="914400" rtl="0" eaLnBrk="1" fontAlgn="base" latinLnBrk="0" hangingPunct="1">
                <a:lnSpc>
                  <a:spcPct val="100000"/>
                </a:lnSpc>
                <a:spcBef>
                  <a:spcPct val="0"/>
                </a:spcBef>
                <a:spcAft>
                  <a:spcPct val="0"/>
                </a:spcAft>
                <a:buClrTx/>
                <a:buSzTx/>
                <a:buFontTx/>
                <a:buNone/>
                <a:tabLst/>
                <a:defRPr/>
              </a:pPr>
              <a:t>72</a:t>
            </a:fld>
            <a:endParaRPr kumimoji="0" lang="en-US" sz="1000" b="0" i="0" u="none" strike="noStrike" kern="1200" cap="none" spc="0" normalizeH="0" baseline="0" noProof="0" dirty="0" smtClean="0">
              <a:ln>
                <a:noFill/>
              </a:ln>
              <a:solidFill>
                <a:srgbClr val="000000"/>
              </a:solidFill>
              <a:effectLst/>
              <a:uLnTx/>
              <a:uFillTx/>
              <a:latin typeface="Arial" charset="0"/>
              <a:ea typeface="+mn-ea"/>
              <a:cs typeface="Arial" charset="0"/>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1765305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US" sz="2400" dirty="0" smtClean="0"/>
              <a:t>Update IPAC Status Batch Process</a:t>
            </a:r>
          </a:p>
        </p:txBody>
      </p:sp>
      <p:sp>
        <p:nvSpPr>
          <p:cNvPr id="168964" name="Slide Number Placeholder 4"/>
          <p:cNvSpPr>
            <a:spLocks noGrp="1"/>
          </p:cNvSpPr>
          <p:nvPr>
            <p:ph type="sldNum" sz="quarter" idx="11"/>
          </p:nvPr>
        </p:nvSpPr>
        <p:spPr>
          <a:noFill/>
        </p:spPr>
        <p:txBody>
          <a:bodyPr/>
          <a:lstStyle/>
          <a:p>
            <a:fld id="{9D6EE5D7-83B5-4F50-8421-E21BE727CA0D}" type="slidenum">
              <a:rPr lang="en-US" sz="950" smtClean="0">
                <a:solidFill>
                  <a:srgbClr val="000000"/>
                </a:solidFill>
              </a:rPr>
              <a:pPr/>
              <a:t>73</a:t>
            </a:fld>
            <a:endParaRPr lang="en-US" sz="950" dirty="0" smtClean="0">
              <a:solidFill>
                <a:srgbClr val="000000"/>
              </a:solidFill>
            </a:endParaRPr>
          </a:p>
        </p:txBody>
      </p:sp>
      <p:sp>
        <p:nvSpPr>
          <p:cNvPr id="5" name="Content Placeholder 5"/>
          <p:cNvSpPr>
            <a:spLocks noGrp="1"/>
          </p:cNvSpPr>
          <p:nvPr>
            <p:ph idx="1"/>
          </p:nvPr>
        </p:nvSpPr>
        <p:spPr>
          <a:xfrm>
            <a:off x="344384" y="1128156"/>
            <a:ext cx="8799616" cy="5005944"/>
          </a:xfrm>
        </p:spPr>
        <p:txBody>
          <a:bodyPr/>
          <a:lstStyle/>
          <a:p>
            <a:pPr>
              <a:spcBef>
                <a:spcPts val="600"/>
              </a:spcBef>
              <a:spcAft>
                <a:spcPts val="600"/>
              </a:spcAft>
              <a:defRPr/>
            </a:pPr>
            <a:r>
              <a:rPr lang="en-US" sz="1800" dirty="0" smtClean="0"/>
              <a:t>The Update IPAC Status batch process (GSUPDIPAC) performs the same actions as the IPAC Transaction Query status update functionality</a:t>
            </a:r>
          </a:p>
          <a:p>
            <a:pPr lvl="1">
              <a:spcBef>
                <a:spcPts val="600"/>
              </a:spcBef>
              <a:spcAft>
                <a:spcPts val="600"/>
              </a:spcAft>
              <a:defRPr/>
            </a:pPr>
            <a:r>
              <a:rPr lang="en-US" sz="1600" dirty="0" smtClean="0"/>
              <a:t>Updates IPAC BD transactions in bulk</a:t>
            </a:r>
            <a:endParaRPr lang="en-US" sz="1600" dirty="0"/>
          </a:p>
          <a:p>
            <a:pPr marL="1025525" lvl="2" indent="-342900">
              <a:spcBef>
                <a:spcPts val="600"/>
              </a:spcBef>
              <a:spcAft>
                <a:spcPts val="600"/>
              </a:spcAft>
              <a:buFont typeface="+mj-lt"/>
              <a:buAutoNum type="arabicPeriod"/>
              <a:defRPr/>
            </a:pPr>
            <a:r>
              <a:rPr lang="en-US" sz="1600" dirty="0"/>
              <a:t>Performs updates to the </a:t>
            </a:r>
            <a:r>
              <a:rPr lang="en-US" sz="1600" b="1" u="sng" dirty="0"/>
              <a:t>IPAC Status</a:t>
            </a:r>
            <a:r>
              <a:rPr lang="en-US" sz="1600" dirty="0"/>
              <a:t> (Article level indicator)</a:t>
            </a:r>
          </a:p>
          <a:p>
            <a:pPr marL="1025525" lvl="2" indent="-342900">
              <a:spcBef>
                <a:spcPts val="600"/>
              </a:spcBef>
              <a:spcAft>
                <a:spcPts val="600"/>
              </a:spcAft>
              <a:buFont typeface="+mj-lt"/>
              <a:buAutoNum type="arabicPeriod"/>
              <a:defRPr/>
            </a:pPr>
            <a:r>
              <a:rPr lang="en-US" sz="1600" dirty="0"/>
              <a:t>Performs corrections to update the </a:t>
            </a:r>
            <a:r>
              <a:rPr lang="en-US" sz="1600" b="1" u="sng" dirty="0"/>
              <a:t>Billing Status</a:t>
            </a:r>
            <a:r>
              <a:rPr lang="en-US" sz="1600" dirty="0"/>
              <a:t> (Accounting line level indicator), indicating which GL postings should occur </a:t>
            </a:r>
            <a:endParaRPr lang="en-US" sz="1800" dirty="0" smtClean="0"/>
          </a:p>
          <a:p>
            <a:pPr lvl="1">
              <a:spcBef>
                <a:spcPts val="600"/>
              </a:spcBef>
              <a:spcAft>
                <a:spcPts val="600"/>
              </a:spcAft>
              <a:defRPr/>
            </a:pPr>
            <a:r>
              <a:rPr lang="en-US" sz="1600" dirty="0" smtClean="0"/>
              <a:t>Specific Instances of GSUPDIPAC have been created to perform the necessary IPAC BD updates</a:t>
            </a:r>
          </a:p>
          <a:p>
            <a:pPr lvl="4">
              <a:buNone/>
              <a:defRPr/>
            </a:pPr>
            <a:endParaRPr lang="en-US" sz="1600" dirty="0" smtClean="0"/>
          </a:p>
          <a:p>
            <a:pPr lvl="1">
              <a:defRPr/>
            </a:pPr>
            <a:endParaRPr lang="en-US" sz="1400" dirty="0" smtClean="0"/>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396037792"/>
              </p:ext>
            </p:extLst>
          </p:nvPr>
        </p:nvGraphicFramePr>
        <p:xfrm>
          <a:off x="522514" y="3883236"/>
          <a:ext cx="8324601" cy="2900680"/>
        </p:xfrm>
        <a:graphic>
          <a:graphicData uri="http://schemas.openxmlformats.org/drawingml/2006/table">
            <a:tbl>
              <a:tblPr firstRow="1" bandRow="1">
                <a:tableStyleId>{5C22544A-7EE6-4342-B048-85BDC9FD1C3A}</a:tableStyleId>
              </a:tblPr>
              <a:tblGrid>
                <a:gridCol w="2106901"/>
                <a:gridCol w="6217700"/>
              </a:tblGrid>
              <a:tr h="370840">
                <a:tc>
                  <a:txBody>
                    <a:bodyPr/>
                    <a:lstStyle/>
                    <a:p>
                      <a:pPr algn="ctr"/>
                      <a:r>
                        <a:rPr lang="en-US" sz="1600" dirty="0" smtClean="0">
                          <a:solidFill>
                            <a:schemeClr val="tx1"/>
                          </a:solidFill>
                        </a:rPr>
                        <a:t>Batch</a:t>
                      </a:r>
                      <a:r>
                        <a:rPr lang="en-US" sz="1600" baseline="0" dirty="0" smtClean="0">
                          <a:solidFill>
                            <a:schemeClr val="tx1"/>
                          </a:solidFill>
                        </a:rPr>
                        <a:t> Job Id</a:t>
                      </a:r>
                      <a:endParaRPr lang="en-US" sz="1600" dirty="0">
                        <a:solidFill>
                          <a:schemeClr val="tx1"/>
                        </a:solidFill>
                      </a:endParaRPr>
                    </a:p>
                  </a:txBody>
                  <a:tcPr/>
                </a:tc>
                <a:tc>
                  <a:txBody>
                    <a:bodyPr/>
                    <a:lstStyle/>
                    <a:p>
                      <a:pPr algn="ctr"/>
                      <a:r>
                        <a:rPr lang="en-US" sz="1600" dirty="0" smtClean="0">
                          <a:solidFill>
                            <a:schemeClr val="tx1"/>
                          </a:solidFill>
                        </a:rPr>
                        <a:t>Batch</a:t>
                      </a:r>
                      <a:r>
                        <a:rPr lang="en-US" sz="1600" baseline="0" dirty="0" smtClean="0">
                          <a:solidFill>
                            <a:schemeClr val="tx1"/>
                          </a:solidFill>
                        </a:rPr>
                        <a:t> Job Name</a:t>
                      </a:r>
                      <a:endParaRPr lang="en-US" sz="1600" dirty="0">
                        <a:solidFill>
                          <a:schemeClr val="tx1"/>
                        </a:solidFill>
                      </a:endParaRPr>
                    </a:p>
                  </a:txBody>
                  <a:tcPr/>
                </a:tc>
              </a:tr>
              <a:tr h="262841">
                <a:tc>
                  <a:txBody>
                    <a:bodyPr/>
                    <a:lstStyle/>
                    <a:p>
                      <a:r>
                        <a:rPr lang="en-US" sz="1400" dirty="0" smtClean="0"/>
                        <a:t>CRBLDGSUPDIPAC</a:t>
                      </a:r>
                      <a:endParaRPr lang="en-US" sz="1400" dirty="0"/>
                    </a:p>
                  </a:txBody>
                  <a:tcPr/>
                </a:tc>
                <a:tc>
                  <a:txBody>
                    <a:bodyPr/>
                    <a:lstStyle/>
                    <a:p>
                      <a:r>
                        <a:rPr lang="en-US" sz="1400" dirty="0" smtClean="0"/>
                        <a:t>Credit Lines- Billing Status Changes to Billed</a:t>
                      </a:r>
                      <a:endParaRPr lang="en-US" sz="1400" dirty="0"/>
                    </a:p>
                  </a:txBody>
                  <a:tcPr/>
                </a:tc>
              </a:tr>
              <a:tr h="370840">
                <a:tc>
                  <a:txBody>
                    <a:bodyPr/>
                    <a:lstStyle/>
                    <a:p>
                      <a:r>
                        <a:rPr lang="en-US" sz="1400" dirty="0" smtClean="0"/>
                        <a:t>CRUNBGSUPDIPAC</a:t>
                      </a:r>
                      <a:endParaRPr lang="en-US" sz="1400" dirty="0"/>
                    </a:p>
                  </a:txBody>
                  <a:tcPr/>
                </a:tc>
                <a:tc>
                  <a:txBody>
                    <a:bodyPr/>
                    <a:lstStyle/>
                    <a:p>
                      <a:r>
                        <a:rPr lang="en-US" sz="1400" dirty="0" smtClean="0"/>
                        <a:t>Credit Lines- Billing Status Changes to Unbilled</a:t>
                      </a:r>
                      <a:endParaRPr lang="en-US" sz="1400" dirty="0"/>
                    </a:p>
                  </a:txBody>
                  <a:tcPr/>
                </a:tc>
              </a:tr>
              <a:tr h="370840">
                <a:tc>
                  <a:txBody>
                    <a:bodyPr/>
                    <a:lstStyle/>
                    <a:p>
                      <a:r>
                        <a:rPr lang="en-US" sz="1400" dirty="0" smtClean="0"/>
                        <a:t>REJGSUPDIPAC</a:t>
                      </a:r>
                      <a:endParaRPr lang="en-US" sz="1400" dirty="0"/>
                    </a:p>
                  </a:txBody>
                  <a:tcPr/>
                </a:tc>
                <a:tc>
                  <a:txBody>
                    <a:bodyPr/>
                    <a:lstStyle/>
                    <a:p>
                      <a:r>
                        <a:rPr lang="en-US" sz="1400" dirty="0" smtClean="0"/>
                        <a:t>In Transit to Rejected -IPAC Status and Billing Status</a:t>
                      </a:r>
                      <a:endParaRPr lang="en-US" sz="1400" dirty="0"/>
                    </a:p>
                  </a:txBody>
                  <a:tcPr/>
                </a:tc>
              </a:tr>
              <a:tr h="370840">
                <a:tc>
                  <a:txBody>
                    <a:bodyPr/>
                    <a:lstStyle/>
                    <a:p>
                      <a:r>
                        <a:rPr lang="en-US" sz="1400" dirty="0" smtClean="0"/>
                        <a:t>REJ2GSUPDIPAC</a:t>
                      </a:r>
                      <a:endParaRPr lang="en-US" sz="1400" dirty="0"/>
                    </a:p>
                  </a:txBody>
                  <a:tcPr/>
                </a:tc>
                <a:tc>
                  <a:txBody>
                    <a:bodyPr/>
                    <a:lstStyle/>
                    <a:p>
                      <a:r>
                        <a:rPr lang="en-US" sz="1400" dirty="0" smtClean="0"/>
                        <a:t>Rejected to Not Submitted -IPAC Status</a:t>
                      </a:r>
                      <a:endParaRPr lang="en-US" sz="1400" dirty="0"/>
                    </a:p>
                  </a:txBody>
                  <a:tcPr/>
                </a:tc>
              </a:tr>
              <a:tr h="370840">
                <a:tc>
                  <a:txBody>
                    <a:bodyPr/>
                    <a:lstStyle/>
                    <a:p>
                      <a:r>
                        <a:rPr lang="en-US" sz="1400" dirty="0" smtClean="0"/>
                        <a:t>HPCGSUPDIPAC</a:t>
                      </a:r>
                      <a:endParaRPr lang="en-US" sz="1400" dirty="0"/>
                    </a:p>
                  </a:txBody>
                  <a:tcPr/>
                </a:tc>
                <a:tc>
                  <a:txBody>
                    <a:bodyPr/>
                    <a:lstStyle/>
                    <a:p>
                      <a:r>
                        <a:rPr lang="en-US" sz="1400" dirty="0" smtClean="0"/>
                        <a:t>Hold Pending Chargeback to Not Submitted -IPAC Status</a:t>
                      </a:r>
                      <a:endParaRPr lang="en-US" sz="1400" dirty="0"/>
                    </a:p>
                  </a:txBody>
                  <a:tcPr/>
                </a:tc>
              </a:tr>
              <a:tr h="370840">
                <a:tc>
                  <a:txBody>
                    <a:bodyPr/>
                    <a:lstStyle/>
                    <a:p>
                      <a:r>
                        <a:rPr lang="en-US" sz="1400" dirty="0" smtClean="0"/>
                        <a:t>REJGSUPDIPACIP</a:t>
                      </a:r>
                      <a:endParaRPr lang="en-US" sz="1400" dirty="0"/>
                    </a:p>
                  </a:txBody>
                  <a:tcPr/>
                </a:tc>
                <a:tc>
                  <a:txBody>
                    <a:bodyPr/>
                    <a:lstStyle/>
                    <a:p>
                      <a:r>
                        <a:rPr lang="en-US" sz="1400" dirty="0" smtClean="0"/>
                        <a:t>In Transit to Rejected -IPAC Status and Billing Status for Itemized Payments</a:t>
                      </a:r>
                      <a:endParaRPr lang="en-US" sz="1400" dirty="0"/>
                    </a:p>
                  </a:txBody>
                  <a:tcPr/>
                </a:tc>
              </a:tr>
              <a:tr h="370840">
                <a:tc>
                  <a:txBody>
                    <a:bodyPr/>
                    <a:lstStyle/>
                    <a:p>
                      <a:r>
                        <a:rPr lang="en-US" sz="1400" dirty="0" smtClean="0"/>
                        <a:t>REJ2GSUPDIPACIP</a:t>
                      </a:r>
                      <a:endParaRPr lang="en-US" sz="1400" dirty="0"/>
                    </a:p>
                  </a:txBody>
                  <a:tcPr/>
                </a:tc>
                <a:tc>
                  <a:txBody>
                    <a:bodyPr/>
                    <a:lstStyle/>
                    <a:p>
                      <a:r>
                        <a:rPr lang="en-US" sz="1400" dirty="0" smtClean="0"/>
                        <a:t>Rejected to Not Submitted -IPAC Status for Itemized Payments</a:t>
                      </a:r>
                      <a:endParaRPr lang="en-US" sz="1400" dirty="0"/>
                    </a:p>
                  </a:txBody>
                  <a:tcPr/>
                </a:tc>
              </a:tr>
            </a:tbl>
          </a:graphicData>
        </a:graphic>
      </p:graphicFrame>
    </p:spTree>
    <p:extLst>
      <p:ext uri="{BB962C8B-B14F-4D97-AF65-F5344CB8AC3E}">
        <p14:creationId xmlns:p14="http://schemas.microsoft.com/office/powerpoint/2010/main" val="15141169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US" sz="2400" dirty="0" smtClean="0"/>
              <a:t>Update IPAC Status Batch Process</a:t>
            </a:r>
          </a:p>
        </p:txBody>
      </p:sp>
      <p:sp>
        <p:nvSpPr>
          <p:cNvPr id="168964" name="Slide Number Placeholder 4"/>
          <p:cNvSpPr>
            <a:spLocks noGrp="1"/>
          </p:cNvSpPr>
          <p:nvPr>
            <p:ph type="sldNum" sz="quarter" idx="11"/>
          </p:nvPr>
        </p:nvSpPr>
        <p:spPr>
          <a:noFill/>
        </p:spPr>
        <p:txBody>
          <a:bodyPr/>
          <a:lstStyle/>
          <a:p>
            <a:fld id="{9D6EE5D7-83B5-4F50-8421-E21BE727CA0D}" type="slidenum">
              <a:rPr lang="en-US" sz="950" smtClean="0">
                <a:solidFill>
                  <a:srgbClr val="000000"/>
                </a:solidFill>
              </a:rPr>
              <a:pPr/>
              <a:t>74</a:t>
            </a:fld>
            <a:endParaRPr lang="en-US" sz="950" dirty="0" smtClean="0">
              <a:solidFill>
                <a:srgbClr val="000000"/>
              </a:solidFill>
            </a:endParaRPr>
          </a:p>
        </p:txBody>
      </p:sp>
      <p:sp>
        <p:nvSpPr>
          <p:cNvPr id="5" name="Content Placeholder 5"/>
          <p:cNvSpPr>
            <a:spLocks noGrp="1"/>
          </p:cNvSpPr>
          <p:nvPr>
            <p:ph idx="1"/>
          </p:nvPr>
        </p:nvSpPr>
        <p:spPr>
          <a:xfrm>
            <a:off x="344384" y="1128156"/>
            <a:ext cx="8799616" cy="5005944"/>
          </a:xfrm>
        </p:spPr>
        <p:txBody>
          <a:bodyPr/>
          <a:lstStyle/>
          <a:p>
            <a:pPr lvl="2">
              <a:buNone/>
              <a:defRPr/>
            </a:pPr>
            <a:endParaRPr lang="en-US" sz="600" dirty="0" smtClean="0"/>
          </a:p>
          <a:p>
            <a:pPr>
              <a:spcBef>
                <a:spcPts val="600"/>
              </a:spcBef>
              <a:spcAft>
                <a:spcPts val="600"/>
              </a:spcAft>
              <a:defRPr/>
            </a:pPr>
            <a:r>
              <a:rPr lang="en-US" sz="1800" dirty="0" smtClean="0"/>
              <a:t>GSA will use the Update IPAC Status batch job to:</a:t>
            </a:r>
          </a:p>
          <a:p>
            <a:pPr marL="679450" lvl="1" indent="-342900">
              <a:spcBef>
                <a:spcPts val="600"/>
              </a:spcBef>
              <a:spcAft>
                <a:spcPts val="600"/>
              </a:spcAft>
              <a:buFont typeface="+mj-lt"/>
              <a:buAutoNum type="arabicPeriod"/>
              <a:defRPr/>
            </a:pPr>
            <a:r>
              <a:rPr lang="en-US" sz="1800" dirty="0" smtClean="0"/>
              <a:t>Update transactions to </a:t>
            </a:r>
            <a:r>
              <a:rPr lang="en-US" sz="1800" b="1" u="sng" dirty="0" smtClean="0"/>
              <a:t>Unbilled</a:t>
            </a:r>
            <a:r>
              <a:rPr lang="en-US" sz="1800" b="1" dirty="0" smtClean="0"/>
              <a:t> (Billing Status)</a:t>
            </a:r>
          </a:p>
          <a:p>
            <a:pPr marL="679450" lvl="1" indent="-342900">
              <a:spcBef>
                <a:spcPts val="600"/>
              </a:spcBef>
              <a:spcAft>
                <a:spcPts val="600"/>
              </a:spcAft>
              <a:buFont typeface="+mj-lt"/>
              <a:buAutoNum type="arabicPeriod"/>
              <a:defRPr/>
            </a:pPr>
            <a:endParaRPr lang="en-US" sz="1800" b="1" u="sng" dirty="0"/>
          </a:p>
          <a:p>
            <a:pPr marL="679450" lvl="1" indent="-342900">
              <a:spcBef>
                <a:spcPts val="600"/>
              </a:spcBef>
              <a:spcAft>
                <a:spcPts val="600"/>
              </a:spcAft>
              <a:buFont typeface="+mj-lt"/>
              <a:buAutoNum type="arabicPeriod"/>
              <a:defRPr/>
            </a:pPr>
            <a:endParaRPr lang="en-US" sz="1800" b="1" u="sng" dirty="0" smtClean="0"/>
          </a:p>
          <a:p>
            <a:pPr marL="679450" lvl="1" indent="-342900">
              <a:spcBef>
                <a:spcPts val="600"/>
              </a:spcBef>
              <a:spcAft>
                <a:spcPts val="600"/>
              </a:spcAft>
              <a:buFont typeface="+mj-lt"/>
              <a:buAutoNum type="arabicPeriod"/>
              <a:defRPr/>
            </a:pPr>
            <a:endParaRPr lang="en-US" sz="1800" b="1" u="sng" dirty="0"/>
          </a:p>
          <a:p>
            <a:pPr marL="679450" lvl="1" indent="-342900">
              <a:spcBef>
                <a:spcPts val="600"/>
              </a:spcBef>
              <a:spcAft>
                <a:spcPts val="600"/>
              </a:spcAft>
              <a:buFont typeface="+mj-lt"/>
              <a:buAutoNum type="arabicPeriod"/>
              <a:defRPr/>
            </a:pPr>
            <a:r>
              <a:rPr lang="en-US" sz="1800" b="1" u="sng" dirty="0" smtClean="0"/>
              <a:t>Rejected</a:t>
            </a:r>
            <a:r>
              <a:rPr lang="en-US" sz="1800" dirty="0" smtClean="0"/>
              <a:t> </a:t>
            </a:r>
            <a:r>
              <a:rPr lang="en-US" sz="1800" b="1" dirty="0" smtClean="0"/>
              <a:t>(IPAC Status)</a:t>
            </a:r>
            <a:r>
              <a:rPr lang="en-US" sz="1800" dirty="0" smtClean="0"/>
              <a:t> if they are rejected by Treasury  </a:t>
            </a:r>
          </a:p>
          <a:p>
            <a:pPr>
              <a:defRPr/>
            </a:pPr>
            <a:endParaRPr lang="en-US" sz="1800" dirty="0" smtClean="0"/>
          </a:p>
          <a:p>
            <a:pPr>
              <a:defRPr/>
            </a:pPr>
            <a:endParaRPr lang="en-US" sz="1800" dirty="0"/>
          </a:p>
          <a:p>
            <a:pPr>
              <a:defRPr/>
            </a:pPr>
            <a:endParaRPr lang="en-US" sz="1800" dirty="0" smtClean="0"/>
          </a:p>
          <a:p>
            <a:pPr>
              <a:defRPr/>
            </a:pPr>
            <a:endParaRPr lang="en-US" sz="1800" dirty="0"/>
          </a:p>
          <a:p>
            <a:pPr marL="0" indent="0">
              <a:buNone/>
              <a:defRPr/>
            </a:pPr>
            <a:endParaRPr lang="en-US" sz="1800" dirty="0" smtClean="0"/>
          </a:p>
          <a:p>
            <a:pPr>
              <a:spcBef>
                <a:spcPts val="600"/>
              </a:spcBef>
              <a:spcAft>
                <a:spcPts val="600"/>
              </a:spcAft>
              <a:defRPr/>
            </a:pPr>
            <a:r>
              <a:rPr lang="en-US" sz="1800" dirty="0" smtClean="0"/>
              <a:t>GSA may also use this batch process for chargebacks to set a large number of transactions back to </a:t>
            </a:r>
            <a:r>
              <a:rPr lang="en-US" sz="1800" b="1" u="sng" dirty="0" smtClean="0"/>
              <a:t>Not Submitted</a:t>
            </a:r>
            <a:r>
              <a:rPr lang="en-US" sz="1800" b="1" dirty="0" smtClean="0"/>
              <a:t> (IPAC Status) </a:t>
            </a:r>
            <a:r>
              <a:rPr lang="en-US" sz="1800" dirty="0" smtClean="0"/>
              <a:t>in order to rebill via IPAC</a:t>
            </a:r>
          </a:p>
          <a:p>
            <a:pPr marL="231775" lvl="1">
              <a:spcBef>
                <a:spcPts val="600"/>
              </a:spcBef>
              <a:spcAft>
                <a:spcPts val="600"/>
              </a:spcAft>
              <a:defRPr/>
            </a:pPr>
            <a:r>
              <a:rPr lang="en-US" sz="1800" dirty="0"/>
              <a:t>Run on an ad-hoc </a:t>
            </a:r>
            <a:r>
              <a:rPr lang="en-US" sz="1800" dirty="0" smtClean="0"/>
              <a:t>basis</a:t>
            </a:r>
            <a:r>
              <a:rPr lang="en-US" sz="1600" dirty="0" smtClean="0"/>
              <a:t>  </a:t>
            </a:r>
          </a:p>
        </p:txBody>
      </p:sp>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01" y="2106274"/>
            <a:ext cx="6400800" cy="1306602"/>
          </a:xfrm>
          <a:prstGeom prst="rect">
            <a:avLst/>
          </a:prstGeom>
          <a:noFill/>
          <a:ln w="9525">
            <a:solidFill>
              <a:schemeClr val="tx1"/>
            </a:solidFill>
            <a:miter lim="800000"/>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078" y="3875501"/>
            <a:ext cx="3069571" cy="1609546"/>
          </a:xfrm>
          <a:prstGeom prst="rect">
            <a:avLst/>
          </a:prstGeom>
          <a:noFill/>
          <a:ln w="9525">
            <a:solidFill>
              <a:schemeClr val="tx1"/>
            </a:solidFill>
            <a:miter lim="800000"/>
            <a:headEnd/>
            <a:tailEnd/>
          </a:ln>
        </p:spPr>
      </p:pic>
      <p:sp>
        <p:nvSpPr>
          <p:cNvPr id="6" name="TextBox 5"/>
          <p:cNvSpPr txBox="1"/>
          <p:nvPr/>
        </p:nvSpPr>
        <p:spPr>
          <a:xfrm>
            <a:off x="5462649" y="2795201"/>
            <a:ext cx="1900052" cy="184666"/>
          </a:xfrm>
          <a:prstGeom prst="rect">
            <a:avLst/>
          </a:prstGeom>
          <a:noFill/>
          <a:ln w="28575">
            <a:solidFill>
              <a:srgbClr val="FF0000"/>
            </a:solidFill>
          </a:ln>
        </p:spPr>
        <p:txBody>
          <a:bodyPr wrap="square" rtlCol="0">
            <a:spAutoFit/>
          </a:bodyPr>
          <a:lstStyle/>
          <a:p>
            <a:endParaRPr lang="en-US" dirty="0"/>
          </a:p>
        </p:txBody>
      </p:sp>
      <p:sp>
        <p:nvSpPr>
          <p:cNvPr id="11" name="TextBox 10"/>
          <p:cNvSpPr txBox="1"/>
          <p:nvPr/>
        </p:nvSpPr>
        <p:spPr>
          <a:xfrm>
            <a:off x="2462349" y="4202427"/>
            <a:ext cx="3000299" cy="18466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5508933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US" sz="2400" dirty="0" smtClean="0"/>
              <a:t>Update IPAC Status Batch Process</a:t>
            </a:r>
          </a:p>
        </p:txBody>
      </p:sp>
      <p:sp>
        <p:nvSpPr>
          <p:cNvPr id="168964" name="Slide Number Placeholder 4"/>
          <p:cNvSpPr>
            <a:spLocks noGrp="1"/>
          </p:cNvSpPr>
          <p:nvPr>
            <p:ph type="sldNum" sz="quarter" idx="11"/>
          </p:nvPr>
        </p:nvSpPr>
        <p:spPr>
          <a:noFill/>
        </p:spPr>
        <p:txBody>
          <a:bodyPr/>
          <a:lstStyle/>
          <a:p>
            <a:fld id="{9D6EE5D7-83B5-4F50-8421-E21BE727CA0D}" type="slidenum">
              <a:rPr lang="en-US" sz="950" smtClean="0">
                <a:solidFill>
                  <a:srgbClr val="000000"/>
                </a:solidFill>
              </a:rPr>
              <a:pPr/>
              <a:t>75</a:t>
            </a:fld>
            <a:endParaRPr lang="en-US" sz="950" dirty="0" smtClean="0">
              <a:solidFill>
                <a:srgbClr val="000000"/>
              </a:solidFill>
            </a:endParaRPr>
          </a:p>
        </p:txBody>
      </p:sp>
      <p:sp>
        <p:nvSpPr>
          <p:cNvPr id="5" name="Content Placeholder 5"/>
          <p:cNvSpPr>
            <a:spLocks noGrp="1"/>
          </p:cNvSpPr>
          <p:nvPr>
            <p:ph idx="1"/>
          </p:nvPr>
        </p:nvSpPr>
        <p:spPr>
          <a:xfrm>
            <a:off x="344384" y="1128156"/>
            <a:ext cx="8799616" cy="5005944"/>
          </a:xfrm>
        </p:spPr>
        <p:txBody>
          <a:bodyPr/>
          <a:lstStyle/>
          <a:p>
            <a:pPr>
              <a:spcBef>
                <a:spcPts val="600"/>
              </a:spcBef>
              <a:spcAft>
                <a:spcPts val="600"/>
              </a:spcAft>
              <a:defRPr/>
            </a:pPr>
            <a:r>
              <a:rPr lang="en-US" sz="1800" dirty="0" smtClean="0"/>
              <a:t>The following IPAC Transaction Query search parameters should be used to identify transactions that should be updated by the Update IPAC Status batch process:</a:t>
            </a:r>
          </a:p>
          <a:p>
            <a:pPr lvl="1">
              <a:defRPr/>
            </a:pPr>
            <a:endParaRPr lang="en-US" sz="1400" dirty="0" smtClean="0"/>
          </a:p>
        </p:txBody>
      </p:sp>
      <p:graphicFrame>
        <p:nvGraphicFramePr>
          <p:cNvPr id="7" name="Table 6"/>
          <p:cNvGraphicFramePr>
            <a:graphicFrameLocks noGrp="1"/>
          </p:cNvGraphicFramePr>
          <p:nvPr>
            <p:extLst>
              <p:ext uri="{D42A27DB-BD31-4B8C-83A1-F6EECF244321}">
                <p14:modId xmlns:p14="http://schemas.microsoft.com/office/powerpoint/2010/main" val="2084377593"/>
              </p:ext>
            </p:extLst>
          </p:nvPr>
        </p:nvGraphicFramePr>
        <p:xfrm>
          <a:off x="585850" y="2278876"/>
          <a:ext cx="3071749" cy="2636520"/>
        </p:xfrm>
        <a:graphic>
          <a:graphicData uri="http://schemas.openxmlformats.org/drawingml/2006/table">
            <a:tbl>
              <a:tblPr firstRow="1" bandRow="1">
                <a:tableStyleId>{0505E3EF-67EA-436B-97B2-0124C06EBD24}</a:tableStyleId>
              </a:tblPr>
              <a:tblGrid>
                <a:gridCol w="3071749"/>
              </a:tblGrid>
              <a:tr h="1021225">
                <a:tc>
                  <a:txBody>
                    <a:bodyPr/>
                    <a:lstStyle/>
                    <a:p>
                      <a:pPr>
                        <a:spcBef>
                          <a:spcPts val="600"/>
                        </a:spcBef>
                        <a:spcAft>
                          <a:spcPts val="600"/>
                        </a:spcAft>
                        <a:buClr>
                          <a:srgbClr val="C00000"/>
                        </a:buClr>
                        <a:buFont typeface="Arial" pitchFamily="34" charset="0"/>
                        <a:buChar char="•"/>
                      </a:pPr>
                      <a:r>
                        <a:rPr lang="en-US" sz="1800" b="0" baseline="0" dirty="0" smtClean="0"/>
                        <a:t> Document Number</a:t>
                      </a:r>
                    </a:p>
                    <a:p>
                      <a:pPr>
                        <a:spcBef>
                          <a:spcPts val="600"/>
                        </a:spcBef>
                        <a:spcAft>
                          <a:spcPts val="600"/>
                        </a:spcAft>
                        <a:buClr>
                          <a:srgbClr val="C00000"/>
                        </a:buClr>
                        <a:buFont typeface="Arial" pitchFamily="34" charset="0"/>
                        <a:buChar char="•"/>
                      </a:pPr>
                      <a:r>
                        <a:rPr lang="en-US" sz="1800" b="0" baseline="0" dirty="0" smtClean="0"/>
                        <a:t>IPAC Status</a:t>
                      </a:r>
                    </a:p>
                    <a:p>
                      <a:pPr>
                        <a:spcBef>
                          <a:spcPts val="600"/>
                        </a:spcBef>
                        <a:spcAft>
                          <a:spcPts val="600"/>
                        </a:spcAft>
                        <a:buClr>
                          <a:srgbClr val="C00000"/>
                        </a:buClr>
                        <a:buFont typeface="Arial" pitchFamily="34" charset="0"/>
                        <a:buChar char="•"/>
                      </a:pPr>
                      <a:r>
                        <a:rPr lang="en-US" sz="1800" b="0" baseline="0" dirty="0" smtClean="0"/>
                        <a:t>IPAC Reference Number</a:t>
                      </a:r>
                    </a:p>
                    <a:p>
                      <a:pPr>
                        <a:spcBef>
                          <a:spcPts val="600"/>
                        </a:spcBef>
                        <a:spcAft>
                          <a:spcPts val="600"/>
                        </a:spcAft>
                        <a:buClr>
                          <a:srgbClr val="C00000"/>
                        </a:buClr>
                        <a:buFont typeface="Arial" pitchFamily="34" charset="0"/>
                        <a:buChar char="•"/>
                      </a:pPr>
                      <a:r>
                        <a:rPr lang="en-US" sz="1800" b="0" baseline="0" dirty="0" smtClean="0"/>
                        <a:t>IPAC Rejection Date</a:t>
                      </a:r>
                    </a:p>
                    <a:p>
                      <a:pPr>
                        <a:buClr>
                          <a:srgbClr val="C00000"/>
                        </a:buClr>
                        <a:buFont typeface="Arial" pitchFamily="34" charset="0"/>
                        <a:buChar char="•"/>
                      </a:pPr>
                      <a:endParaRPr lang="en-US" sz="1800" b="0" baseline="0" dirty="0" smtClean="0"/>
                    </a:p>
                    <a:p>
                      <a:pPr>
                        <a:buClr>
                          <a:srgbClr val="C00000"/>
                        </a:buClr>
                        <a:buFont typeface="Arial" pitchFamily="34" charset="0"/>
                        <a:buNone/>
                      </a:pPr>
                      <a:endParaRPr lang="en-US" sz="1800" b="0" dirty="0"/>
                    </a:p>
                  </a:txBody>
                  <a:tcPr/>
                </a:tc>
              </a:tr>
              <a:tr h="214995">
                <a:tc>
                  <a:txBody>
                    <a:bodyPr/>
                    <a:lstStyle/>
                    <a:p>
                      <a:pPr>
                        <a:buClr>
                          <a:srgbClr val="C00000"/>
                        </a:buClr>
                        <a:buFont typeface="Arial" pitchFamily="34" charset="0"/>
                        <a:buNone/>
                      </a:pPr>
                      <a:endParaRPr lang="en-US" sz="1800" b="0" dirty="0"/>
                    </a:p>
                  </a:txBody>
                  <a:tcPr/>
                </a:tc>
              </a:tr>
            </a:tbl>
          </a:graphicData>
        </a:graphic>
      </p:graphicFrame>
      <p:sp>
        <p:nvSpPr>
          <p:cNvPr id="2" name="Footer Placeholder 1"/>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22" y="1757551"/>
            <a:ext cx="5531141" cy="5029199"/>
          </a:xfrm>
          <a:prstGeom prst="rect">
            <a:avLst/>
          </a:prstGeom>
          <a:noFill/>
          <a:ln w="9525">
            <a:solidFill>
              <a:schemeClr val="tx1"/>
            </a:solidFill>
            <a:miter lim="800000"/>
            <a:headEnd/>
            <a:tailEnd/>
          </a:ln>
        </p:spPr>
      </p:pic>
      <p:sp>
        <p:nvSpPr>
          <p:cNvPr id="8" name="TextBox 7"/>
          <p:cNvSpPr txBox="1"/>
          <p:nvPr/>
        </p:nvSpPr>
        <p:spPr>
          <a:xfrm>
            <a:off x="4180115" y="2553196"/>
            <a:ext cx="973776" cy="184666"/>
          </a:xfrm>
          <a:prstGeom prst="rect">
            <a:avLst/>
          </a:prstGeom>
          <a:noFill/>
          <a:ln w="28575">
            <a:solidFill>
              <a:srgbClr val="FF0000"/>
            </a:solidFill>
          </a:ln>
        </p:spPr>
        <p:txBody>
          <a:bodyPr wrap="square" rtlCol="0">
            <a:spAutoFit/>
          </a:bodyPr>
          <a:lstStyle/>
          <a:p>
            <a:endParaRPr lang="en-US" dirty="0"/>
          </a:p>
        </p:txBody>
      </p:sp>
      <p:sp>
        <p:nvSpPr>
          <p:cNvPr id="11" name="TextBox 10"/>
          <p:cNvSpPr txBox="1"/>
          <p:nvPr/>
        </p:nvSpPr>
        <p:spPr>
          <a:xfrm>
            <a:off x="3693226" y="3038103"/>
            <a:ext cx="2565069" cy="184666"/>
          </a:xfrm>
          <a:prstGeom prst="rect">
            <a:avLst/>
          </a:prstGeom>
          <a:noFill/>
          <a:ln w="28575">
            <a:solidFill>
              <a:srgbClr val="FF0000"/>
            </a:solidFill>
          </a:ln>
        </p:spPr>
        <p:txBody>
          <a:bodyPr wrap="square" rtlCol="0">
            <a:spAutoFit/>
          </a:bodyPr>
          <a:lstStyle/>
          <a:p>
            <a:endParaRPr lang="en-US" dirty="0"/>
          </a:p>
        </p:txBody>
      </p:sp>
      <p:sp>
        <p:nvSpPr>
          <p:cNvPr id="12" name="TextBox 11"/>
          <p:cNvSpPr txBox="1"/>
          <p:nvPr/>
        </p:nvSpPr>
        <p:spPr>
          <a:xfrm>
            <a:off x="6468093" y="2437113"/>
            <a:ext cx="1785257" cy="184666"/>
          </a:xfrm>
          <a:prstGeom prst="rect">
            <a:avLst/>
          </a:prstGeom>
          <a:noFill/>
          <a:ln w="28575">
            <a:solidFill>
              <a:srgbClr val="FF0000"/>
            </a:solidFill>
          </a:ln>
        </p:spPr>
        <p:txBody>
          <a:bodyPr wrap="square" rtlCol="0">
            <a:spAutoFit/>
          </a:bodyPr>
          <a:lstStyle/>
          <a:p>
            <a:endParaRPr lang="en-US" dirty="0"/>
          </a:p>
        </p:txBody>
      </p:sp>
      <p:sp>
        <p:nvSpPr>
          <p:cNvPr id="13" name="TextBox 12"/>
          <p:cNvSpPr txBox="1"/>
          <p:nvPr/>
        </p:nvSpPr>
        <p:spPr>
          <a:xfrm>
            <a:off x="3669477" y="6337465"/>
            <a:ext cx="2968830" cy="312717"/>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0017002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7"/>
          <p:cNvSpPr>
            <a:spLocks noGrp="1" noChangeArrowheads="1"/>
          </p:cNvSpPr>
          <p:nvPr>
            <p:ph idx="1"/>
          </p:nvPr>
        </p:nvSpPr>
        <p:spPr>
          <a:xfrm>
            <a:off x="738188" y="1608138"/>
            <a:ext cx="8229600" cy="4525962"/>
          </a:xfrm>
        </p:spPr>
        <p:txBody>
          <a:bodyPr/>
          <a:lstStyle/>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eaLnBrk="1" hangingPunct="1">
              <a:buFont typeface="Wingdings" pitchFamily="2" charset="2"/>
              <a:buNone/>
            </a:pPr>
            <a:endParaRPr lang="en-US" sz="2800" dirty="0" smtClean="0"/>
          </a:p>
          <a:p>
            <a:pPr algn="ctr" eaLnBrk="1" hangingPunct="1">
              <a:buNone/>
            </a:pPr>
            <a:r>
              <a:rPr lang="en-US" sz="3600" b="1" dirty="0" smtClean="0"/>
              <a:t>Segment 4: Standard IPAC Inbound Transaction Processing</a:t>
            </a:r>
            <a:endParaRPr lang="en-US" sz="3200" dirty="0" smtClean="0"/>
          </a:p>
        </p:txBody>
      </p:sp>
      <p:sp>
        <p:nvSpPr>
          <p:cNvPr id="2" name="Slide Number Placeholder 1"/>
          <p:cNvSpPr>
            <a:spLocks noGrp="1"/>
          </p:cNvSpPr>
          <p:nvPr>
            <p:ph type="sldNum" sz="quarter" idx="11"/>
          </p:nvPr>
        </p:nvSpPr>
        <p:spPr/>
        <p:txBody>
          <a:bodyPr/>
          <a:lstStyle/>
          <a:p>
            <a:pPr>
              <a:defRPr/>
            </a:pPr>
            <a:fld id="{D203D3E3-884D-4189-99B5-0502ABDE1DF7}" type="slidenum">
              <a:rPr lang="en-US" smtClean="0"/>
              <a:pPr>
                <a:defRPr/>
              </a:pPr>
              <a:t>76</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2757789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ChangeArrowheads="1"/>
          </p:cNvSpPr>
          <p:nvPr/>
        </p:nvSpPr>
        <p:spPr bwMode="auto">
          <a:xfrm>
            <a:off x="385762" y="2503548"/>
            <a:ext cx="8734425" cy="1811974"/>
          </a:xfrm>
          <a:prstGeom prst="rect">
            <a:avLst/>
          </a:prstGeom>
          <a:solidFill>
            <a:srgbClr val="FFFF00"/>
          </a:solidFill>
          <a:ln w="9525" algn="ctr">
            <a:solidFill>
              <a:schemeClr val="tx1"/>
            </a:solidFill>
            <a:round/>
            <a:headEnd/>
            <a:tailEnd/>
          </a:ln>
        </p:spPr>
        <p:txBody>
          <a:bodyPr wrap="none" anchor="ctr"/>
          <a:lstStyle/>
          <a:p>
            <a:endParaRPr lang="en-US" dirty="0">
              <a:solidFill>
                <a:srgbClr val="000000"/>
              </a:solidFill>
            </a:endParaRPr>
          </a:p>
        </p:txBody>
      </p:sp>
      <p:sp>
        <p:nvSpPr>
          <p:cNvPr id="114692" name="Rectangle 6"/>
          <p:cNvSpPr>
            <a:spLocks noGrp="1" noChangeArrowheads="1"/>
          </p:cNvSpPr>
          <p:nvPr>
            <p:ph type="title"/>
          </p:nvPr>
        </p:nvSpPr>
        <p:spPr>
          <a:xfrm>
            <a:off x="455613" y="85725"/>
            <a:ext cx="7381875" cy="809625"/>
          </a:xfrm>
        </p:spPr>
        <p:txBody>
          <a:bodyPr/>
          <a:lstStyle/>
          <a:p>
            <a:pPr eaLnBrk="1" hangingPunct="1"/>
            <a:r>
              <a:rPr lang="en-US" sz="2800" dirty="0" smtClean="0"/>
              <a:t>Table of Contents</a:t>
            </a:r>
          </a:p>
        </p:txBody>
      </p:sp>
      <p:sp>
        <p:nvSpPr>
          <p:cNvPr id="114691" name="Rectangle 7"/>
          <p:cNvSpPr>
            <a:spLocks noGrp="1" noChangeArrowheads="1"/>
          </p:cNvSpPr>
          <p:nvPr>
            <p:ph idx="1"/>
          </p:nvPr>
        </p:nvSpPr>
        <p:spPr>
          <a:xfrm>
            <a:off x="385763" y="1319213"/>
            <a:ext cx="8758237" cy="5133975"/>
          </a:xfrm>
        </p:spPr>
        <p:txBody>
          <a:bodyPr/>
          <a:lstStyle/>
          <a:p>
            <a:pPr marL="288925" indent="-288925" eaLnBrk="1" hangingPunct="1">
              <a:spcBef>
                <a:spcPts val="600"/>
              </a:spcBef>
              <a:spcAft>
                <a:spcPts val="600"/>
              </a:spcAft>
              <a:defRPr/>
            </a:pPr>
            <a:r>
              <a:rPr lang="en-US" sz="1600" dirty="0"/>
              <a:t>Segment 1:  Intra-Governmental Payment and Collection (IPAC) Overview		</a:t>
            </a:r>
            <a:endParaRPr lang="en-US" sz="1600" i="1" dirty="0"/>
          </a:p>
          <a:p>
            <a:pPr marL="288925" indent="-288925" eaLnBrk="1" hangingPunct="1">
              <a:spcBef>
                <a:spcPts val="600"/>
              </a:spcBef>
              <a:spcAft>
                <a:spcPts val="600"/>
              </a:spcAft>
              <a:defRPr/>
            </a:pPr>
            <a:r>
              <a:rPr lang="en-US" sz="1600" dirty="0"/>
              <a:t>Segment 2:  IPAC Billing and Outbound File Creation		</a:t>
            </a:r>
          </a:p>
          <a:p>
            <a:pPr marL="288925" indent="-288925" eaLnBrk="1" hangingPunct="1">
              <a:spcBef>
                <a:spcPts val="600"/>
              </a:spcBef>
              <a:spcAft>
                <a:spcPts val="600"/>
              </a:spcAft>
              <a:defRPr/>
            </a:pPr>
            <a:r>
              <a:rPr lang="en-US" sz="1600" dirty="0"/>
              <a:t>Segment 3:  Update IPAC Status Batch Job</a:t>
            </a:r>
          </a:p>
          <a:p>
            <a:pPr marL="288925" indent="-288925" eaLnBrk="1" hangingPunct="1">
              <a:spcBef>
                <a:spcPts val="600"/>
              </a:spcBef>
              <a:spcAft>
                <a:spcPts val="600"/>
              </a:spcAft>
              <a:defRPr/>
            </a:pPr>
            <a:r>
              <a:rPr lang="en-US" sz="1600" dirty="0" smtClean="0"/>
              <a:t>Standard </a:t>
            </a:r>
            <a:r>
              <a:rPr lang="en-US" sz="1600" dirty="0"/>
              <a:t>4:  </a:t>
            </a:r>
            <a:r>
              <a:rPr lang="en-US" sz="1600" dirty="0" smtClean="0"/>
              <a:t>Standard IPAC </a:t>
            </a:r>
            <a:r>
              <a:rPr lang="en-US" sz="1600" dirty="0"/>
              <a:t>Inbound Transaction </a:t>
            </a:r>
            <a:r>
              <a:rPr lang="en-US" sz="1600" dirty="0" smtClean="0"/>
              <a:t>Processing</a:t>
            </a:r>
          </a:p>
          <a:p>
            <a:pPr marL="625475" lvl="1" indent="-288925" eaLnBrk="1" hangingPunct="1">
              <a:spcBef>
                <a:spcPts val="600"/>
              </a:spcBef>
              <a:spcAft>
                <a:spcPts val="600"/>
              </a:spcAft>
              <a:defRPr/>
            </a:pPr>
            <a:r>
              <a:rPr lang="en-US" sz="1400" dirty="0" smtClean="0"/>
              <a:t>IPAC Inbound Batch Job</a:t>
            </a:r>
          </a:p>
          <a:p>
            <a:pPr marL="625475" lvl="1" indent="-288925" eaLnBrk="1" hangingPunct="1">
              <a:spcBef>
                <a:spcPts val="600"/>
              </a:spcBef>
              <a:spcAft>
                <a:spcPts val="600"/>
              </a:spcAft>
              <a:defRPr/>
            </a:pPr>
            <a:r>
              <a:rPr lang="en-US" sz="1400" dirty="0" smtClean="0"/>
              <a:t>IPAC Bill Confirmation</a:t>
            </a:r>
          </a:p>
          <a:p>
            <a:pPr marL="625475" lvl="1" indent="-288925" eaLnBrk="1" hangingPunct="1">
              <a:spcBef>
                <a:spcPts val="600"/>
              </a:spcBef>
              <a:spcAft>
                <a:spcPts val="600"/>
              </a:spcAft>
              <a:defRPr/>
            </a:pPr>
            <a:r>
              <a:rPr lang="en-US" sz="1400" dirty="0" smtClean="0"/>
              <a:t>IPAC Push Payments</a:t>
            </a:r>
          </a:p>
          <a:p>
            <a:pPr marL="625475" lvl="1" indent="-288925" eaLnBrk="1" hangingPunct="1">
              <a:spcBef>
                <a:spcPts val="600"/>
              </a:spcBef>
              <a:spcAft>
                <a:spcPts val="600"/>
              </a:spcAft>
              <a:defRPr/>
            </a:pPr>
            <a:r>
              <a:rPr lang="en-US" sz="1400" dirty="0" smtClean="0"/>
              <a:t>IPAC Inbound Skips</a:t>
            </a:r>
            <a:r>
              <a:rPr lang="en-US" sz="1400" dirty="0"/>
              <a:t>	</a:t>
            </a:r>
          </a:p>
          <a:p>
            <a:pPr marL="288925" indent="-288925" eaLnBrk="1" hangingPunct="1">
              <a:spcBef>
                <a:spcPts val="600"/>
              </a:spcBef>
              <a:spcAft>
                <a:spcPts val="600"/>
              </a:spcAft>
              <a:defRPr/>
            </a:pPr>
            <a:r>
              <a:rPr lang="en-US" sz="1600" dirty="0"/>
              <a:t>Segment 5:  IPAC Chargebacks				</a:t>
            </a:r>
          </a:p>
          <a:p>
            <a:pPr marL="288925" indent="-288925" eaLnBrk="1" hangingPunct="1">
              <a:spcBef>
                <a:spcPts val="600"/>
              </a:spcBef>
              <a:spcAft>
                <a:spcPts val="600"/>
              </a:spcAft>
              <a:defRPr/>
            </a:pPr>
            <a:r>
              <a:rPr lang="en-US" sz="1600" dirty="0"/>
              <a:t>Segment 6:  Customer Generated Exceptions			</a:t>
            </a:r>
          </a:p>
          <a:p>
            <a:pPr marL="288925" indent="-288925" eaLnBrk="1" hangingPunct="1">
              <a:spcBef>
                <a:spcPts val="600"/>
              </a:spcBef>
              <a:spcAft>
                <a:spcPts val="600"/>
              </a:spcAft>
              <a:defRPr/>
            </a:pPr>
            <a:r>
              <a:rPr lang="en-US" sz="1600" dirty="0"/>
              <a:t>Segment 7:  Pulls of Non-IPAC Credits					</a:t>
            </a:r>
          </a:p>
          <a:p>
            <a:pPr marL="288925" indent="-288925" eaLnBrk="1" hangingPunct="1">
              <a:spcBef>
                <a:spcPts val="600"/>
              </a:spcBef>
              <a:spcAft>
                <a:spcPts val="600"/>
              </a:spcAft>
              <a:defRPr/>
            </a:pPr>
            <a:r>
              <a:rPr lang="en-US" sz="1600" dirty="0"/>
              <a:t>Segment 8:  IPAC Lifecycle Reports	</a:t>
            </a:r>
            <a:r>
              <a:rPr lang="en-US" sz="1600" dirty="0" smtClean="0"/>
              <a:t>			</a:t>
            </a:r>
            <a:endParaRPr lang="en-US" sz="1400" dirty="0" smtClean="0"/>
          </a:p>
        </p:txBody>
      </p:sp>
      <p:sp>
        <p:nvSpPr>
          <p:cNvPr id="5" name="Slide Number Placeholder 4"/>
          <p:cNvSpPr txBox="1">
            <a:spLocks/>
          </p:cNvSpPr>
          <p:nvPr/>
        </p:nvSpPr>
        <p:spPr>
          <a:xfrm>
            <a:off x="-132224" y="6457884"/>
            <a:ext cx="633046" cy="343145"/>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9792512-B09C-4D70-9368-BB3739B94339}" type="slidenum">
              <a:rPr kumimoji="0" lang="en-US" sz="10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ctr" defTabSz="914400" rtl="0" eaLnBrk="1" fontAlgn="base" latinLnBrk="0" hangingPunct="1">
                <a:lnSpc>
                  <a:spcPct val="100000"/>
                </a:lnSpc>
                <a:spcBef>
                  <a:spcPct val="0"/>
                </a:spcBef>
                <a:spcAft>
                  <a:spcPct val="0"/>
                </a:spcAft>
                <a:buClrTx/>
                <a:buSzTx/>
                <a:buFontTx/>
                <a:buNone/>
                <a:tabLst/>
                <a:defRPr/>
              </a:pPr>
              <a:t>77</a:t>
            </a:fld>
            <a:endParaRPr kumimoji="0" lang="en-US" sz="1000" b="0" i="0" u="none" strike="noStrike" kern="1200" cap="none" spc="0" normalizeH="0" baseline="0" noProof="0" dirty="0" smtClean="0">
              <a:ln>
                <a:noFill/>
              </a:ln>
              <a:solidFill>
                <a:srgbClr val="000000"/>
              </a:solidFill>
              <a:effectLst/>
              <a:uLnTx/>
              <a:uFillTx/>
              <a:latin typeface="Arial" charset="0"/>
              <a:ea typeface="+mn-ea"/>
              <a:cs typeface="Arial" charset="0"/>
            </a:endParaRPr>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9331097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a:t>IPAC </a:t>
            </a:r>
            <a:r>
              <a:rPr lang="en-US" sz="3600" dirty="0" smtClean="0"/>
              <a:t>Inbound Batch Job</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78</a:t>
            </a:fld>
            <a:endParaRPr lang="en-US"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Inbound Batch Job</a:t>
            </a:r>
            <a:r>
              <a:rPr lang="en-US" dirty="0" smtClean="0"/>
              <a:t> –</a:t>
            </a:r>
            <a:br>
              <a:rPr lang="en-US" dirty="0" smtClean="0"/>
            </a:br>
            <a:r>
              <a:rPr lang="en-US" dirty="0" smtClean="0"/>
              <a:t>IPAC Inbound Functionality Overview</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Rectangle 6"/>
          <p:cNvSpPr>
            <a:spLocks noChangeArrowheads="1"/>
          </p:cNvSpPr>
          <p:nvPr/>
        </p:nvSpPr>
        <p:spPr bwMode="auto">
          <a:xfrm>
            <a:off x="4231759" y="4684053"/>
            <a:ext cx="1501538" cy="1704872"/>
          </a:xfrm>
          <a:prstGeom prst="rect">
            <a:avLst/>
          </a:prstGeom>
          <a:noFill/>
          <a:ln w="38100" algn="ctr">
            <a:solidFill>
              <a:srgbClr val="BD1922"/>
            </a:solidFill>
            <a:round/>
            <a:headEnd/>
            <a:tailEnd/>
          </a:ln>
        </p:spPr>
        <p:txBody>
          <a:bodyPr wrap="none" anchor="ctr"/>
          <a:lstStyle/>
          <a:p>
            <a:endParaRPr lang="en-US" dirty="0"/>
          </a:p>
        </p:txBody>
      </p:sp>
      <p:pic>
        <p:nvPicPr>
          <p:cNvPr id="3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601" y="1439087"/>
            <a:ext cx="5984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 Box 11"/>
          <p:cNvSpPr txBox="1">
            <a:spLocks noChangeArrowheads="1"/>
          </p:cNvSpPr>
          <p:nvPr/>
        </p:nvSpPr>
        <p:spPr bwMode="auto">
          <a:xfrm>
            <a:off x="1295400" y="2886075"/>
            <a:ext cx="129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Process </a:t>
            </a:r>
          </a:p>
          <a:p>
            <a:pPr algn="ctr" eaLnBrk="1" hangingPunct="1"/>
            <a:r>
              <a:rPr lang="en-US" sz="1000" dirty="0">
                <a:solidFill>
                  <a:srgbClr val="000000"/>
                </a:solidFill>
              </a:rPr>
              <a:t>IPAC Bill Document</a:t>
            </a:r>
          </a:p>
          <a:p>
            <a:pPr algn="ctr" eaLnBrk="1" hangingPunct="1"/>
            <a:r>
              <a:rPr lang="en-US" sz="1000" b="1" dirty="0">
                <a:solidFill>
                  <a:srgbClr val="FF3300"/>
                </a:solidFill>
              </a:rPr>
              <a:t>Not Submitted</a:t>
            </a:r>
          </a:p>
        </p:txBody>
      </p:sp>
      <p:pic>
        <p:nvPicPr>
          <p:cNvPr id="5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8788" y="5002213"/>
            <a:ext cx="8112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 Box 19"/>
          <p:cNvSpPr txBox="1">
            <a:spLocks noChangeArrowheads="1"/>
          </p:cNvSpPr>
          <p:nvPr/>
        </p:nvSpPr>
        <p:spPr bwMode="auto">
          <a:xfrm>
            <a:off x="3632200" y="2628900"/>
            <a:ext cx="13398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Outbound Job </a:t>
            </a:r>
          </a:p>
          <a:p>
            <a:pPr algn="ctr" eaLnBrk="1" hangingPunct="1"/>
            <a:r>
              <a:rPr lang="en-US" sz="1000" dirty="0">
                <a:solidFill>
                  <a:srgbClr val="000000"/>
                </a:solidFill>
              </a:rPr>
              <a:t>Creates File</a:t>
            </a:r>
          </a:p>
          <a:p>
            <a:pPr algn="ctr" eaLnBrk="1" hangingPunct="1"/>
            <a:r>
              <a:rPr lang="en-US" sz="1000" b="1" dirty="0">
                <a:solidFill>
                  <a:srgbClr val="FF3300"/>
                </a:solidFill>
              </a:rPr>
              <a:t>In Transit</a:t>
            </a:r>
          </a:p>
        </p:txBody>
      </p:sp>
      <p:sp>
        <p:nvSpPr>
          <p:cNvPr id="55" name="Text Box 20"/>
          <p:cNvSpPr txBox="1">
            <a:spLocks noChangeArrowheads="1"/>
          </p:cNvSpPr>
          <p:nvPr/>
        </p:nvSpPr>
        <p:spPr bwMode="auto">
          <a:xfrm>
            <a:off x="4241800" y="5905500"/>
            <a:ext cx="154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Inbound Job </a:t>
            </a:r>
          </a:p>
          <a:p>
            <a:pPr algn="ctr" eaLnBrk="1" hangingPunct="1"/>
            <a:r>
              <a:rPr lang="en-US" sz="1000" dirty="0">
                <a:solidFill>
                  <a:srgbClr val="000000"/>
                </a:solidFill>
              </a:rPr>
              <a:t>Processes Treasury File</a:t>
            </a:r>
          </a:p>
        </p:txBody>
      </p:sp>
      <p:pic>
        <p:nvPicPr>
          <p:cNvPr id="56" name="Picture 11" descr="doc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23685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2" descr="fi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5200" y="477361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39"/>
          <p:cNvSpPr txBox="1">
            <a:spLocks noChangeArrowheads="1"/>
          </p:cNvSpPr>
          <p:nvPr/>
        </p:nvSpPr>
        <p:spPr bwMode="auto">
          <a:xfrm>
            <a:off x="1397000" y="4654550"/>
            <a:ext cx="157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Cash Receipt Processed</a:t>
            </a:r>
          </a:p>
          <a:p>
            <a:pPr algn="ctr" eaLnBrk="1" hangingPunct="1"/>
            <a:r>
              <a:rPr lang="en-US" sz="1000" b="1" dirty="0">
                <a:solidFill>
                  <a:srgbClr val="FF3300"/>
                </a:solidFill>
              </a:rPr>
              <a:t>Confirmed/Received</a:t>
            </a:r>
          </a:p>
        </p:txBody>
      </p:sp>
      <p:pic>
        <p:nvPicPr>
          <p:cNvPr id="59" name="Picture 14" descr="doc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44259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AutoShape 43"/>
          <p:cNvSpPr>
            <a:spLocks noChangeArrowheads="1"/>
          </p:cNvSpPr>
          <p:nvPr/>
        </p:nvSpPr>
        <p:spPr bwMode="auto">
          <a:xfrm rot="-1681645">
            <a:off x="2362200" y="2187575"/>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61" name="AutoShape 44"/>
          <p:cNvSpPr>
            <a:spLocks noChangeArrowheads="1"/>
          </p:cNvSpPr>
          <p:nvPr/>
        </p:nvSpPr>
        <p:spPr bwMode="auto">
          <a:xfrm rot="845977">
            <a:off x="4899025" y="1825625"/>
            <a:ext cx="917575" cy="501650"/>
          </a:xfrm>
          <a:prstGeom prst="rightArrow">
            <a:avLst>
              <a:gd name="adj1" fmla="val 50000"/>
              <a:gd name="adj2" fmla="val 50182"/>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62" name="AutoShape 45"/>
          <p:cNvSpPr>
            <a:spLocks noChangeArrowheads="1"/>
          </p:cNvSpPr>
          <p:nvPr/>
        </p:nvSpPr>
        <p:spPr bwMode="auto">
          <a:xfrm rot="8214056">
            <a:off x="5715000" y="4216400"/>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63" name="AutoShape 46"/>
          <p:cNvSpPr>
            <a:spLocks noChangeArrowheads="1"/>
          </p:cNvSpPr>
          <p:nvPr/>
        </p:nvSpPr>
        <p:spPr bwMode="auto">
          <a:xfrm rot="11782299">
            <a:off x="3077171" y="4870515"/>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64" name="AutoShape 47"/>
          <p:cNvSpPr>
            <a:spLocks noChangeArrowheads="1"/>
          </p:cNvSpPr>
          <p:nvPr/>
        </p:nvSpPr>
        <p:spPr bwMode="auto">
          <a:xfrm rot="-5400000">
            <a:off x="669132" y="3542506"/>
            <a:ext cx="976312" cy="485775"/>
          </a:xfrm>
          <a:prstGeom prst="rightArrow">
            <a:avLst>
              <a:gd name="adj1" fmla="val 50000"/>
              <a:gd name="adj2" fmla="val 50245"/>
            </a:avLst>
          </a:prstGeom>
          <a:solidFill>
            <a:srgbClr val="FFFF00"/>
          </a:solidFill>
          <a:ln w="9525" algn="ctr">
            <a:solidFill>
              <a:schemeClr val="tx1"/>
            </a:solidFill>
            <a:prstDash val="dash"/>
            <a:miter lim="800000"/>
            <a:headEnd/>
            <a:tailEnd/>
          </a:ln>
        </p:spPr>
        <p:txBody>
          <a:bodyPr wrap="none" anchor="ctr"/>
          <a:lstStyle/>
          <a:p>
            <a:pPr algn="ctr"/>
            <a:endParaRPr lang="en-US" dirty="0">
              <a:solidFill>
                <a:srgbClr val="000000"/>
              </a:solidFill>
            </a:endParaRPr>
          </a:p>
        </p:txBody>
      </p:sp>
      <p:sp>
        <p:nvSpPr>
          <p:cNvPr id="65" name="Text Box 48"/>
          <p:cNvSpPr txBox="1">
            <a:spLocks noChangeArrowheads="1"/>
          </p:cNvSpPr>
          <p:nvPr/>
        </p:nvSpPr>
        <p:spPr bwMode="auto">
          <a:xfrm>
            <a:off x="1316112" y="3740150"/>
            <a:ext cx="9364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smtClean="0">
                <a:solidFill>
                  <a:srgbClr val="000000"/>
                </a:solidFill>
              </a:rPr>
              <a:t>Chargebacks</a:t>
            </a:r>
            <a:endParaRPr lang="en-US" sz="1000" dirty="0">
              <a:solidFill>
                <a:srgbClr val="000000"/>
              </a:solidFill>
            </a:endParaRPr>
          </a:p>
        </p:txBody>
      </p:sp>
      <p:pic>
        <p:nvPicPr>
          <p:cNvPr id="66" name="Picture 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4588" y="1730375"/>
            <a:ext cx="8112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3" descr="fi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1000" y="15017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25"/>
          <p:cNvSpPr txBox="1">
            <a:spLocks noChangeArrowheads="1"/>
          </p:cNvSpPr>
          <p:nvPr/>
        </p:nvSpPr>
        <p:spPr bwMode="auto">
          <a:xfrm>
            <a:off x="5840413" y="2024063"/>
            <a:ext cx="11699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0000"/>
                </a:solidFill>
              </a:rPr>
              <a:t>Direct Connect</a:t>
            </a:r>
          </a:p>
        </p:txBody>
      </p:sp>
      <p:sp>
        <p:nvSpPr>
          <p:cNvPr id="69" name="AutoShape 44"/>
          <p:cNvSpPr>
            <a:spLocks noChangeArrowheads="1"/>
          </p:cNvSpPr>
          <p:nvPr/>
        </p:nvSpPr>
        <p:spPr bwMode="auto">
          <a:xfrm rot="1321102">
            <a:off x="6862763" y="2400300"/>
            <a:ext cx="746125" cy="501650"/>
          </a:xfrm>
          <a:prstGeom prst="rightArrow">
            <a:avLst>
              <a:gd name="adj1" fmla="val 50000"/>
              <a:gd name="adj2" fmla="val 50280"/>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70" name="Donut 69"/>
          <p:cNvSpPr/>
          <p:nvPr/>
        </p:nvSpPr>
        <p:spPr bwMode="auto">
          <a:xfrm>
            <a:off x="902008" y="2024505"/>
            <a:ext cx="395164"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1</a:t>
            </a:r>
            <a:endParaRPr kumimoji="0" lang="en-US" sz="1800" b="1" i="0" u="none" strike="noStrike" cap="none" normalizeH="0" baseline="0" dirty="0" smtClean="0">
              <a:ln>
                <a:noFill/>
              </a:ln>
              <a:solidFill>
                <a:schemeClr val="tx1"/>
              </a:solidFill>
              <a:effectLst/>
              <a:latin typeface="Arial" charset="0"/>
            </a:endParaRPr>
          </a:p>
        </p:txBody>
      </p:sp>
      <p:sp>
        <p:nvSpPr>
          <p:cNvPr id="71" name="Donut 70"/>
          <p:cNvSpPr/>
          <p:nvPr/>
        </p:nvSpPr>
        <p:spPr bwMode="auto">
          <a:xfrm>
            <a:off x="4266975" y="1234921"/>
            <a:ext cx="400718"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2</a:t>
            </a:r>
          </a:p>
        </p:txBody>
      </p:sp>
      <p:sp>
        <p:nvSpPr>
          <p:cNvPr id="72" name="Donut 71"/>
          <p:cNvSpPr/>
          <p:nvPr/>
        </p:nvSpPr>
        <p:spPr bwMode="auto">
          <a:xfrm>
            <a:off x="6154410" y="1727744"/>
            <a:ext cx="405877"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3</a:t>
            </a:r>
          </a:p>
        </p:txBody>
      </p:sp>
      <p:sp>
        <p:nvSpPr>
          <p:cNvPr id="74" name="Donut 73"/>
          <p:cNvSpPr/>
          <p:nvPr/>
        </p:nvSpPr>
        <p:spPr bwMode="auto">
          <a:xfrm>
            <a:off x="4798000" y="6444937"/>
            <a:ext cx="390688"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5</a:t>
            </a:r>
          </a:p>
        </p:txBody>
      </p:sp>
      <p:sp>
        <p:nvSpPr>
          <p:cNvPr id="75" name="Donut 74"/>
          <p:cNvSpPr/>
          <p:nvPr/>
        </p:nvSpPr>
        <p:spPr bwMode="auto">
          <a:xfrm>
            <a:off x="986739" y="5195174"/>
            <a:ext cx="374227"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6</a:t>
            </a:r>
          </a:p>
        </p:txBody>
      </p:sp>
      <p:sp>
        <p:nvSpPr>
          <p:cNvPr id="102" name="Text Box 13"/>
          <p:cNvSpPr txBox="1">
            <a:spLocks noChangeArrowheads="1"/>
          </p:cNvSpPr>
          <p:nvPr/>
        </p:nvSpPr>
        <p:spPr bwMode="auto">
          <a:xfrm>
            <a:off x="7314902" y="4046570"/>
            <a:ext cx="1435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Transfers Funds</a:t>
            </a:r>
          </a:p>
          <a:p>
            <a:pPr algn="ctr" eaLnBrk="1" hangingPunct="1"/>
            <a:r>
              <a:rPr lang="en-US" sz="1000" dirty="0">
                <a:solidFill>
                  <a:srgbClr val="000000"/>
                </a:solidFill>
              </a:rPr>
              <a:t>and Sends File Back</a:t>
            </a:r>
          </a:p>
        </p:txBody>
      </p:sp>
      <p:pic>
        <p:nvPicPr>
          <p:cNvPr id="103" name="Picture 24" descr="logo_ipa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6497" y="3206750"/>
            <a:ext cx="21828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Donut 103"/>
          <p:cNvSpPr/>
          <p:nvPr/>
        </p:nvSpPr>
        <p:spPr bwMode="auto">
          <a:xfrm>
            <a:off x="8104731" y="3195512"/>
            <a:ext cx="404859"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4</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79</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034501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a:xfrm>
            <a:off x="455613" y="101600"/>
            <a:ext cx="8516937" cy="793750"/>
          </a:xfrm>
        </p:spPr>
        <p:txBody>
          <a:bodyPr/>
          <a:lstStyle/>
          <a:p>
            <a:pPr eaLnBrk="1" hangingPunct="1"/>
            <a:r>
              <a:rPr lang="en-US" dirty="0" smtClean="0"/>
              <a:t>IPAC Overview and Key Concepts</a:t>
            </a:r>
          </a:p>
        </p:txBody>
      </p:sp>
      <p:sp>
        <p:nvSpPr>
          <p:cNvPr id="27653" name="Rectangle 172"/>
          <p:cNvSpPr>
            <a:spLocks noGrp="1" noChangeArrowheads="1"/>
          </p:cNvSpPr>
          <p:nvPr>
            <p:ph type="body" idx="1"/>
          </p:nvPr>
        </p:nvSpPr>
        <p:spPr>
          <a:xfrm>
            <a:off x="403225" y="1216025"/>
            <a:ext cx="8740775" cy="4535488"/>
          </a:xfrm>
        </p:spPr>
        <p:txBody>
          <a:bodyPr/>
          <a:lstStyle/>
          <a:p>
            <a:pPr marL="339725" indent="-287338" eaLnBrk="1" hangingPunct="1">
              <a:defRPr/>
            </a:pPr>
            <a:endParaRPr lang="en-US" sz="1600" dirty="0" smtClean="0"/>
          </a:p>
          <a:p>
            <a:pPr marL="339725" indent="-287338" eaLnBrk="1" hangingPunct="1">
              <a:defRPr/>
            </a:pPr>
            <a:endParaRPr lang="en-US" sz="1600" dirty="0" smtClean="0"/>
          </a:p>
          <a:p>
            <a:pPr marL="339725" indent="-287338" eaLnBrk="1" hangingPunct="1">
              <a:defRPr/>
            </a:pPr>
            <a:endParaRPr lang="en-US" sz="1600" dirty="0" smtClean="0"/>
          </a:p>
          <a:p>
            <a:pPr marL="0" indent="0" eaLnBrk="1" hangingPunct="1">
              <a:defRPr/>
            </a:pPr>
            <a:endParaRPr lang="en-US" sz="1600" dirty="0" smtClean="0"/>
          </a:p>
        </p:txBody>
      </p:sp>
      <p:sp>
        <p:nvSpPr>
          <p:cNvPr id="6" name="Rectangle 172"/>
          <p:cNvSpPr txBox="1">
            <a:spLocks noChangeArrowheads="1"/>
          </p:cNvSpPr>
          <p:nvPr/>
        </p:nvSpPr>
        <p:spPr bwMode="auto">
          <a:xfrm>
            <a:off x="403226" y="1216025"/>
            <a:ext cx="8569324"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eaLnBrk="1" hangingPunct="1">
              <a:lnSpc>
                <a:spcPct val="90000"/>
              </a:lnSpc>
              <a:spcBef>
                <a:spcPts val="600"/>
              </a:spcBef>
              <a:spcAft>
                <a:spcPts val="600"/>
              </a:spcAft>
              <a:buNone/>
            </a:pPr>
            <a:r>
              <a:rPr lang="en-US" sz="2400" b="1" dirty="0" smtClean="0"/>
              <a:t>Typical IPAC Lifecycle Example/Scenario:</a:t>
            </a:r>
            <a:endParaRPr lang="en-US" sz="2200" dirty="0" smtClean="0"/>
          </a:p>
          <a:p>
            <a:pPr eaLnBrk="1" hangingPunct="1">
              <a:lnSpc>
                <a:spcPct val="90000"/>
              </a:lnSpc>
              <a:spcBef>
                <a:spcPts val="600"/>
              </a:spcBef>
              <a:spcAft>
                <a:spcPts val="600"/>
              </a:spcAft>
            </a:pPr>
            <a:r>
              <a:rPr lang="en-US" sz="2000" dirty="0" smtClean="0"/>
              <a:t>GSA is billing another Federal Agency, Department of Justice (DOJ):</a:t>
            </a:r>
            <a:endParaRPr lang="en-US" sz="600" dirty="0" smtClean="0"/>
          </a:p>
          <a:p>
            <a:pPr lvl="1" eaLnBrk="1" hangingPunct="1">
              <a:lnSpc>
                <a:spcPct val="90000"/>
              </a:lnSpc>
              <a:spcBef>
                <a:spcPts val="1200"/>
              </a:spcBef>
              <a:spcAft>
                <a:spcPts val="1200"/>
              </a:spcAft>
            </a:pPr>
            <a:r>
              <a:rPr lang="en-US" sz="2000" dirty="0" smtClean="0"/>
              <a:t>DOJ contracts with GSA </a:t>
            </a:r>
            <a:r>
              <a:rPr lang="en-US" sz="2000" u="sng" dirty="0" smtClean="0"/>
              <a:t>to procure goods or services</a:t>
            </a:r>
            <a:endParaRPr lang="en-US" sz="600" dirty="0" smtClean="0"/>
          </a:p>
          <a:p>
            <a:pPr lvl="1" eaLnBrk="1" hangingPunct="1">
              <a:lnSpc>
                <a:spcPct val="90000"/>
              </a:lnSpc>
              <a:spcBef>
                <a:spcPts val="1200"/>
              </a:spcBef>
              <a:spcAft>
                <a:spcPts val="1200"/>
              </a:spcAft>
            </a:pPr>
            <a:r>
              <a:rPr lang="en-US" sz="2000" u="sng" dirty="0" smtClean="0"/>
              <a:t>GSA delivers goods or renders services</a:t>
            </a:r>
            <a:r>
              <a:rPr lang="en-US" sz="2000" dirty="0" smtClean="0"/>
              <a:t> for DOJ</a:t>
            </a:r>
            <a:endParaRPr lang="en-US" sz="600" dirty="0" smtClean="0"/>
          </a:p>
          <a:p>
            <a:pPr lvl="1" eaLnBrk="1" hangingPunct="1">
              <a:lnSpc>
                <a:spcPct val="90000"/>
              </a:lnSpc>
              <a:spcBef>
                <a:spcPts val="1200"/>
              </a:spcBef>
              <a:spcAft>
                <a:spcPts val="1200"/>
              </a:spcAft>
            </a:pPr>
            <a:r>
              <a:rPr lang="en-US" sz="2000" u="sng" dirty="0" smtClean="0"/>
              <a:t>Pegasys submits a bill via IPAC</a:t>
            </a:r>
            <a:r>
              <a:rPr lang="en-US" sz="2000" dirty="0" smtClean="0"/>
              <a:t> which is processed by Treasury</a:t>
            </a:r>
            <a:endParaRPr lang="en-US" sz="600" dirty="0" smtClean="0"/>
          </a:p>
          <a:p>
            <a:pPr lvl="1" eaLnBrk="1" hangingPunct="1">
              <a:lnSpc>
                <a:spcPct val="90000"/>
              </a:lnSpc>
              <a:spcBef>
                <a:spcPts val="1200"/>
              </a:spcBef>
              <a:spcAft>
                <a:spcPts val="1200"/>
              </a:spcAft>
            </a:pPr>
            <a:r>
              <a:rPr lang="en-US" sz="2000" dirty="0" smtClean="0"/>
              <a:t>Pegasys receives </a:t>
            </a:r>
            <a:r>
              <a:rPr lang="en-US" sz="2000" u="sng" dirty="0" smtClean="0"/>
              <a:t>notification of collection</a:t>
            </a:r>
            <a:r>
              <a:rPr lang="en-US" sz="2000" dirty="0" smtClean="0"/>
              <a:t> (i.e. bill confirmation) from Treasury</a:t>
            </a:r>
          </a:p>
          <a:p>
            <a:pPr lvl="1" eaLnBrk="1" hangingPunct="1">
              <a:lnSpc>
                <a:spcPct val="90000"/>
              </a:lnSpc>
              <a:spcBef>
                <a:spcPts val="600"/>
              </a:spcBef>
              <a:spcAft>
                <a:spcPts val="600"/>
              </a:spcAft>
            </a:pPr>
            <a:endParaRPr lang="en-US" sz="2200" dirty="0" smtClean="0"/>
          </a:p>
        </p:txBody>
      </p:sp>
      <p:sp>
        <p:nvSpPr>
          <p:cNvPr id="2" name="Slide Number Placeholder 1"/>
          <p:cNvSpPr>
            <a:spLocks noGrp="1"/>
          </p:cNvSpPr>
          <p:nvPr>
            <p:ph type="sldNum" sz="quarter" idx="11"/>
          </p:nvPr>
        </p:nvSpPr>
        <p:spPr/>
        <p:txBody>
          <a:bodyPr/>
          <a:lstStyle/>
          <a:p>
            <a:pPr>
              <a:defRPr/>
            </a:pPr>
            <a:fld id="{ECBA7673-2024-4569-8221-4F7BD5EF276B}" type="slidenum">
              <a:rPr lang="en-US" smtClean="0"/>
              <a:pPr>
                <a:defRPr/>
              </a:pPr>
              <a:t>8</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a:xfrm>
            <a:off x="455613" y="121920"/>
            <a:ext cx="8566467" cy="773430"/>
          </a:xfrm>
        </p:spPr>
        <p:txBody>
          <a:bodyPr/>
          <a:lstStyle/>
          <a:p>
            <a:pPr eaLnBrk="1" hangingPunct="1"/>
            <a:r>
              <a:rPr lang="en-US" dirty="0" smtClean="0"/>
              <a:t>IPAC Inbound Batch Job:</a:t>
            </a:r>
            <a:br>
              <a:rPr lang="en-US" dirty="0" smtClean="0"/>
            </a:br>
            <a:r>
              <a:rPr lang="en-US" dirty="0" smtClean="0"/>
              <a:t>Pre-IPAC Inbound Functionality Review</a:t>
            </a:r>
          </a:p>
        </p:txBody>
      </p:sp>
      <p:sp>
        <p:nvSpPr>
          <p:cNvPr id="27653" name="Rectangle 172"/>
          <p:cNvSpPr>
            <a:spLocks noGrp="1" noChangeArrowheads="1"/>
          </p:cNvSpPr>
          <p:nvPr>
            <p:ph type="body" idx="1"/>
          </p:nvPr>
        </p:nvSpPr>
        <p:spPr>
          <a:xfrm>
            <a:off x="403761" y="1216343"/>
            <a:ext cx="8404959" cy="4535487"/>
          </a:xfrm>
        </p:spPr>
        <p:txBody>
          <a:bodyPr/>
          <a:lstStyle/>
          <a:p>
            <a:pPr marL="339725" indent="-287338" eaLnBrk="1" hangingPunct="1">
              <a:defRPr/>
            </a:pPr>
            <a:endParaRPr lang="en-US" sz="1200" dirty="0"/>
          </a:p>
          <a:p>
            <a:pPr marL="339725" indent="-287338" eaLnBrk="1" hangingPunct="1">
              <a:spcBef>
                <a:spcPts val="600"/>
              </a:spcBef>
              <a:spcAft>
                <a:spcPts val="600"/>
              </a:spcAft>
              <a:defRPr/>
            </a:pPr>
            <a:r>
              <a:rPr lang="en-US" sz="2000" dirty="0" smtClean="0"/>
              <a:t>Prior to the execution of the IPAC Inbound (GSIPACIN) process:</a:t>
            </a:r>
          </a:p>
          <a:p>
            <a:pPr marL="676275" lvl="1" indent="-287338" eaLnBrk="1" hangingPunct="1">
              <a:spcBef>
                <a:spcPts val="600"/>
              </a:spcBef>
              <a:spcAft>
                <a:spcPts val="600"/>
              </a:spcAft>
              <a:defRPr/>
            </a:pPr>
            <a:r>
              <a:rPr lang="en-US" sz="1800" dirty="0" smtClean="0"/>
              <a:t>GSA runs the </a:t>
            </a:r>
            <a:r>
              <a:rPr lang="en-US" sz="1800" b="1" dirty="0" smtClean="0"/>
              <a:t>GSA IPAC Search </a:t>
            </a:r>
            <a:r>
              <a:rPr lang="en-US" sz="1800" b="1" dirty="0"/>
              <a:t>P</a:t>
            </a:r>
            <a:r>
              <a:rPr lang="en-US" sz="1800" b="1" dirty="0" smtClean="0"/>
              <a:t>rogram</a:t>
            </a:r>
          </a:p>
          <a:p>
            <a:pPr marL="676275" lvl="1" indent="-287338" eaLnBrk="1" hangingPunct="1">
              <a:spcBef>
                <a:spcPts val="600"/>
              </a:spcBef>
              <a:spcAft>
                <a:spcPts val="600"/>
              </a:spcAft>
              <a:defRPr/>
            </a:pPr>
            <a:r>
              <a:rPr lang="en-US" sz="1800" dirty="0" smtClean="0"/>
              <a:t>The </a:t>
            </a:r>
            <a:r>
              <a:rPr lang="en-US" sz="1800" u="sng" dirty="0" smtClean="0"/>
              <a:t>IPAC Accomplishment Report</a:t>
            </a:r>
            <a:r>
              <a:rPr lang="en-US" sz="1800" dirty="0" smtClean="0"/>
              <a:t> is downloaded from Treasury and then processed by IPAC Search</a:t>
            </a:r>
          </a:p>
          <a:p>
            <a:pPr marL="676275" lvl="1" indent="-287338" eaLnBrk="1" hangingPunct="1">
              <a:spcBef>
                <a:spcPts val="600"/>
              </a:spcBef>
              <a:spcAft>
                <a:spcPts val="600"/>
              </a:spcAft>
              <a:defRPr/>
            </a:pPr>
            <a:r>
              <a:rPr lang="en-US" sz="1800" dirty="0" smtClean="0"/>
              <a:t>IPAC Search creates a file that contains only the relevant BAAR information for Pegasys to process using IPAC Inbound</a:t>
            </a:r>
          </a:p>
          <a:p>
            <a:pPr marL="339725" indent="-287338" eaLnBrk="1" hangingPunct="1">
              <a:defRPr/>
            </a:pPr>
            <a:endParaRPr lang="en-US" sz="2400" dirty="0" smtClean="0"/>
          </a:p>
          <a:p>
            <a:pPr marL="339725" indent="-287338" eaLnBrk="1" hangingPunct="1">
              <a:defRPr/>
            </a:pPr>
            <a:endParaRPr lang="en-US" sz="2400" dirty="0" smtClean="0"/>
          </a:p>
          <a:p>
            <a:pPr marL="0" indent="0" eaLnBrk="1" hangingPunct="1">
              <a:defRPr/>
            </a:pPr>
            <a:endParaRPr lang="en-US" sz="3000" dirty="0" smtClean="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80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7617124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a:xfrm>
            <a:off x="455613" y="101600"/>
            <a:ext cx="8596947" cy="793750"/>
          </a:xfrm>
        </p:spPr>
        <p:txBody>
          <a:bodyPr/>
          <a:lstStyle/>
          <a:p>
            <a:r>
              <a:rPr lang="en-US" dirty="0"/>
              <a:t>IPAC Inbound </a:t>
            </a:r>
            <a:r>
              <a:rPr lang="en-US" dirty="0" smtClean="0"/>
              <a:t>(IPACIN) Batch Job</a:t>
            </a:r>
          </a:p>
        </p:txBody>
      </p:sp>
      <p:sp>
        <p:nvSpPr>
          <p:cNvPr id="5" name="Content Placeholder 5"/>
          <p:cNvSpPr>
            <a:spLocks noGrp="1"/>
          </p:cNvSpPr>
          <p:nvPr>
            <p:ph idx="1"/>
          </p:nvPr>
        </p:nvSpPr>
        <p:spPr>
          <a:xfrm>
            <a:off x="332509" y="1084085"/>
            <a:ext cx="8811491" cy="5428475"/>
          </a:xfrm>
        </p:spPr>
        <p:txBody>
          <a:bodyPr/>
          <a:lstStyle/>
          <a:p>
            <a:pPr>
              <a:spcBef>
                <a:spcPts val="600"/>
              </a:spcBef>
              <a:spcAft>
                <a:spcPts val="600"/>
              </a:spcAft>
              <a:defRPr/>
            </a:pPr>
            <a:r>
              <a:rPr lang="en-US" sz="2000" dirty="0" smtClean="0"/>
              <a:t>IPAC Inbound (from Treasury)</a:t>
            </a:r>
          </a:p>
          <a:p>
            <a:pPr lvl="1">
              <a:spcBef>
                <a:spcPts val="600"/>
              </a:spcBef>
              <a:spcAft>
                <a:spcPts val="600"/>
              </a:spcAft>
              <a:defRPr/>
            </a:pPr>
            <a:r>
              <a:rPr lang="en-US" sz="1800" dirty="0"/>
              <a:t>U</a:t>
            </a:r>
            <a:r>
              <a:rPr lang="en-US" sz="1800" dirty="0" smtClean="0"/>
              <a:t>ploads the GSA IPAC Search file into Pegasys in order to create collections</a:t>
            </a:r>
          </a:p>
          <a:p>
            <a:pPr lvl="1">
              <a:spcBef>
                <a:spcPts val="600"/>
              </a:spcBef>
              <a:spcAft>
                <a:spcPts val="600"/>
              </a:spcAft>
              <a:defRPr/>
            </a:pPr>
            <a:r>
              <a:rPr lang="en-US" sz="1800" dirty="0" smtClean="0"/>
              <a:t>Collections are created against IPAC and non-IPAC Bills</a:t>
            </a:r>
          </a:p>
          <a:p>
            <a:pPr lvl="1">
              <a:spcBef>
                <a:spcPts val="600"/>
              </a:spcBef>
              <a:spcAft>
                <a:spcPts val="600"/>
              </a:spcAft>
              <a:defRPr/>
            </a:pPr>
            <a:r>
              <a:rPr lang="en-US" sz="1800" dirty="0" smtClean="0"/>
              <a:t>Creates Confirmation CR: </a:t>
            </a:r>
          </a:p>
          <a:p>
            <a:pPr marL="1035050" lvl="2" indent="-342900">
              <a:spcBef>
                <a:spcPts val="600"/>
              </a:spcBef>
              <a:spcAft>
                <a:spcPts val="600"/>
              </a:spcAft>
              <a:defRPr/>
            </a:pPr>
            <a:r>
              <a:rPr lang="en-US" sz="1800" dirty="0" smtClean="0"/>
              <a:t>Confirmations of IPAC Outbound Billings:</a:t>
            </a:r>
          </a:p>
          <a:p>
            <a:pPr marL="1381125" lvl="3" indent="-342900">
              <a:spcBef>
                <a:spcPts val="600"/>
              </a:spcBef>
              <a:spcAft>
                <a:spcPts val="600"/>
              </a:spcAft>
              <a:defRPr/>
            </a:pPr>
            <a:r>
              <a:rPr lang="en-US" sz="1600" b="1" u="sng" dirty="0" smtClean="0"/>
              <a:t>Bill Confirmations/Collections</a:t>
            </a:r>
            <a:r>
              <a:rPr lang="en-US" sz="1600" dirty="0" smtClean="0"/>
              <a:t> (Cash Receipt documents)</a:t>
            </a:r>
          </a:p>
          <a:p>
            <a:pPr marL="1660525" lvl="4" indent="-342900">
              <a:spcBef>
                <a:spcPts val="600"/>
              </a:spcBef>
              <a:spcAft>
                <a:spcPts val="600"/>
              </a:spcAft>
              <a:defRPr/>
            </a:pPr>
            <a:r>
              <a:rPr lang="en-US" sz="1600" dirty="0" smtClean="0"/>
              <a:t>IPAC Inbound typically used to confirm bills submitted to Treasury via IPAC Outbound bulk file</a:t>
            </a:r>
          </a:p>
          <a:p>
            <a:pPr marL="1381125" lvl="3" indent="-342900">
              <a:spcBef>
                <a:spcPts val="600"/>
              </a:spcBef>
              <a:spcAft>
                <a:spcPts val="600"/>
              </a:spcAft>
              <a:defRPr/>
            </a:pPr>
            <a:r>
              <a:rPr lang="en-US" sz="1600" dirty="0" smtClean="0"/>
              <a:t>Liquidates IPAC Billing Documents</a:t>
            </a:r>
          </a:p>
          <a:p>
            <a:pPr marL="688975" lvl="1" indent="-342900">
              <a:spcBef>
                <a:spcPts val="600"/>
              </a:spcBef>
              <a:spcAft>
                <a:spcPts val="600"/>
              </a:spcAft>
              <a:defRPr/>
            </a:pPr>
            <a:r>
              <a:rPr lang="en-US" sz="1800" dirty="0" smtClean="0"/>
              <a:t>Posts General </a:t>
            </a:r>
            <a:r>
              <a:rPr lang="en-US" sz="1800" dirty="0"/>
              <a:t>Ledger </a:t>
            </a:r>
            <a:r>
              <a:rPr lang="en-US" sz="1800" dirty="0" smtClean="0"/>
              <a:t>for Refund </a:t>
            </a:r>
            <a:r>
              <a:rPr lang="en-US" sz="1800" dirty="0"/>
              <a:t>Itemized </a:t>
            </a:r>
            <a:r>
              <a:rPr lang="en-US" sz="1800" dirty="0" smtClean="0"/>
              <a:t>Payments</a:t>
            </a:r>
          </a:p>
          <a:p>
            <a:pPr marL="1035050" lvl="2" indent="-342900">
              <a:spcBef>
                <a:spcPts val="600"/>
              </a:spcBef>
              <a:spcAft>
                <a:spcPts val="600"/>
              </a:spcAft>
              <a:defRPr/>
            </a:pPr>
            <a:r>
              <a:rPr lang="en-US" sz="1600" dirty="0" smtClean="0"/>
              <a:t>Based on IPAC Status</a:t>
            </a:r>
          </a:p>
          <a:p>
            <a:pPr marL="688975" lvl="1" indent="-342900">
              <a:spcBef>
                <a:spcPts val="600"/>
              </a:spcBef>
              <a:spcAft>
                <a:spcPts val="600"/>
              </a:spcAft>
              <a:defRPr/>
            </a:pPr>
            <a:r>
              <a:rPr lang="en-US" sz="1800" dirty="0" smtClean="0"/>
              <a:t>Updates Agreement Entity for Business Lines that reference agreements</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81</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846970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a:xfrm>
            <a:off x="455613" y="101600"/>
            <a:ext cx="8596947" cy="793750"/>
          </a:xfrm>
        </p:spPr>
        <p:txBody>
          <a:bodyPr/>
          <a:lstStyle/>
          <a:p>
            <a:r>
              <a:rPr lang="en-US" dirty="0"/>
              <a:t>IPAC Inbound </a:t>
            </a:r>
            <a:r>
              <a:rPr lang="en-US" dirty="0" smtClean="0"/>
              <a:t>(IPACIN) Batch Job</a:t>
            </a:r>
          </a:p>
        </p:txBody>
      </p:sp>
      <p:sp>
        <p:nvSpPr>
          <p:cNvPr id="5" name="Content Placeholder 5"/>
          <p:cNvSpPr>
            <a:spLocks noGrp="1"/>
          </p:cNvSpPr>
          <p:nvPr>
            <p:ph idx="1"/>
          </p:nvPr>
        </p:nvSpPr>
        <p:spPr>
          <a:xfrm>
            <a:off x="332509" y="1084085"/>
            <a:ext cx="8811491" cy="5428475"/>
          </a:xfrm>
        </p:spPr>
        <p:txBody>
          <a:bodyPr/>
          <a:lstStyle/>
          <a:p>
            <a:pPr marL="688975" lvl="1" indent="-342900">
              <a:spcBef>
                <a:spcPts val="600"/>
              </a:spcBef>
              <a:spcAft>
                <a:spcPts val="600"/>
              </a:spcAft>
              <a:buFont typeface="+mj-lt"/>
              <a:buAutoNum type="arabicPeriod" startAt="2"/>
              <a:defRPr/>
            </a:pPr>
            <a:r>
              <a:rPr lang="en-US" sz="1800" dirty="0" smtClean="0"/>
              <a:t>New transactions not initiated by GSA via IPAC Outbound or GOALs</a:t>
            </a:r>
            <a:endParaRPr lang="en-US" sz="1800" b="1" u="sng" dirty="0" smtClean="0"/>
          </a:p>
          <a:p>
            <a:pPr marL="1035050" lvl="2" indent="-342900">
              <a:spcBef>
                <a:spcPts val="600"/>
              </a:spcBef>
              <a:spcAft>
                <a:spcPts val="600"/>
              </a:spcAft>
              <a:defRPr/>
            </a:pPr>
            <a:r>
              <a:rPr lang="en-US" sz="1600" b="1" u="sng" dirty="0" smtClean="0"/>
              <a:t>Push Payments</a:t>
            </a:r>
            <a:r>
              <a:rPr lang="en-US" sz="1600" dirty="0" smtClean="0"/>
              <a:t> (Cash Receipt documents) </a:t>
            </a:r>
          </a:p>
          <a:p>
            <a:pPr marL="1381125" lvl="3" indent="-342900">
              <a:spcBef>
                <a:spcPts val="600"/>
              </a:spcBef>
              <a:spcAft>
                <a:spcPts val="600"/>
              </a:spcAft>
              <a:defRPr/>
            </a:pPr>
            <a:r>
              <a:rPr lang="en-US" sz="1600" dirty="0" smtClean="0"/>
              <a:t>Cash Receipts that reference non-IPAC Bills or have no reference document found by the system</a:t>
            </a:r>
          </a:p>
          <a:p>
            <a:pPr marL="1035050" lvl="2" indent="-342900">
              <a:spcBef>
                <a:spcPts val="600"/>
              </a:spcBef>
              <a:spcAft>
                <a:spcPts val="600"/>
              </a:spcAft>
              <a:defRPr/>
            </a:pPr>
            <a:r>
              <a:rPr lang="en-US" sz="1600" b="1" u="sng" dirty="0" smtClean="0"/>
              <a:t>Pull Payments</a:t>
            </a:r>
            <a:r>
              <a:rPr lang="en-US" sz="1600" dirty="0" smtClean="0"/>
              <a:t> (Itemized Payment documents)</a:t>
            </a:r>
          </a:p>
          <a:p>
            <a:pPr marL="1381125" lvl="3" indent="-342900">
              <a:spcBef>
                <a:spcPts val="600"/>
              </a:spcBef>
              <a:spcAft>
                <a:spcPts val="600"/>
              </a:spcAft>
              <a:defRPr/>
            </a:pPr>
            <a:r>
              <a:rPr lang="en-US" sz="1600" dirty="0" smtClean="0"/>
              <a:t>Itemized Payments that reference non-IPAC Bills or have no reference document found by the system</a:t>
            </a:r>
          </a:p>
          <a:p>
            <a:pPr marL="688975" lvl="1" indent="-342900">
              <a:spcBef>
                <a:spcPts val="600"/>
              </a:spcBef>
              <a:spcAft>
                <a:spcPts val="600"/>
              </a:spcAft>
              <a:buFont typeface="+mj-lt"/>
              <a:buAutoNum type="arabicPeriod" startAt="2"/>
              <a:defRPr/>
            </a:pPr>
            <a:r>
              <a:rPr lang="en-US" sz="1800" dirty="0"/>
              <a:t>Adjustments of bills or refunds submitted to Treasury via IPAC</a:t>
            </a:r>
          </a:p>
          <a:p>
            <a:pPr marL="1035050" lvl="2" indent="-342900">
              <a:spcBef>
                <a:spcPts val="600"/>
              </a:spcBef>
              <a:spcAft>
                <a:spcPts val="600"/>
              </a:spcAft>
              <a:defRPr/>
            </a:pPr>
            <a:r>
              <a:rPr lang="en-US" sz="1600" b="1" u="sng" dirty="0"/>
              <a:t>IPAC Chargebacks </a:t>
            </a:r>
            <a:r>
              <a:rPr lang="en-US" sz="1600" dirty="0"/>
              <a:t>(Cash Receipt and Itemized Payment documents)</a:t>
            </a:r>
          </a:p>
          <a:p>
            <a:pPr marL="1381125" lvl="3" indent="-342900">
              <a:spcBef>
                <a:spcPts val="600"/>
              </a:spcBef>
              <a:spcAft>
                <a:spcPts val="600"/>
              </a:spcAft>
              <a:defRPr/>
            </a:pPr>
            <a:r>
              <a:rPr lang="en-US" sz="1600" dirty="0"/>
              <a:t>Bills or refunds that a customer Agency believes were sent erroneously or are incorrect</a:t>
            </a:r>
          </a:p>
          <a:p>
            <a:pPr marL="1038225" lvl="3" indent="0">
              <a:spcBef>
                <a:spcPts val="600"/>
              </a:spcBef>
              <a:spcAft>
                <a:spcPts val="600"/>
              </a:spcAft>
              <a:buNone/>
              <a:defRPr/>
            </a:pPr>
            <a:endParaRPr lang="en-US" sz="1600" dirty="0" smtClean="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82</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8747981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3" y="1115348"/>
            <a:ext cx="7667582" cy="5243689"/>
          </a:xfrm>
          <a:prstGeom prst="rect">
            <a:avLst/>
          </a:prstGeom>
        </p:spPr>
      </p:pic>
      <p:sp>
        <p:nvSpPr>
          <p:cNvPr id="2" name="Title 1"/>
          <p:cNvSpPr>
            <a:spLocks noGrp="1"/>
          </p:cNvSpPr>
          <p:nvPr>
            <p:ph type="title"/>
          </p:nvPr>
        </p:nvSpPr>
        <p:spPr>
          <a:xfrm>
            <a:off x="455613" y="384953"/>
            <a:ext cx="7381875" cy="563562"/>
          </a:xfrm>
        </p:spPr>
        <p:txBody>
          <a:bodyPr/>
          <a:lstStyle/>
          <a:p>
            <a:r>
              <a:rPr lang="en-US" sz="2800" dirty="0" smtClean="0"/>
              <a:t>Agreement Entity – Before IPAC Inbound</a:t>
            </a:r>
            <a:br>
              <a:rPr lang="en-US" sz="2800" dirty="0" smtClean="0"/>
            </a:br>
            <a:r>
              <a:rPr lang="en-US" sz="2800" dirty="0" smtClean="0"/>
              <a:t>Normal Collection</a:t>
            </a:r>
            <a:endParaRPr lang="en-US" sz="2800"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83</a:t>
            </a:fld>
            <a:endParaRPr lang="en-US" dirty="0"/>
          </a:p>
        </p:txBody>
      </p:sp>
      <p:sp>
        <p:nvSpPr>
          <p:cNvPr id="9" name="Rectangle 8"/>
          <p:cNvSpPr/>
          <p:nvPr/>
        </p:nvSpPr>
        <p:spPr bwMode="auto">
          <a:xfrm>
            <a:off x="4384565" y="1696221"/>
            <a:ext cx="3733358" cy="22799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Footer Placeholder 1"/>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
        <p:nvSpPr>
          <p:cNvPr id="4" name="Rectangle 3"/>
          <p:cNvSpPr/>
          <p:nvPr/>
        </p:nvSpPr>
        <p:spPr bwMode="auto">
          <a:xfrm>
            <a:off x="7837488" y="5986463"/>
            <a:ext cx="1306512" cy="76703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Content Placeholder 5"/>
          <p:cNvSpPr txBox="1">
            <a:spLocks/>
          </p:cNvSpPr>
          <p:nvPr/>
        </p:nvSpPr>
        <p:spPr bwMode="auto">
          <a:xfrm>
            <a:off x="4505547" y="4809489"/>
            <a:ext cx="4074075" cy="1176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800" kern="0" dirty="0" smtClean="0"/>
              <a:t>Customer billed $3,225</a:t>
            </a:r>
          </a:p>
          <a:p>
            <a:pPr lvl="1"/>
            <a:r>
              <a:rPr lang="en-US" sz="1600" b="1" kern="0" dirty="0" smtClean="0"/>
              <a:t>Total Unliquidated Receivable Amount</a:t>
            </a:r>
            <a:r>
              <a:rPr lang="en-US" sz="1600" kern="0" dirty="0" smtClean="0"/>
              <a:t> </a:t>
            </a:r>
            <a:r>
              <a:rPr lang="en-US" sz="1600" u="sng" kern="0" dirty="0" smtClean="0"/>
              <a:t>increased</a:t>
            </a:r>
            <a:r>
              <a:rPr lang="en-US" sz="1600" kern="0" dirty="0" smtClean="0"/>
              <a:t> by billed amount</a:t>
            </a:r>
          </a:p>
          <a:p>
            <a:r>
              <a:rPr lang="en-US" sz="1800" kern="0" dirty="0" smtClean="0"/>
              <a:t>The </a:t>
            </a:r>
            <a:r>
              <a:rPr lang="en-US" sz="1800" kern="0" dirty="0"/>
              <a:t>next step would be </a:t>
            </a:r>
            <a:r>
              <a:rPr lang="en-US" sz="1800" kern="0" dirty="0" smtClean="0"/>
              <a:t>to collect payment via IPAC</a:t>
            </a:r>
          </a:p>
          <a:p>
            <a:endParaRPr lang="en-US" sz="1600" kern="0" dirty="0"/>
          </a:p>
          <a:p>
            <a:endParaRPr lang="en-US" sz="1600" kern="0" dirty="0" smtClean="0"/>
          </a:p>
        </p:txBody>
      </p:sp>
    </p:spTree>
    <p:extLst>
      <p:ext uri="{BB962C8B-B14F-4D97-AF65-F5344CB8AC3E}">
        <p14:creationId xmlns:p14="http://schemas.microsoft.com/office/powerpoint/2010/main" val="2921924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406219"/>
            <a:ext cx="7381875" cy="563562"/>
          </a:xfrm>
        </p:spPr>
        <p:txBody>
          <a:bodyPr/>
          <a:lstStyle/>
          <a:p>
            <a:r>
              <a:rPr lang="en-US" sz="2800" dirty="0" smtClean="0"/>
              <a:t>Agreement Entity – After IPAC Inbound</a:t>
            </a:r>
            <a:br>
              <a:rPr lang="en-US" sz="2800" dirty="0" smtClean="0"/>
            </a:br>
            <a:r>
              <a:rPr lang="en-US" sz="2800" dirty="0" smtClean="0"/>
              <a:t>Normal Collection</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87" y="1164883"/>
            <a:ext cx="8015120" cy="5388316"/>
          </a:xfrm>
          <a:prstGeom prst="rect">
            <a:avLst/>
          </a:prstGeom>
        </p:spPr>
      </p:pic>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84</a:t>
            </a:fld>
            <a:endParaRPr lang="en-US" dirty="0"/>
          </a:p>
        </p:txBody>
      </p:sp>
      <p:sp>
        <p:nvSpPr>
          <p:cNvPr id="9" name="Rectangle 8"/>
          <p:cNvSpPr/>
          <p:nvPr/>
        </p:nvSpPr>
        <p:spPr bwMode="auto">
          <a:xfrm>
            <a:off x="4428877" y="1781092"/>
            <a:ext cx="3972174" cy="162008"/>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Footer Placeholder 1"/>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
        <p:nvSpPr>
          <p:cNvPr id="4" name="Rectangle 3"/>
          <p:cNvSpPr/>
          <p:nvPr/>
        </p:nvSpPr>
        <p:spPr bwMode="auto">
          <a:xfrm>
            <a:off x="7837488" y="5986463"/>
            <a:ext cx="1306512" cy="76703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Content Placeholder 5"/>
          <p:cNvSpPr txBox="1">
            <a:spLocks/>
          </p:cNvSpPr>
          <p:nvPr/>
        </p:nvSpPr>
        <p:spPr bwMode="auto">
          <a:xfrm>
            <a:off x="4487005" y="4959074"/>
            <a:ext cx="4055166" cy="1794424"/>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600" kern="0" dirty="0" smtClean="0"/>
              <a:t>A Cash Receipt is created for $3,225:</a:t>
            </a:r>
          </a:p>
          <a:p>
            <a:pPr lvl="1"/>
            <a:r>
              <a:rPr lang="en-US" sz="1600" b="1" kern="0" dirty="0"/>
              <a:t>Total </a:t>
            </a:r>
            <a:r>
              <a:rPr lang="en-US" sz="1600" b="1" kern="0" dirty="0" smtClean="0"/>
              <a:t>Collection Amount</a:t>
            </a:r>
            <a:r>
              <a:rPr lang="en-US" sz="1600" kern="0" dirty="0" smtClean="0"/>
              <a:t> </a:t>
            </a:r>
            <a:r>
              <a:rPr lang="en-US" sz="1600" u="sng" kern="0" dirty="0"/>
              <a:t>increased</a:t>
            </a:r>
            <a:r>
              <a:rPr lang="en-US" sz="1600" kern="0" dirty="0"/>
              <a:t> by the </a:t>
            </a:r>
            <a:r>
              <a:rPr lang="en-US" sz="1600" kern="0" dirty="0" smtClean="0"/>
              <a:t>CR</a:t>
            </a:r>
          </a:p>
          <a:p>
            <a:pPr lvl="1"/>
            <a:r>
              <a:rPr lang="en-US" sz="1600" b="1" kern="0" dirty="0" smtClean="0"/>
              <a:t>Total Unliquidated Receivable Amount</a:t>
            </a:r>
            <a:r>
              <a:rPr lang="en-US" sz="1600" kern="0" dirty="0" smtClean="0"/>
              <a:t> </a:t>
            </a:r>
            <a:r>
              <a:rPr lang="en-US" sz="1600" u="sng" kern="0" dirty="0" smtClean="0"/>
              <a:t>decreased</a:t>
            </a:r>
            <a:r>
              <a:rPr lang="en-US" sz="1600" kern="0" dirty="0" smtClean="0"/>
              <a:t> by the CR</a:t>
            </a:r>
          </a:p>
        </p:txBody>
      </p:sp>
      <p:sp>
        <p:nvSpPr>
          <p:cNvPr id="12" name="Rectangle 11"/>
          <p:cNvSpPr/>
          <p:nvPr/>
        </p:nvSpPr>
        <p:spPr bwMode="auto">
          <a:xfrm>
            <a:off x="4428877" y="1956237"/>
            <a:ext cx="3972173" cy="162008"/>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2786342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416852"/>
            <a:ext cx="7381875" cy="563562"/>
          </a:xfrm>
        </p:spPr>
        <p:txBody>
          <a:bodyPr/>
          <a:lstStyle/>
          <a:p>
            <a:r>
              <a:rPr lang="en-US" sz="2800" dirty="0" smtClean="0"/>
              <a:t>Agreement Entity – Before IPAC Inbound</a:t>
            </a:r>
            <a:br>
              <a:rPr lang="en-US" sz="2800" dirty="0" smtClean="0"/>
            </a:br>
            <a:r>
              <a:rPr lang="en-US" sz="2800" dirty="0" smtClean="0"/>
              <a:t>Chargeback</a:t>
            </a:r>
            <a:endParaRPr lang="en-US" sz="2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36" y="1088808"/>
            <a:ext cx="7795257" cy="5327988"/>
          </a:xfrm>
          <a:prstGeom prst="rect">
            <a:avLst/>
          </a:prstGeom>
        </p:spPr>
      </p:pic>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85</a:t>
            </a:fld>
            <a:endParaRPr lang="en-US" dirty="0"/>
          </a:p>
        </p:txBody>
      </p:sp>
      <p:sp>
        <p:nvSpPr>
          <p:cNvPr id="9" name="Rectangle 8"/>
          <p:cNvSpPr/>
          <p:nvPr/>
        </p:nvSpPr>
        <p:spPr bwMode="auto">
          <a:xfrm>
            <a:off x="4428877" y="1733107"/>
            <a:ext cx="3757180" cy="43593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Footer Placeholder 1"/>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
        <p:nvSpPr>
          <p:cNvPr id="4" name="Rectangle 3"/>
          <p:cNvSpPr/>
          <p:nvPr/>
        </p:nvSpPr>
        <p:spPr bwMode="auto">
          <a:xfrm>
            <a:off x="7837488" y="5986463"/>
            <a:ext cx="1306512" cy="76703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Content Placeholder 5"/>
          <p:cNvSpPr txBox="1">
            <a:spLocks/>
          </p:cNvSpPr>
          <p:nvPr/>
        </p:nvSpPr>
        <p:spPr bwMode="auto">
          <a:xfrm>
            <a:off x="4416669" y="4699590"/>
            <a:ext cx="4482782" cy="18662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600" kern="0" dirty="0" smtClean="0"/>
              <a:t>Customer billed $3,160 via IPAC</a:t>
            </a:r>
          </a:p>
          <a:p>
            <a:r>
              <a:rPr lang="en-US" sz="1600" kern="0" dirty="0" smtClean="0"/>
              <a:t>Payment confirmed via IPAC</a:t>
            </a:r>
          </a:p>
          <a:p>
            <a:pPr lvl="1"/>
            <a:r>
              <a:rPr lang="en-US" sz="1400" b="1" kern="0" dirty="0"/>
              <a:t>Total </a:t>
            </a:r>
            <a:r>
              <a:rPr lang="en-US" sz="1400" b="1" kern="0" dirty="0" smtClean="0"/>
              <a:t>Unliquidated Receivable Amount </a:t>
            </a:r>
            <a:r>
              <a:rPr lang="en-US" sz="1400" u="sng" kern="0" dirty="0" smtClean="0"/>
              <a:t>decreased</a:t>
            </a:r>
            <a:r>
              <a:rPr lang="en-US" sz="1400" kern="0" dirty="0" smtClean="0"/>
              <a:t> </a:t>
            </a:r>
            <a:r>
              <a:rPr lang="en-US" sz="1400" kern="0" dirty="0"/>
              <a:t>by collection/billed amount</a:t>
            </a:r>
          </a:p>
          <a:p>
            <a:pPr marL="577850" lvl="2"/>
            <a:r>
              <a:rPr lang="en-US" sz="1400" b="1" kern="0" dirty="0"/>
              <a:t>Total Collection Amount </a:t>
            </a:r>
            <a:r>
              <a:rPr lang="en-US" sz="1400" u="sng" kern="0" dirty="0"/>
              <a:t>increased</a:t>
            </a:r>
            <a:r>
              <a:rPr lang="en-US" sz="1400" kern="0" dirty="0"/>
              <a:t> by collection/billed amount</a:t>
            </a:r>
          </a:p>
          <a:p>
            <a:r>
              <a:rPr lang="en-US" sz="1600" kern="0" dirty="0" smtClean="0"/>
              <a:t>Customer disagrees with collection and charges back the payment </a:t>
            </a:r>
            <a:r>
              <a:rPr lang="en-US" sz="1600" kern="0" dirty="0"/>
              <a:t>via IPAC</a:t>
            </a:r>
          </a:p>
          <a:p>
            <a:endParaRPr lang="en-US" sz="1600" kern="0" dirty="0"/>
          </a:p>
          <a:p>
            <a:endParaRPr lang="en-US" sz="1600" kern="0" dirty="0" smtClean="0"/>
          </a:p>
        </p:txBody>
      </p:sp>
    </p:spTree>
    <p:extLst>
      <p:ext uri="{BB962C8B-B14F-4D97-AF65-F5344CB8AC3E}">
        <p14:creationId xmlns:p14="http://schemas.microsoft.com/office/powerpoint/2010/main" val="4011943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74320"/>
            <a:ext cx="7381875" cy="563562"/>
          </a:xfrm>
        </p:spPr>
        <p:txBody>
          <a:bodyPr/>
          <a:lstStyle/>
          <a:p>
            <a:r>
              <a:rPr lang="en-US" sz="2800" dirty="0" smtClean="0"/>
              <a:t>Agreement Entity – After IPAC Inbound</a:t>
            </a:r>
            <a:br>
              <a:rPr lang="en-US" sz="2800" dirty="0" smtClean="0"/>
            </a:br>
            <a:r>
              <a:rPr lang="en-US" sz="2800" dirty="0" smtClean="0"/>
              <a:t>Chargeback</a:t>
            </a:r>
            <a:endParaRPr lang="en-US" sz="2800"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86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23" y="1106795"/>
            <a:ext cx="7800021" cy="5342031"/>
          </a:xfrm>
          <a:prstGeom prst="rect">
            <a:avLst/>
          </a:prstGeom>
        </p:spPr>
      </p:pic>
      <p:sp>
        <p:nvSpPr>
          <p:cNvPr id="9" name="Rectangle 8"/>
          <p:cNvSpPr/>
          <p:nvPr/>
        </p:nvSpPr>
        <p:spPr bwMode="auto">
          <a:xfrm>
            <a:off x="4646079" y="1734276"/>
            <a:ext cx="3757180" cy="796273"/>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Footer Placeholder 1"/>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
        <p:nvSpPr>
          <p:cNvPr id="4" name="Rectangle 3"/>
          <p:cNvSpPr/>
          <p:nvPr/>
        </p:nvSpPr>
        <p:spPr bwMode="auto">
          <a:xfrm>
            <a:off x="7837488" y="5986463"/>
            <a:ext cx="1306512" cy="76703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Content Placeholder 5"/>
          <p:cNvSpPr txBox="1">
            <a:spLocks/>
          </p:cNvSpPr>
          <p:nvPr/>
        </p:nvSpPr>
        <p:spPr bwMode="auto">
          <a:xfrm>
            <a:off x="4487631" y="4693588"/>
            <a:ext cx="4571309" cy="20120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600" b="1" kern="0" dirty="0" smtClean="0"/>
              <a:t>Chargeback received:</a:t>
            </a:r>
          </a:p>
          <a:p>
            <a:pPr lvl="1"/>
            <a:r>
              <a:rPr lang="en-US" sz="1300" b="1" kern="0" dirty="0" smtClean="0"/>
              <a:t>Total Outstanding IPAC Chargeback Amount </a:t>
            </a:r>
            <a:r>
              <a:rPr lang="en-US" sz="1300" u="sng" kern="0" dirty="0" smtClean="0"/>
              <a:t>increased</a:t>
            </a:r>
            <a:r>
              <a:rPr lang="en-US" sz="1300" kern="0" dirty="0" smtClean="0"/>
              <a:t> by Chargeback</a:t>
            </a:r>
          </a:p>
          <a:p>
            <a:pPr lvl="1"/>
            <a:r>
              <a:rPr lang="en-US" sz="1300" b="1" kern="0" dirty="0"/>
              <a:t>Total </a:t>
            </a:r>
            <a:r>
              <a:rPr lang="en-US" sz="1300" b="1" kern="0" dirty="0" smtClean="0"/>
              <a:t>Cumulative Debit Voucher Amount </a:t>
            </a:r>
            <a:r>
              <a:rPr lang="en-US" sz="1300" u="sng" kern="0" dirty="0" smtClean="0"/>
              <a:t>increased</a:t>
            </a:r>
            <a:r>
              <a:rPr lang="en-US" sz="1300" kern="0" dirty="0" smtClean="0"/>
              <a:t> </a:t>
            </a:r>
            <a:r>
              <a:rPr lang="en-US" sz="1300" kern="0" dirty="0"/>
              <a:t>by Chargeback</a:t>
            </a:r>
          </a:p>
          <a:p>
            <a:pPr lvl="1"/>
            <a:r>
              <a:rPr lang="en-US" sz="1300" b="1" kern="0" dirty="0"/>
              <a:t>Total </a:t>
            </a:r>
            <a:r>
              <a:rPr lang="en-US" sz="1300" b="1" kern="0" dirty="0" smtClean="0"/>
              <a:t>Unliquidated Receivable Amount </a:t>
            </a:r>
            <a:r>
              <a:rPr lang="en-US" sz="1300" u="sng" kern="0" dirty="0" smtClean="0"/>
              <a:t>increased</a:t>
            </a:r>
            <a:r>
              <a:rPr lang="en-US" sz="1300" kern="0" dirty="0" smtClean="0"/>
              <a:t> </a:t>
            </a:r>
            <a:r>
              <a:rPr lang="en-US" sz="1300" kern="0" dirty="0"/>
              <a:t>by </a:t>
            </a:r>
            <a:r>
              <a:rPr lang="en-US" sz="1300" kern="0" dirty="0" smtClean="0"/>
              <a:t>Chargeback</a:t>
            </a:r>
          </a:p>
          <a:p>
            <a:pPr lvl="1"/>
            <a:r>
              <a:rPr lang="en-US" sz="1300" b="1" kern="0" dirty="0"/>
              <a:t>Total </a:t>
            </a:r>
            <a:r>
              <a:rPr lang="en-US" sz="1300" b="1" kern="0" dirty="0" smtClean="0"/>
              <a:t>Collection Amount </a:t>
            </a:r>
            <a:r>
              <a:rPr lang="en-US" sz="1300" u="sng" kern="0" dirty="0" smtClean="0"/>
              <a:t>decreased</a:t>
            </a:r>
            <a:r>
              <a:rPr lang="en-US" sz="1300" kern="0" dirty="0" smtClean="0"/>
              <a:t> </a:t>
            </a:r>
            <a:r>
              <a:rPr lang="en-US" sz="1300" kern="0" dirty="0"/>
              <a:t>by Chargeback</a:t>
            </a:r>
          </a:p>
          <a:p>
            <a:endParaRPr lang="en-US" sz="1200" kern="0" dirty="0"/>
          </a:p>
          <a:p>
            <a:pPr marL="0" indent="0">
              <a:buNone/>
            </a:pPr>
            <a:endParaRPr lang="en-US" sz="1600" kern="0" dirty="0"/>
          </a:p>
          <a:p>
            <a:endParaRPr lang="en-US" sz="1600" kern="0" dirty="0" smtClean="0"/>
          </a:p>
        </p:txBody>
      </p:sp>
    </p:spTree>
    <p:extLst>
      <p:ext uri="{BB962C8B-B14F-4D97-AF65-F5344CB8AC3E}">
        <p14:creationId xmlns:p14="http://schemas.microsoft.com/office/powerpoint/2010/main" val="2020291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a:t>IPAC </a:t>
            </a:r>
            <a:r>
              <a:rPr lang="en-US" sz="3600" dirty="0" smtClean="0"/>
              <a:t>Bill Confirmation</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87</a:t>
            </a:fld>
            <a:endParaRPr lang="en-US" dirty="0">
              <a:solidFill>
                <a:srgbClr val="000000"/>
              </a:solidFill>
            </a:endParaRPr>
          </a:p>
        </p:txBody>
      </p:sp>
    </p:spTree>
    <p:extLst>
      <p:ext uri="{BB962C8B-B14F-4D97-AF65-F5344CB8AC3E}">
        <p14:creationId xmlns:p14="http://schemas.microsoft.com/office/powerpoint/2010/main" val="19635302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Inbound Batch Job</a:t>
            </a:r>
            <a:r>
              <a:rPr lang="en-US" dirty="0" smtClean="0"/>
              <a:t> –</a:t>
            </a:r>
            <a:br>
              <a:rPr lang="en-US" dirty="0" smtClean="0"/>
            </a:br>
            <a:r>
              <a:rPr lang="en-US" dirty="0" smtClean="0"/>
              <a:t>IPAC Bill Confirmations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Rectangle 6"/>
          <p:cNvSpPr>
            <a:spLocks noChangeArrowheads="1"/>
          </p:cNvSpPr>
          <p:nvPr/>
        </p:nvSpPr>
        <p:spPr bwMode="auto">
          <a:xfrm>
            <a:off x="618119" y="4351544"/>
            <a:ext cx="2380262" cy="826098"/>
          </a:xfrm>
          <a:prstGeom prst="rect">
            <a:avLst/>
          </a:prstGeom>
          <a:noFill/>
          <a:ln w="38100" algn="ctr">
            <a:solidFill>
              <a:srgbClr val="BD1922"/>
            </a:solidFill>
            <a:round/>
            <a:headEnd/>
            <a:tailEnd/>
          </a:ln>
        </p:spPr>
        <p:txBody>
          <a:bodyPr wrap="none" anchor="ctr"/>
          <a:lstStyle/>
          <a:p>
            <a:endParaRPr lang="en-US" dirty="0"/>
          </a:p>
        </p:txBody>
      </p:sp>
      <p:sp>
        <p:nvSpPr>
          <p:cNvPr id="77" name="Content Placeholder 2"/>
          <p:cNvSpPr txBox="1">
            <a:spLocks/>
          </p:cNvSpPr>
          <p:nvPr/>
        </p:nvSpPr>
        <p:spPr bwMode="auto">
          <a:xfrm>
            <a:off x="528320" y="1290320"/>
            <a:ext cx="8473440" cy="4805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rgbClr val="AF242B"/>
              </a:buClr>
              <a:buSzPct val="75000"/>
              <a:buFont typeface="Wingdings" pitchFamily="2" charset="2"/>
              <a:buNone/>
              <a:tabLst/>
              <a:defRPr/>
            </a:pPr>
            <a:endParaRPr kumimoji="0" lang="en-US" sz="1200" b="1" i="0" u="none" strike="noStrike" kern="0" cap="none" spc="0" normalizeH="0" baseline="0" noProof="0" dirty="0" smtClean="0">
              <a:ln>
                <a:noFill/>
              </a:ln>
              <a:solidFill>
                <a:schemeClr val="tx1"/>
              </a:solidFill>
              <a:effectLst/>
              <a:uLnTx/>
              <a:uFillTx/>
              <a:latin typeface="+mn-lt"/>
              <a:ea typeface="+mn-ea"/>
              <a:cs typeface="+mn-cs"/>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kumimoji="0" lang="en-US" sz="600" b="1" i="0" u="none" strike="noStrike" kern="0" cap="none" spc="0" normalizeH="0" baseline="0" noProof="0" dirty="0" smtClean="0">
              <a:ln>
                <a:noFill/>
              </a:ln>
              <a:solidFill>
                <a:schemeClr val="tx1"/>
              </a:solidFill>
              <a:effectLst/>
              <a:uLnTx/>
              <a:uFillTx/>
              <a:latin typeface="+mn-lt"/>
              <a:ea typeface="+mn-ea"/>
              <a:cs typeface="+mn-cs"/>
            </a:endParaRPr>
          </a:p>
          <a:p>
            <a:pPr marL="568325" marR="0" lvl="1" indent="-222250"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kumimoji="0" lang="en-US" sz="1600" b="1" i="0" u="none" strike="noStrike" kern="0" cap="none" spc="0" normalizeH="0" baseline="0" noProof="0" dirty="0" smtClean="0">
              <a:ln>
                <a:noFill/>
              </a:ln>
              <a:solidFill>
                <a:srgbClr val="FF0000"/>
              </a:solidFill>
              <a:effectLst/>
              <a:uLnTx/>
              <a:uFillTx/>
              <a:latin typeface="+mn-lt"/>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kumimoji="0" lang="en-US" sz="1800" b="1" i="0" u="none" strike="noStrike" kern="0" cap="none" spc="0" normalizeH="0" baseline="0" noProof="0" dirty="0" smtClean="0">
              <a:ln>
                <a:noFill/>
              </a:ln>
              <a:solidFill>
                <a:srgbClr val="FF0000"/>
              </a:solidFill>
              <a:effectLst/>
              <a:uLnTx/>
              <a:uFillTx/>
              <a:latin typeface="+mn-lt"/>
              <a:ea typeface="+mn-ea"/>
              <a:cs typeface="+mn-cs"/>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kumimoji="0" lang="en-US" sz="1800" b="1" i="0" u="none" strike="noStrike" kern="0" cap="none" spc="0" normalizeH="0" baseline="0" noProof="0" dirty="0">
              <a:ln>
                <a:noFill/>
              </a:ln>
              <a:solidFill>
                <a:srgbClr val="FF0000"/>
              </a:solidFill>
              <a:effectLst/>
              <a:uLnTx/>
              <a:uFillTx/>
              <a:latin typeface="+mn-lt"/>
              <a:ea typeface="+mn-ea"/>
              <a:cs typeface="+mn-cs"/>
            </a:endParaRPr>
          </a:p>
        </p:txBody>
      </p:sp>
      <p:pic>
        <p:nvPicPr>
          <p:cNvPr id="7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601" y="1439087"/>
            <a:ext cx="5984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 Box 11"/>
          <p:cNvSpPr txBox="1">
            <a:spLocks noChangeArrowheads="1"/>
          </p:cNvSpPr>
          <p:nvPr/>
        </p:nvSpPr>
        <p:spPr bwMode="auto">
          <a:xfrm>
            <a:off x="1295400" y="2886075"/>
            <a:ext cx="129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Process </a:t>
            </a:r>
          </a:p>
          <a:p>
            <a:pPr algn="ctr" eaLnBrk="1" hangingPunct="1"/>
            <a:r>
              <a:rPr lang="en-US" sz="1000" dirty="0">
                <a:solidFill>
                  <a:srgbClr val="000000"/>
                </a:solidFill>
              </a:rPr>
              <a:t>IPAC Bill Document</a:t>
            </a:r>
          </a:p>
          <a:p>
            <a:pPr algn="ctr" eaLnBrk="1" hangingPunct="1"/>
            <a:r>
              <a:rPr lang="en-US" sz="1000" b="1" dirty="0">
                <a:solidFill>
                  <a:srgbClr val="FF3300"/>
                </a:solidFill>
              </a:rPr>
              <a:t>Not Submitted</a:t>
            </a:r>
          </a:p>
        </p:txBody>
      </p:sp>
      <p:pic>
        <p:nvPicPr>
          <p:cNvPr id="81"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8788" y="5002213"/>
            <a:ext cx="8112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 Box 19"/>
          <p:cNvSpPr txBox="1">
            <a:spLocks noChangeArrowheads="1"/>
          </p:cNvSpPr>
          <p:nvPr/>
        </p:nvSpPr>
        <p:spPr bwMode="auto">
          <a:xfrm>
            <a:off x="3632200" y="2628900"/>
            <a:ext cx="13398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Outbound Job </a:t>
            </a:r>
          </a:p>
          <a:p>
            <a:pPr algn="ctr" eaLnBrk="1" hangingPunct="1"/>
            <a:r>
              <a:rPr lang="en-US" sz="1000" dirty="0">
                <a:solidFill>
                  <a:srgbClr val="000000"/>
                </a:solidFill>
              </a:rPr>
              <a:t>Creates File</a:t>
            </a:r>
          </a:p>
          <a:p>
            <a:pPr algn="ctr" eaLnBrk="1" hangingPunct="1"/>
            <a:r>
              <a:rPr lang="en-US" sz="1000" b="1" dirty="0">
                <a:solidFill>
                  <a:srgbClr val="FF3300"/>
                </a:solidFill>
              </a:rPr>
              <a:t>In Transit</a:t>
            </a:r>
          </a:p>
        </p:txBody>
      </p:sp>
      <p:sp>
        <p:nvSpPr>
          <p:cNvPr id="83" name="Text Box 20"/>
          <p:cNvSpPr txBox="1">
            <a:spLocks noChangeArrowheads="1"/>
          </p:cNvSpPr>
          <p:nvPr/>
        </p:nvSpPr>
        <p:spPr bwMode="auto">
          <a:xfrm>
            <a:off x="4241800" y="5905500"/>
            <a:ext cx="154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Inbound Job </a:t>
            </a:r>
          </a:p>
          <a:p>
            <a:pPr algn="ctr" eaLnBrk="1" hangingPunct="1"/>
            <a:r>
              <a:rPr lang="en-US" sz="1000" dirty="0">
                <a:solidFill>
                  <a:srgbClr val="000000"/>
                </a:solidFill>
              </a:rPr>
              <a:t>Processes Treasury File</a:t>
            </a:r>
          </a:p>
        </p:txBody>
      </p:sp>
      <p:pic>
        <p:nvPicPr>
          <p:cNvPr id="84" name="Picture 11" descr="doc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23685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2" descr="fi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5200" y="477361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 Box 39"/>
          <p:cNvSpPr txBox="1">
            <a:spLocks noChangeArrowheads="1"/>
          </p:cNvSpPr>
          <p:nvPr/>
        </p:nvSpPr>
        <p:spPr bwMode="auto">
          <a:xfrm>
            <a:off x="1397000" y="4654550"/>
            <a:ext cx="157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Cash Receipt Processed</a:t>
            </a:r>
          </a:p>
          <a:p>
            <a:pPr algn="ctr" eaLnBrk="1" hangingPunct="1"/>
            <a:r>
              <a:rPr lang="en-US" sz="1000" b="1" dirty="0">
                <a:solidFill>
                  <a:srgbClr val="FF3300"/>
                </a:solidFill>
              </a:rPr>
              <a:t>Confirmed/Received</a:t>
            </a:r>
          </a:p>
        </p:txBody>
      </p:sp>
      <p:pic>
        <p:nvPicPr>
          <p:cNvPr id="87" name="Picture 14" descr="doc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44259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AutoShape 43"/>
          <p:cNvSpPr>
            <a:spLocks noChangeArrowheads="1"/>
          </p:cNvSpPr>
          <p:nvPr/>
        </p:nvSpPr>
        <p:spPr bwMode="auto">
          <a:xfrm rot="-1681645">
            <a:off x="2362200" y="2187575"/>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89" name="AutoShape 44"/>
          <p:cNvSpPr>
            <a:spLocks noChangeArrowheads="1"/>
          </p:cNvSpPr>
          <p:nvPr/>
        </p:nvSpPr>
        <p:spPr bwMode="auto">
          <a:xfrm rot="845977">
            <a:off x="4899025" y="1825625"/>
            <a:ext cx="917575" cy="501650"/>
          </a:xfrm>
          <a:prstGeom prst="rightArrow">
            <a:avLst>
              <a:gd name="adj1" fmla="val 50000"/>
              <a:gd name="adj2" fmla="val 50182"/>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90" name="AutoShape 45"/>
          <p:cNvSpPr>
            <a:spLocks noChangeArrowheads="1"/>
          </p:cNvSpPr>
          <p:nvPr/>
        </p:nvSpPr>
        <p:spPr bwMode="auto">
          <a:xfrm rot="8214056">
            <a:off x="5715000" y="4216400"/>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91" name="AutoShape 46"/>
          <p:cNvSpPr>
            <a:spLocks noChangeArrowheads="1"/>
          </p:cNvSpPr>
          <p:nvPr/>
        </p:nvSpPr>
        <p:spPr bwMode="auto">
          <a:xfrm rot="11782299">
            <a:off x="3077171" y="4870515"/>
            <a:ext cx="976313" cy="485775"/>
          </a:xfrm>
          <a:prstGeom prst="rightArrow">
            <a:avLst>
              <a:gd name="adj1" fmla="val 50000"/>
              <a:gd name="adj2" fmla="val 50245"/>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92" name="AutoShape 47"/>
          <p:cNvSpPr>
            <a:spLocks noChangeArrowheads="1"/>
          </p:cNvSpPr>
          <p:nvPr/>
        </p:nvSpPr>
        <p:spPr bwMode="auto">
          <a:xfrm rot="-5400000">
            <a:off x="669132" y="3542506"/>
            <a:ext cx="976312" cy="485775"/>
          </a:xfrm>
          <a:prstGeom prst="rightArrow">
            <a:avLst>
              <a:gd name="adj1" fmla="val 50000"/>
              <a:gd name="adj2" fmla="val 50245"/>
            </a:avLst>
          </a:prstGeom>
          <a:solidFill>
            <a:srgbClr val="FFFF00"/>
          </a:solidFill>
          <a:ln w="9525" algn="ctr">
            <a:solidFill>
              <a:schemeClr val="tx1"/>
            </a:solidFill>
            <a:prstDash val="dash"/>
            <a:miter lim="800000"/>
            <a:headEnd/>
            <a:tailEnd/>
          </a:ln>
        </p:spPr>
        <p:txBody>
          <a:bodyPr wrap="none" anchor="ctr"/>
          <a:lstStyle/>
          <a:p>
            <a:pPr algn="ctr"/>
            <a:endParaRPr lang="en-US" dirty="0">
              <a:solidFill>
                <a:srgbClr val="000000"/>
              </a:solidFill>
            </a:endParaRPr>
          </a:p>
        </p:txBody>
      </p:sp>
      <p:sp>
        <p:nvSpPr>
          <p:cNvPr id="93" name="Text Box 48"/>
          <p:cNvSpPr txBox="1">
            <a:spLocks noChangeArrowheads="1"/>
          </p:cNvSpPr>
          <p:nvPr/>
        </p:nvSpPr>
        <p:spPr bwMode="auto">
          <a:xfrm>
            <a:off x="1316112" y="3740150"/>
            <a:ext cx="9364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smtClean="0">
                <a:solidFill>
                  <a:srgbClr val="000000"/>
                </a:solidFill>
              </a:rPr>
              <a:t>Chargebacks</a:t>
            </a:r>
            <a:endParaRPr lang="en-US" sz="1000" dirty="0">
              <a:solidFill>
                <a:srgbClr val="000000"/>
              </a:solidFill>
            </a:endParaRPr>
          </a:p>
        </p:txBody>
      </p:sp>
      <p:pic>
        <p:nvPicPr>
          <p:cNvPr id="94" name="Picture 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4588" y="1730375"/>
            <a:ext cx="8112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 descr="fi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1000" y="15017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25"/>
          <p:cNvSpPr txBox="1">
            <a:spLocks noChangeArrowheads="1"/>
          </p:cNvSpPr>
          <p:nvPr/>
        </p:nvSpPr>
        <p:spPr bwMode="auto">
          <a:xfrm>
            <a:off x="5840413" y="2024063"/>
            <a:ext cx="11699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0000"/>
                </a:solidFill>
              </a:rPr>
              <a:t>Direct Connect</a:t>
            </a:r>
          </a:p>
        </p:txBody>
      </p:sp>
      <p:sp>
        <p:nvSpPr>
          <p:cNvPr id="97" name="AutoShape 44"/>
          <p:cNvSpPr>
            <a:spLocks noChangeArrowheads="1"/>
          </p:cNvSpPr>
          <p:nvPr/>
        </p:nvSpPr>
        <p:spPr bwMode="auto">
          <a:xfrm rot="2246187">
            <a:off x="6862763" y="2400300"/>
            <a:ext cx="746125" cy="501650"/>
          </a:xfrm>
          <a:prstGeom prst="rightArrow">
            <a:avLst>
              <a:gd name="adj1" fmla="val 50000"/>
              <a:gd name="adj2" fmla="val 50280"/>
            </a:avLst>
          </a:prstGeom>
          <a:solidFill>
            <a:srgbClr val="0000FF"/>
          </a:solidFill>
          <a:ln w="9525" algn="ctr">
            <a:solidFill>
              <a:schemeClr val="tx1"/>
            </a:solidFill>
            <a:miter lim="800000"/>
            <a:headEnd/>
            <a:tailEnd/>
          </a:ln>
        </p:spPr>
        <p:txBody>
          <a:bodyPr wrap="none" anchor="ctr"/>
          <a:lstStyle/>
          <a:p>
            <a:pPr algn="ctr"/>
            <a:endParaRPr lang="en-US" dirty="0">
              <a:solidFill>
                <a:srgbClr val="000000"/>
              </a:solidFill>
            </a:endParaRPr>
          </a:p>
        </p:txBody>
      </p:sp>
      <p:sp>
        <p:nvSpPr>
          <p:cNvPr id="98" name="Donut 97"/>
          <p:cNvSpPr/>
          <p:nvPr/>
        </p:nvSpPr>
        <p:spPr bwMode="auto">
          <a:xfrm>
            <a:off x="902008" y="2024505"/>
            <a:ext cx="395164"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1</a:t>
            </a:r>
            <a:endParaRPr kumimoji="0" lang="en-US" sz="1800" b="1" i="0" u="none" strike="noStrike" cap="none" normalizeH="0" baseline="0" dirty="0" smtClean="0">
              <a:ln>
                <a:noFill/>
              </a:ln>
              <a:solidFill>
                <a:schemeClr val="tx1"/>
              </a:solidFill>
              <a:effectLst/>
              <a:latin typeface="Arial" charset="0"/>
            </a:endParaRPr>
          </a:p>
        </p:txBody>
      </p:sp>
      <p:sp>
        <p:nvSpPr>
          <p:cNvPr id="99" name="Donut 98"/>
          <p:cNvSpPr/>
          <p:nvPr/>
        </p:nvSpPr>
        <p:spPr bwMode="auto">
          <a:xfrm>
            <a:off x="4266975" y="1234921"/>
            <a:ext cx="400718"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2</a:t>
            </a:r>
          </a:p>
        </p:txBody>
      </p:sp>
      <p:sp>
        <p:nvSpPr>
          <p:cNvPr id="100" name="Donut 99"/>
          <p:cNvSpPr/>
          <p:nvPr/>
        </p:nvSpPr>
        <p:spPr bwMode="auto">
          <a:xfrm>
            <a:off x="6154410" y="1727744"/>
            <a:ext cx="405877"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3</a:t>
            </a:r>
          </a:p>
        </p:txBody>
      </p:sp>
      <p:sp>
        <p:nvSpPr>
          <p:cNvPr id="101" name="Donut 100"/>
          <p:cNvSpPr/>
          <p:nvPr/>
        </p:nvSpPr>
        <p:spPr bwMode="auto">
          <a:xfrm>
            <a:off x="986739" y="5227073"/>
            <a:ext cx="374227"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6</a:t>
            </a:r>
          </a:p>
        </p:txBody>
      </p:sp>
      <p:sp>
        <p:nvSpPr>
          <p:cNvPr id="102" name="Text Box 13"/>
          <p:cNvSpPr txBox="1">
            <a:spLocks noChangeArrowheads="1"/>
          </p:cNvSpPr>
          <p:nvPr/>
        </p:nvSpPr>
        <p:spPr bwMode="auto">
          <a:xfrm>
            <a:off x="7314902" y="4046570"/>
            <a:ext cx="1435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dirty="0">
                <a:solidFill>
                  <a:srgbClr val="000000"/>
                </a:solidFill>
              </a:rPr>
              <a:t>IPAC Transfers Funds</a:t>
            </a:r>
          </a:p>
          <a:p>
            <a:pPr algn="ctr" eaLnBrk="1" hangingPunct="1"/>
            <a:r>
              <a:rPr lang="en-US" sz="1000" dirty="0">
                <a:solidFill>
                  <a:srgbClr val="000000"/>
                </a:solidFill>
              </a:rPr>
              <a:t>and Sends File Back</a:t>
            </a:r>
          </a:p>
        </p:txBody>
      </p:sp>
      <p:pic>
        <p:nvPicPr>
          <p:cNvPr id="103" name="Picture 24" descr="logo_ipa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6497" y="3206750"/>
            <a:ext cx="21828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Donut 103"/>
          <p:cNvSpPr/>
          <p:nvPr/>
        </p:nvSpPr>
        <p:spPr bwMode="auto">
          <a:xfrm>
            <a:off x="8104731" y="3195512"/>
            <a:ext cx="404859"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4</a:t>
            </a:r>
          </a:p>
        </p:txBody>
      </p:sp>
      <p:sp>
        <p:nvSpPr>
          <p:cNvPr id="105" name="Donut 104"/>
          <p:cNvSpPr/>
          <p:nvPr/>
        </p:nvSpPr>
        <p:spPr bwMode="auto">
          <a:xfrm>
            <a:off x="4798000" y="6444937"/>
            <a:ext cx="390688" cy="340242"/>
          </a:xfrm>
          <a:prstGeom prst="donut">
            <a:avLst>
              <a:gd name="adj" fmla="val 7541"/>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5</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88</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0345012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5613" y="91440"/>
            <a:ext cx="8525827" cy="803910"/>
          </a:xfrm>
        </p:spPr>
        <p:txBody>
          <a:bodyPr/>
          <a:lstStyle/>
          <a:p>
            <a:r>
              <a:rPr lang="en-US" dirty="0"/>
              <a:t>IPAC </a:t>
            </a:r>
            <a:r>
              <a:rPr lang="en-US" dirty="0" smtClean="0"/>
              <a:t>Bill Confirmations</a:t>
            </a:r>
          </a:p>
        </p:txBody>
      </p:sp>
      <p:sp>
        <p:nvSpPr>
          <p:cNvPr id="133123" name="Content Placeholder 2"/>
          <p:cNvSpPr>
            <a:spLocks noGrp="1"/>
          </p:cNvSpPr>
          <p:nvPr>
            <p:ph idx="1"/>
          </p:nvPr>
        </p:nvSpPr>
        <p:spPr>
          <a:xfrm>
            <a:off x="528320" y="1290320"/>
            <a:ext cx="8473440" cy="4805680"/>
          </a:xfrm>
        </p:spPr>
        <p:txBody>
          <a:bodyPr/>
          <a:lstStyle/>
          <a:p>
            <a:pPr marL="0" indent="0">
              <a:buNone/>
              <a:defRPr/>
            </a:pPr>
            <a:endParaRPr lang="en-US" sz="1200" b="1" dirty="0" smtClean="0"/>
          </a:p>
          <a:p>
            <a:pPr>
              <a:defRPr/>
            </a:pPr>
            <a:endParaRPr lang="en-US" sz="600" b="1" dirty="0"/>
          </a:p>
          <a:p>
            <a:pPr lvl="1"/>
            <a:endParaRPr lang="en-US" sz="1600" b="1" dirty="0">
              <a:solidFill>
                <a:srgbClr val="FF0000"/>
              </a:solidFill>
            </a:endParaRPr>
          </a:p>
          <a:p>
            <a:endParaRPr lang="en-US" sz="1800" b="1" dirty="0">
              <a:solidFill>
                <a:srgbClr val="FF0000"/>
              </a:solidFill>
            </a:endParaRPr>
          </a:p>
          <a:p>
            <a:endParaRPr lang="en-US" sz="1800" b="1" dirty="0">
              <a:solidFill>
                <a:srgbClr val="FF0000"/>
              </a:solidFill>
            </a:endParaRPr>
          </a:p>
        </p:txBody>
      </p:sp>
      <p:sp>
        <p:nvSpPr>
          <p:cNvPr id="50" name="Content Placeholder 2"/>
          <p:cNvSpPr txBox="1">
            <a:spLocks/>
          </p:cNvSpPr>
          <p:nvPr/>
        </p:nvSpPr>
        <p:spPr bwMode="auto">
          <a:xfrm>
            <a:off x="393405" y="1290320"/>
            <a:ext cx="8750595" cy="516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defRPr/>
            </a:pPr>
            <a:r>
              <a:rPr lang="en-US" sz="2000" b="1" dirty="0" smtClean="0"/>
              <a:t>IPAC Confirmation Cash Receipt</a:t>
            </a:r>
            <a:endParaRPr lang="en-US" sz="1200" b="1" dirty="0" smtClean="0"/>
          </a:p>
          <a:p>
            <a:pPr lvl="1"/>
            <a:r>
              <a:rPr lang="en-US" sz="1800" dirty="0"/>
              <a:t>C</a:t>
            </a:r>
            <a:r>
              <a:rPr lang="en-US" sz="1800" dirty="0" smtClean="0"/>
              <a:t>reated </a:t>
            </a:r>
            <a:r>
              <a:rPr lang="en-US" sz="1800" dirty="0"/>
              <a:t>via the IPAC </a:t>
            </a:r>
            <a:r>
              <a:rPr lang="en-US" sz="1800" dirty="0" smtClean="0"/>
              <a:t>Inbound batch process</a:t>
            </a:r>
          </a:p>
          <a:p>
            <a:pPr lvl="2"/>
            <a:r>
              <a:rPr lang="en-US" sz="1800" dirty="0"/>
              <a:t>IPAC Inbound uses the fields from IPAC Search file to create the Cash Receipt </a:t>
            </a:r>
            <a:r>
              <a:rPr lang="en-US" sz="1800" dirty="0" smtClean="0"/>
              <a:t>form</a:t>
            </a:r>
            <a:endParaRPr lang="en-US" sz="1200" dirty="0"/>
          </a:p>
          <a:p>
            <a:pPr lvl="1"/>
            <a:r>
              <a:rPr lang="en-US" sz="1800" b="1" dirty="0" smtClean="0"/>
              <a:t>Confirms IPAC Billing Documents, posting the cash collection for the IPAC billing transaction</a:t>
            </a:r>
          </a:p>
          <a:p>
            <a:pPr marL="577850" lvl="2"/>
            <a:r>
              <a:rPr lang="en-US" sz="1800" dirty="0" smtClean="0"/>
              <a:t>The </a:t>
            </a:r>
            <a:r>
              <a:rPr lang="en-US" sz="1800" dirty="0"/>
              <a:t>IPAC Transaction </a:t>
            </a:r>
            <a:r>
              <a:rPr lang="en-US" sz="1800" dirty="0" smtClean="0"/>
              <a:t>Query facilitates </a:t>
            </a:r>
            <a:r>
              <a:rPr lang="en-US" sz="1800" dirty="0"/>
              <a:t>research and reconciliation of the IPAC </a:t>
            </a:r>
            <a:r>
              <a:rPr lang="en-US" sz="1800" dirty="0" smtClean="0"/>
              <a:t>Cash Receipts</a:t>
            </a:r>
          </a:p>
          <a:p>
            <a:pPr lvl="1">
              <a:spcBef>
                <a:spcPts val="600"/>
              </a:spcBef>
              <a:spcAft>
                <a:spcPts val="600"/>
              </a:spcAft>
            </a:pPr>
            <a:r>
              <a:rPr lang="en-US" sz="1800" u="sng" dirty="0" smtClean="0"/>
              <a:t>Detail </a:t>
            </a:r>
            <a:r>
              <a:rPr lang="en-US" sz="1800" u="sng" dirty="0"/>
              <a:t>Billing Records are not associated</a:t>
            </a:r>
            <a:r>
              <a:rPr lang="en-US" sz="1800" dirty="0"/>
              <a:t> with IPAC Cash Receipts </a:t>
            </a:r>
          </a:p>
          <a:p>
            <a:pPr lvl="1">
              <a:spcBef>
                <a:spcPts val="600"/>
              </a:spcBef>
              <a:spcAft>
                <a:spcPts val="600"/>
              </a:spcAft>
            </a:pPr>
            <a:r>
              <a:rPr lang="en-US" sz="1800" u="sng" dirty="0" smtClean="0"/>
              <a:t>Articles </a:t>
            </a:r>
            <a:r>
              <a:rPr lang="en-US" sz="1800" u="sng" dirty="0"/>
              <a:t>are associated</a:t>
            </a:r>
            <a:r>
              <a:rPr lang="en-US" sz="1800" dirty="0"/>
              <a:t> with IPAC Cash Receipts</a:t>
            </a:r>
          </a:p>
          <a:p>
            <a:pPr marL="577850" lvl="2"/>
            <a:endParaRPr lang="en-US" sz="1800" dirty="0"/>
          </a:p>
          <a:p>
            <a:pPr lvl="1"/>
            <a:endParaRPr lang="en-US" sz="1600" b="1" dirty="0" smtClean="0">
              <a:solidFill>
                <a:srgbClr val="FF0000"/>
              </a:solidFill>
            </a:endParaRPr>
          </a:p>
          <a:p>
            <a:endParaRPr lang="en-US" sz="1800" b="1" dirty="0" smtClean="0">
              <a:solidFill>
                <a:srgbClr val="FF0000"/>
              </a:solidFill>
            </a:endParaRPr>
          </a:p>
          <a:p>
            <a:endParaRPr lang="en-US" sz="1800" b="1" dirty="0">
              <a:solidFill>
                <a:srgbClr val="FF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89</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3747299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IPAC Billing Document Refresher</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9</a:t>
            </a:fld>
            <a:endParaRPr lang="en-US" dirty="0">
              <a:solidFill>
                <a:srgbClr val="000000"/>
              </a:solidFill>
            </a:endParaRPr>
          </a:p>
        </p:txBody>
      </p:sp>
    </p:spTree>
    <p:extLst>
      <p:ext uri="{BB962C8B-B14F-4D97-AF65-F5344CB8AC3E}">
        <p14:creationId xmlns:p14="http://schemas.microsoft.com/office/powerpoint/2010/main" val="335918983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455613" y="132080"/>
            <a:ext cx="8525827" cy="763270"/>
          </a:xfrm>
        </p:spPr>
        <p:txBody>
          <a:bodyPr/>
          <a:lstStyle/>
          <a:p>
            <a:r>
              <a:rPr lang="en-US" dirty="0"/>
              <a:t>IPAC Bill </a:t>
            </a:r>
            <a:r>
              <a:rPr lang="en-US" dirty="0" smtClean="0"/>
              <a:t>Confirmations	</a:t>
            </a:r>
          </a:p>
        </p:txBody>
      </p:sp>
      <p:sp>
        <p:nvSpPr>
          <p:cNvPr id="57347" name="Content Placeholder 2"/>
          <p:cNvSpPr>
            <a:spLocks noGrp="1"/>
          </p:cNvSpPr>
          <p:nvPr>
            <p:ph idx="1"/>
          </p:nvPr>
        </p:nvSpPr>
        <p:spPr>
          <a:xfrm>
            <a:off x="356260" y="1041075"/>
            <a:ext cx="8787740" cy="4917440"/>
          </a:xfrm>
        </p:spPr>
        <p:txBody>
          <a:bodyPr/>
          <a:lstStyle/>
          <a:p>
            <a:pPr>
              <a:spcBef>
                <a:spcPts val="600"/>
              </a:spcBef>
              <a:spcAft>
                <a:spcPts val="600"/>
              </a:spcAft>
              <a:buNone/>
            </a:pPr>
            <a:r>
              <a:rPr lang="en-US" sz="2000" b="1" u="sng" dirty="0" smtClean="0"/>
              <a:t>IPAC Confirmation Cash Receipts: Detail Billing Records and Articles</a:t>
            </a:r>
            <a:endParaRPr lang="en-US" sz="2000" dirty="0" smtClean="0"/>
          </a:p>
          <a:p>
            <a:pPr>
              <a:spcBef>
                <a:spcPts val="600"/>
              </a:spcBef>
              <a:spcAft>
                <a:spcPts val="600"/>
              </a:spcAft>
            </a:pPr>
            <a:r>
              <a:rPr lang="en-US" sz="1800" dirty="0" smtClean="0"/>
              <a:t>Unlike IPAC Billing Documents, </a:t>
            </a:r>
            <a:r>
              <a:rPr lang="en-US" sz="1800" u="sng" dirty="0" smtClean="0"/>
              <a:t>Detail Billing Records are not associated</a:t>
            </a:r>
            <a:r>
              <a:rPr lang="en-US" sz="1800" dirty="0" smtClean="0"/>
              <a:t> with IPAC Cash Receipts </a:t>
            </a:r>
          </a:p>
          <a:p>
            <a:pPr>
              <a:spcBef>
                <a:spcPts val="600"/>
              </a:spcBef>
              <a:spcAft>
                <a:spcPts val="600"/>
              </a:spcAft>
            </a:pPr>
            <a:r>
              <a:rPr lang="en-US" sz="1800" dirty="0" smtClean="0"/>
              <a:t>Like IPAC Billing Documents, </a:t>
            </a:r>
            <a:r>
              <a:rPr lang="en-US" sz="1800" u="sng" dirty="0" smtClean="0"/>
              <a:t>Articles are associated</a:t>
            </a:r>
            <a:r>
              <a:rPr lang="en-US" sz="1800" dirty="0" smtClean="0"/>
              <a:t> with IPAC Cash Receipts</a:t>
            </a:r>
          </a:p>
          <a:p>
            <a:pPr lvl="1">
              <a:spcBef>
                <a:spcPts val="600"/>
              </a:spcBef>
              <a:spcAft>
                <a:spcPts val="600"/>
              </a:spcAft>
            </a:pPr>
            <a:r>
              <a:rPr lang="en-US" sz="1600" dirty="0" smtClean="0"/>
              <a:t>The term "Article" is specific to Pegasys and is not IPAC terminology</a:t>
            </a:r>
          </a:p>
          <a:p>
            <a:pPr lvl="1">
              <a:spcBef>
                <a:spcPts val="600"/>
              </a:spcBef>
              <a:spcAft>
                <a:spcPts val="600"/>
              </a:spcAft>
            </a:pPr>
            <a:r>
              <a:rPr lang="en-US" sz="1600" dirty="0" smtClean="0"/>
              <a:t>Articles are linked to the Accounting </a:t>
            </a:r>
            <a:r>
              <a:rPr lang="en-US" sz="1600" dirty="0"/>
              <a:t>L</a:t>
            </a:r>
            <a:r>
              <a:rPr lang="en-US" sz="1600" dirty="0" smtClean="0"/>
              <a:t>ine</a:t>
            </a:r>
          </a:p>
          <a:p>
            <a:pPr lvl="1">
              <a:spcBef>
                <a:spcPts val="600"/>
              </a:spcBef>
              <a:spcAft>
                <a:spcPts val="600"/>
              </a:spcAft>
            </a:pPr>
            <a:r>
              <a:rPr lang="en-US" sz="1600" dirty="0" smtClean="0"/>
              <a:t>Captures information not included on the Header/Accounting Line that is specific to IPAC:</a:t>
            </a:r>
          </a:p>
          <a:p>
            <a:pPr lvl="2">
              <a:spcBef>
                <a:spcPts val="0"/>
              </a:spcBef>
              <a:spcAft>
                <a:spcPts val="0"/>
              </a:spcAft>
            </a:pPr>
            <a:r>
              <a:rPr lang="en-US" sz="1400" dirty="0" smtClean="0"/>
              <a:t>Commodity/Unit information</a:t>
            </a:r>
          </a:p>
          <a:p>
            <a:pPr lvl="2">
              <a:spcBef>
                <a:spcPts val="0"/>
              </a:spcBef>
              <a:spcAft>
                <a:spcPts val="0"/>
              </a:spcAft>
            </a:pPr>
            <a:r>
              <a:rPr lang="en-US" sz="1400" dirty="0" smtClean="0"/>
              <a:t>Quantity</a:t>
            </a:r>
          </a:p>
          <a:p>
            <a:pPr lvl="2">
              <a:spcBef>
                <a:spcPts val="0"/>
              </a:spcBef>
              <a:spcAft>
                <a:spcPts val="0"/>
              </a:spcAft>
            </a:pPr>
            <a:r>
              <a:rPr lang="en-US" sz="1400" dirty="0" smtClean="0"/>
              <a:t>Unit Price Amount</a:t>
            </a:r>
          </a:p>
          <a:p>
            <a:pPr lvl="2">
              <a:spcBef>
                <a:spcPts val="0"/>
              </a:spcBef>
              <a:spcAft>
                <a:spcPts val="0"/>
              </a:spcAft>
            </a:pPr>
            <a:r>
              <a:rPr lang="en-US" sz="1400" dirty="0" smtClean="0"/>
              <a:t>Etc.</a:t>
            </a:r>
          </a:p>
          <a:p>
            <a:pPr marL="231775" lvl="2">
              <a:spcBef>
                <a:spcPts val="600"/>
              </a:spcBef>
              <a:spcAft>
                <a:spcPts val="600"/>
              </a:spcAft>
              <a:buNone/>
            </a:pPr>
            <a:r>
              <a:rPr lang="en-US" sz="2000" b="1" u="sng" dirty="0">
                <a:ea typeface="+mn-ea"/>
                <a:cs typeface="+mn-cs"/>
              </a:rPr>
              <a:t>IPAC Confirmation Cash Receipts: IPAC DBE Detail:</a:t>
            </a:r>
          </a:p>
          <a:p>
            <a:pPr lvl="1">
              <a:spcBef>
                <a:spcPts val="600"/>
              </a:spcBef>
              <a:spcAft>
                <a:spcPts val="600"/>
              </a:spcAft>
            </a:pPr>
            <a:r>
              <a:rPr lang="en-US" sz="1600" dirty="0" smtClean="0"/>
              <a:t>If the referenced Billing Document </a:t>
            </a:r>
            <a:r>
              <a:rPr lang="en-US" sz="1600" b="1" dirty="0" smtClean="0"/>
              <a:t>has</a:t>
            </a:r>
            <a:r>
              <a:rPr lang="en-US" sz="1600" dirty="0" smtClean="0"/>
              <a:t> IPAC DBE Detail records, </a:t>
            </a:r>
            <a:r>
              <a:rPr lang="en-US" sz="1600" u="sng" dirty="0" smtClean="0"/>
              <a:t>the Cash Receipt will also have IPAC DBE Detail</a:t>
            </a:r>
            <a:r>
              <a:rPr lang="en-US" sz="1600" dirty="0" smtClean="0"/>
              <a:t> on the IPAC Transaction Query</a:t>
            </a:r>
          </a:p>
          <a:p>
            <a:pPr lvl="1">
              <a:spcBef>
                <a:spcPts val="600"/>
              </a:spcBef>
              <a:spcAft>
                <a:spcPts val="600"/>
              </a:spcAft>
            </a:pPr>
            <a:r>
              <a:rPr lang="en-US" sz="1600" dirty="0" smtClean="0"/>
              <a:t>If the referenced Billing Document </a:t>
            </a:r>
            <a:r>
              <a:rPr lang="en-US" sz="1600" b="1" dirty="0" smtClean="0"/>
              <a:t>does not have </a:t>
            </a:r>
            <a:r>
              <a:rPr lang="en-US" sz="1600" dirty="0" smtClean="0"/>
              <a:t>IPAC DBE Detail records, </a:t>
            </a:r>
            <a:r>
              <a:rPr lang="en-US" sz="1600" u="sng" dirty="0" smtClean="0"/>
              <a:t>the Cash Receipt will not have IPAC DBE Detail</a:t>
            </a:r>
            <a:r>
              <a:rPr lang="en-US" sz="1600" dirty="0" smtClean="0"/>
              <a:t> on IPAC Transaction Query</a:t>
            </a:r>
          </a:p>
          <a:p>
            <a:endParaRPr lang="en-US" sz="600" dirty="0"/>
          </a:p>
          <a:p>
            <a:endParaRPr lang="en-US" dirty="0" smtClean="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90</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6778615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04813" y="111760"/>
            <a:ext cx="8586787" cy="783590"/>
          </a:xfrm>
        </p:spPr>
        <p:txBody>
          <a:bodyPr/>
          <a:lstStyle/>
          <a:p>
            <a:pPr marL="0" indent="0"/>
            <a:r>
              <a:rPr lang="en-US" sz="2400" dirty="0"/>
              <a:t>IPAC Bill </a:t>
            </a:r>
            <a:r>
              <a:rPr lang="en-US" sz="2400" dirty="0" smtClean="0"/>
              <a:t>Confirmations: IPAC Cash Receipt Structure - </a:t>
            </a:r>
            <a:br>
              <a:rPr lang="en-US" sz="2400" dirty="0" smtClean="0"/>
            </a:br>
            <a:r>
              <a:rPr lang="en-US" sz="2400" dirty="0" smtClean="0"/>
              <a:t>Articles and Detail </a:t>
            </a:r>
            <a:r>
              <a:rPr lang="en-US" sz="2400" dirty="0"/>
              <a:t>Billing </a:t>
            </a:r>
            <a:r>
              <a:rPr lang="en-US" sz="2400" dirty="0" smtClean="0"/>
              <a:t>Records</a:t>
            </a:r>
          </a:p>
        </p:txBody>
      </p:sp>
      <p:sp>
        <p:nvSpPr>
          <p:cNvPr id="63494" name="TextBox 6"/>
          <p:cNvSpPr txBox="1">
            <a:spLocks noChangeArrowheads="1"/>
          </p:cNvSpPr>
          <p:nvPr/>
        </p:nvSpPr>
        <p:spPr bwMode="auto">
          <a:xfrm>
            <a:off x="2143125" y="5901208"/>
            <a:ext cx="4410075" cy="307777"/>
          </a:xfrm>
          <a:prstGeom prst="rect">
            <a:avLst/>
          </a:prstGeom>
          <a:noFill/>
          <a:ln w="9525">
            <a:noFill/>
            <a:miter lim="800000"/>
            <a:headEnd/>
            <a:tailEnd/>
          </a:ln>
        </p:spPr>
        <p:txBody>
          <a:bodyPr wrap="square">
            <a:spAutoFit/>
          </a:bodyPr>
          <a:lstStyle/>
          <a:p>
            <a:pPr algn="ctr"/>
            <a:r>
              <a:rPr lang="en-US" sz="1400" b="1" i="1" dirty="0">
                <a:solidFill>
                  <a:srgbClr val="FF0000"/>
                </a:solidFill>
              </a:rPr>
              <a:t>CRs do not have </a:t>
            </a:r>
            <a:r>
              <a:rPr lang="en-US" sz="1400" b="1" i="1" dirty="0" smtClean="0">
                <a:solidFill>
                  <a:srgbClr val="FF0000"/>
                </a:solidFill>
              </a:rPr>
              <a:t> Detail </a:t>
            </a:r>
            <a:r>
              <a:rPr lang="en-US" sz="1400" b="1" i="1" dirty="0">
                <a:solidFill>
                  <a:srgbClr val="FF0000"/>
                </a:solidFill>
              </a:rPr>
              <a:t>Billing Records</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91</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979" y="1695168"/>
            <a:ext cx="6563642" cy="4039164"/>
          </a:xfrm>
          <a:prstGeom prst="rect">
            <a:avLst/>
          </a:prstGeom>
        </p:spPr>
      </p:pic>
      <p:sp>
        <p:nvSpPr>
          <p:cNvPr id="11" name="TextBox 6"/>
          <p:cNvSpPr txBox="1">
            <a:spLocks noChangeArrowheads="1"/>
          </p:cNvSpPr>
          <p:nvPr/>
        </p:nvSpPr>
        <p:spPr bwMode="auto">
          <a:xfrm>
            <a:off x="6677025" y="4578266"/>
            <a:ext cx="1809750" cy="523220"/>
          </a:xfrm>
          <a:prstGeom prst="rect">
            <a:avLst/>
          </a:prstGeom>
          <a:noFill/>
          <a:ln w="9525">
            <a:noFill/>
            <a:miter lim="800000"/>
            <a:headEnd/>
            <a:tailEnd/>
          </a:ln>
        </p:spPr>
        <p:txBody>
          <a:bodyPr wrap="square">
            <a:spAutoFit/>
          </a:bodyPr>
          <a:lstStyle/>
          <a:p>
            <a:pPr algn="ctr"/>
            <a:r>
              <a:rPr lang="en-US" sz="1400" b="1" dirty="0">
                <a:solidFill>
                  <a:srgbClr val="FF0000"/>
                </a:solidFill>
              </a:rPr>
              <a:t>Articles are used for IPAC only</a:t>
            </a:r>
          </a:p>
        </p:txBody>
      </p:sp>
    </p:spTree>
    <p:extLst>
      <p:ext uri="{BB962C8B-B14F-4D97-AF65-F5344CB8AC3E}">
        <p14:creationId xmlns:p14="http://schemas.microsoft.com/office/powerpoint/2010/main" val="28731743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55613" y="101600"/>
            <a:ext cx="8586787" cy="863600"/>
          </a:xfrm>
        </p:spPr>
        <p:txBody>
          <a:bodyPr/>
          <a:lstStyle/>
          <a:p>
            <a:r>
              <a:rPr lang="en-US" dirty="0" smtClean="0"/>
              <a:t>IPAC Bill Confirmations:</a:t>
            </a:r>
            <a:br>
              <a:rPr lang="en-US" dirty="0" smtClean="0"/>
            </a:br>
            <a:r>
              <a:rPr lang="en-US" dirty="0" smtClean="0"/>
              <a:t>IPAC Cash Receipt – Header</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92</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1429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26" y="1100139"/>
            <a:ext cx="8026399" cy="493770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39211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5613" y="121920"/>
            <a:ext cx="8586787" cy="843280"/>
          </a:xfrm>
        </p:spPr>
        <p:txBody>
          <a:bodyPr/>
          <a:lstStyle/>
          <a:p>
            <a:r>
              <a:rPr lang="en-US" dirty="0"/>
              <a:t>IPAC Bill </a:t>
            </a:r>
            <a:r>
              <a:rPr lang="en-US" dirty="0" smtClean="0"/>
              <a:t>Confirmations:</a:t>
            </a:r>
            <a:br>
              <a:rPr lang="en-US" dirty="0" smtClean="0"/>
            </a:br>
            <a:r>
              <a:rPr lang="en-US" dirty="0" smtClean="0"/>
              <a:t>IPAC Cash Receipt – Header (cont.)</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93</a:t>
            </a:fld>
            <a:endParaRPr lang="en-US" dirty="0">
              <a:solidFill>
                <a:srgbClr val="000000"/>
              </a:solidFill>
            </a:endParaRPr>
          </a:p>
        </p:txBody>
      </p:sp>
      <p:pic>
        <p:nvPicPr>
          <p:cNvPr id="1430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1077114"/>
            <a:ext cx="5591175" cy="57808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08628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386081" y="101600"/>
            <a:ext cx="8646160" cy="853440"/>
          </a:xfrm>
        </p:spPr>
        <p:txBody>
          <a:bodyPr/>
          <a:lstStyle/>
          <a:p>
            <a:r>
              <a:rPr lang="en-US" dirty="0"/>
              <a:t>IPAC Bill </a:t>
            </a:r>
            <a:r>
              <a:rPr lang="en-US" dirty="0" smtClean="0"/>
              <a:t>Confirmations:</a:t>
            </a:r>
            <a:br>
              <a:rPr lang="en-US" dirty="0" smtClean="0"/>
            </a:br>
            <a:r>
              <a:rPr lang="en-US" dirty="0" smtClean="0"/>
              <a:t>IPAC Cash Receipt –  Accounting Line</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94</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pic>
        <p:nvPicPr>
          <p:cNvPr id="1431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1274765"/>
            <a:ext cx="7519987" cy="516336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110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itle 1"/>
          <p:cNvSpPr>
            <a:spLocks noGrp="1"/>
          </p:cNvSpPr>
          <p:nvPr>
            <p:ph type="title"/>
          </p:nvPr>
        </p:nvSpPr>
        <p:spPr>
          <a:xfrm>
            <a:off x="386080" y="111760"/>
            <a:ext cx="8676640" cy="833120"/>
          </a:xfrm>
        </p:spPr>
        <p:txBody>
          <a:bodyPr/>
          <a:lstStyle/>
          <a:p>
            <a:r>
              <a:rPr lang="en-US" dirty="0"/>
              <a:t>IPAC Bill </a:t>
            </a:r>
            <a:r>
              <a:rPr lang="en-US" dirty="0" smtClean="0"/>
              <a:t>Confirmations:</a:t>
            </a:r>
            <a:br>
              <a:rPr lang="en-US" dirty="0" smtClean="0"/>
            </a:br>
            <a:r>
              <a:rPr lang="en-US" dirty="0" smtClean="0"/>
              <a:t>IPAC </a:t>
            </a:r>
            <a:r>
              <a:rPr lang="en-US" dirty="0"/>
              <a:t>Cash Receipt –  Accounting Line </a:t>
            </a:r>
            <a:r>
              <a:rPr lang="en-US" dirty="0" smtClean="0"/>
              <a:t>(cont.)</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95</a:t>
            </a:fld>
            <a:endParaRPr lang="en-US" dirty="0">
              <a:solidFill>
                <a:srgbClr val="000000"/>
              </a:solidFill>
            </a:endParaRPr>
          </a:p>
        </p:txBody>
      </p:sp>
      <p:pic>
        <p:nvPicPr>
          <p:cNvPr id="143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1094571"/>
            <a:ext cx="7461811" cy="34054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2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4499995"/>
            <a:ext cx="7461811" cy="2175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0284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86080" y="111760"/>
            <a:ext cx="8676640" cy="833120"/>
          </a:xfrm>
        </p:spPr>
        <p:txBody>
          <a:bodyPr/>
          <a:lstStyle/>
          <a:p>
            <a:r>
              <a:rPr lang="en-US" dirty="0"/>
              <a:t>IPAC Bill </a:t>
            </a:r>
            <a:r>
              <a:rPr lang="en-US" dirty="0" smtClean="0"/>
              <a:t>Confirmations:</a:t>
            </a:r>
            <a:br>
              <a:rPr lang="en-US" dirty="0" smtClean="0"/>
            </a:br>
            <a:r>
              <a:rPr lang="en-US" dirty="0" smtClean="0"/>
              <a:t>IPAC </a:t>
            </a:r>
            <a:r>
              <a:rPr lang="en-US" dirty="0"/>
              <a:t>Cash Receipt –  Accounting Line </a:t>
            </a:r>
            <a:r>
              <a:rPr lang="en-US" dirty="0" smtClean="0"/>
              <a:t>(cont.)</a:t>
            </a: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96</a:t>
            </a:fld>
            <a:endParaRPr lang="en-US" dirty="0">
              <a:solidFill>
                <a:srgbClr val="000000"/>
              </a:solidFill>
            </a:endParaRPr>
          </a:p>
        </p:txBody>
      </p:sp>
      <p:pic>
        <p:nvPicPr>
          <p:cNvPr id="1433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74" y="1134392"/>
            <a:ext cx="6962775" cy="57236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635715"/>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bwMode="auto">
          <a:xfrm>
            <a:off x="7921256" y="5954233"/>
            <a:ext cx="1073888" cy="81802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0899" name="Title 1"/>
          <p:cNvSpPr>
            <a:spLocks noGrp="1"/>
          </p:cNvSpPr>
          <p:nvPr>
            <p:ph type="title"/>
          </p:nvPr>
        </p:nvSpPr>
        <p:spPr>
          <a:xfrm>
            <a:off x="455613" y="121920"/>
            <a:ext cx="8546147" cy="773430"/>
          </a:xfrm>
        </p:spPr>
        <p:txBody>
          <a:bodyPr/>
          <a:lstStyle/>
          <a:p>
            <a:r>
              <a:rPr lang="en-US" dirty="0"/>
              <a:t>IPAC Bill Confirmations:</a:t>
            </a:r>
            <a:br>
              <a:rPr lang="en-US" dirty="0"/>
            </a:br>
            <a:r>
              <a:rPr lang="en-US" dirty="0"/>
              <a:t>IPAC Cash Receipt </a:t>
            </a:r>
            <a:r>
              <a:rPr lang="en-US" dirty="0" smtClean="0"/>
              <a:t>Article</a:t>
            </a: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97</a:t>
            </a:fld>
            <a:endParaRPr lang="en-US" dirty="0">
              <a:solidFill>
                <a:srgbClr val="000000"/>
              </a:solidFill>
            </a:endParaRPr>
          </a:p>
        </p:txBody>
      </p:sp>
      <p:pic>
        <p:nvPicPr>
          <p:cNvPr id="1434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4" y="1242390"/>
            <a:ext cx="7524751" cy="52346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51293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325438" y="101601"/>
            <a:ext cx="8706802" cy="801688"/>
          </a:xfrm>
        </p:spPr>
        <p:txBody>
          <a:bodyPr/>
          <a:lstStyle/>
          <a:p>
            <a:r>
              <a:rPr lang="en-US" dirty="0" smtClean="0"/>
              <a:t>IPAC Bill Confirmation</a:t>
            </a:r>
          </a:p>
        </p:txBody>
      </p:sp>
      <p:sp>
        <p:nvSpPr>
          <p:cNvPr id="83971" name="Content Placeholder 2"/>
          <p:cNvSpPr>
            <a:spLocks noGrp="1"/>
          </p:cNvSpPr>
          <p:nvPr>
            <p:ph idx="1"/>
          </p:nvPr>
        </p:nvSpPr>
        <p:spPr>
          <a:xfrm>
            <a:off x="392187" y="1111055"/>
            <a:ext cx="8818488" cy="4953000"/>
          </a:xfrm>
        </p:spPr>
        <p:txBody>
          <a:bodyPr/>
          <a:lstStyle/>
          <a:p>
            <a:endParaRPr lang="en-US" sz="600" dirty="0" smtClean="0"/>
          </a:p>
          <a:p>
            <a:r>
              <a:rPr lang="en-US" sz="2000" dirty="0" smtClean="0"/>
              <a:t>Updates to IPAC referenced Billing Documents</a:t>
            </a:r>
          </a:p>
          <a:p>
            <a:pPr lvl="1">
              <a:spcBef>
                <a:spcPts val="1200"/>
              </a:spcBef>
              <a:spcAft>
                <a:spcPts val="1200"/>
              </a:spcAft>
            </a:pPr>
            <a:r>
              <a:rPr lang="en-US" sz="1800" dirty="0" smtClean="0"/>
              <a:t>Cash Receipt liquidates/closes referenced IPAC Billing Document</a:t>
            </a:r>
          </a:p>
          <a:p>
            <a:pPr lvl="2">
              <a:spcBef>
                <a:spcPts val="0"/>
              </a:spcBef>
              <a:spcAft>
                <a:spcPts val="0"/>
              </a:spcAft>
            </a:pPr>
            <a:r>
              <a:rPr lang="en-US" sz="1600" dirty="0" smtClean="0"/>
              <a:t>Does not make any updates to the Detail Billing Records associated to the IPAC Billing Document</a:t>
            </a:r>
          </a:p>
          <a:p>
            <a:pPr lvl="1">
              <a:spcBef>
                <a:spcPts val="1200"/>
              </a:spcBef>
              <a:spcAft>
                <a:spcPts val="1200"/>
              </a:spcAft>
            </a:pPr>
            <a:r>
              <a:rPr lang="en-US" sz="1800" dirty="0" smtClean="0"/>
              <a:t>IPACIN process updates the IPAC Status on BD/CR Article to </a:t>
            </a:r>
            <a:r>
              <a:rPr lang="en-US" sz="1800" b="1" i="1" u="sng" dirty="0" smtClean="0"/>
              <a:t>Confirmed</a:t>
            </a:r>
            <a:endParaRPr lang="en-US" sz="1800" i="1" dirty="0" smtClean="0"/>
          </a:p>
          <a:p>
            <a:pPr lvl="1"/>
            <a:endParaRPr lang="en-US" sz="2000" dirty="0" smtClean="0"/>
          </a:p>
          <a:p>
            <a:endParaRPr lang="en-US" sz="2200" b="1" i="1" u="sng" dirty="0" smtClean="0"/>
          </a:p>
          <a:p>
            <a:pPr lvl="1">
              <a:buFont typeface="Wingdings" pitchFamily="2" charset="2"/>
              <a:buNone/>
            </a:pPr>
            <a:endParaRPr lang="en-US" sz="1800" b="1" i="1" dirty="0" smtClean="0"/>
          </a:p>
        </p:txBody>
      </p:sp>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98</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12993174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455613" y="111760"/>
            <a:ext cx="8556307" cy="792480"/>
          </a:xfrm>
        </p:spPr>
        <p:txBody>
          <a:bodyPr/>
          <a:lstStyle/>
          <a:p>
            <a:r>
              <a:rPr lang="en-US" dirty="0" smtClean="0"/>
              <a:t>IPAC Transaction Query – </a:t>
            </a:r>
            <a:br>
              <a:rPr lang="en-US" dirty="0" smtClean="0"/>
            </a:br>
            <a:r>
              <a:rPr lang="en-US" dirty="0" smtClean="0"/>
              <a:t>Cash Receipt IPAC Statuses</a:t>
            </a:r>
          </a:p>
        </p:txBody>
      </p:sp>
      <p:graphicFrame>
        <p:nvGraphicFramePr>
          <p:cNvPr id="7" name="Content Placeholder 7"/>
          <p:cNvGraphicFramePr>
            <a:graphicFrameLocks/>
          </p:cNvGraphicFramePr>
          <p:nvPr>
            <p:extLst>
              <p:ext uri="{D42A27DB-BD31-4B8C-83A1-F6EECF244321}">
                <p14:modId xmlns:p14="http://schemas.microsoft.com/office/powerpoint/2010/main" val="3204632009"/>
              </p:ext>
            </p:extLst>
          </p:nvPr>
        </p:nvGraphicFramePr>
        <p:xfrm>
          <a:off x="546100" y="1452244"/>
          <a:ext cx="8341868" cy="4166908"/>
        </p:xfrm>
        <a:graphic>
          <a:graphicData uri="http://schemas.openxmlformats.org/drawingml/2006/table">
            <a:tbl>
              <a:tblPr firstRow="1" bandRow="1">
                <a:tableStyleId>{21E4AEA4-8DFA-4A89-87EB-49C32662AFE0}</a:tableStyleId>
              </a:tblPr>
              <a:tblGrid>
                <a:gridCol w="1574416"/>
                <a:gridCol w="6767452"/>
              </a:tblGrid>
              <a:tr h="549960">
                <a:tc>
                  <a:txBody>
                    <a:bodyPr/>
                    <a:lstStyle/>
                    <a:p>
                      <a:pPr algn="ctr"/>
                      <a:r>
                        <a:rPr lang="en-US" sz="1400" kern="1200" dirty="0" smtClean="0"/>
                        <a:t>CR IPAC Status</a:t>
                      </a:r>
                      <a:endParaRPr lang="en-US" sz="1400" b="1" kern="1200" dirty="0" smtClean="0">
                        <a:solidFill>
                          <a:schemeClr val="tx1"/>
                        </a:solidFill>
                        <a:latin typeface="+mn-lt"/>
                        <a:ea typeface="+mn-ea"/>
                        <a:cs typeface="+mn-cs"/>
                      </a:endParaRPr>
                    </a:p>
                  </a:txBody>
                  <a:tcPr anchor="ctr"/>
                </a:tc>
                <a:tc>
                  <a:txBody>
                    <a:bodyPr/>
                    <a:lstStyle/>
                    <a:p>
                      <a:pPr algn="ctr" fontAlgn="b"/>
                      <a:r>
                        <a:rPr lang="en-US" sz="1400" u="none" strike="noStrike" dirty="0" smtClean="0"/>
                        <a:t>Description</a:t>
                      </a:r>
                      <a:endParaRPr lang="en-US" sz="1400" b="1" i="0" u="none" strike="noStrike" dirty="0">
                        <a:solidFill>
                          <a:srgbClr val="000000"/>
                        </a:solidFill>
                        <a:latin typeface="Arial"/>
                      </a:endParaRPr>
                    </a:p>
                  </a:txBody>
                  <a:tcPr marL="0" marR="0" marT="0" marB="0" anchor="ctr"/>
                </a:tc>
              </a:tr>
              <a:tr h="673952">
                <a:tc>
                  <a:txBody>
                    <a:bodyPr/>
                    <a:lstStyle/>
                    <a:p>
                      <a:pPr algn="ctr"/>
                      <a:r>
                        <a:rPr lang="en-US" sz="1400" kern="1200" dirty="0" smtClean="0"/>
                        <a:t>Confirmed</a:t>
                      </a:r>
                      <a:endParaRPr lang="en-US" sz="1400" b="0" kern="1200" dirty="0" smtClean="0">
                        <a:solidFill>
                          <a:schemeClr val="tx1"/>
                        </a:solidFill>
                        <a:latin typeface="+mn-lt"/>
                        <a:ea typeface="+mn-ea"/>
                        <a:cs typeface="+mn-cs"/>
                      </a:endParaRPr>
                    </a:p>
                  </a:txBody>
                  <a:tcPr anchor="ctr"/>
                </a:tc>
                <a:tc>
                  <a:txBody>
                    <a:bodyPr/>
                    <a:lstStyle/>
                    <a:p>
                      <a:pPr marL="91440" algn="l" fontAlgn="b"/>
                      <a:r>
                        <a:rPr lang="en-US" sz="1400" kern="1200" dirty="0" smtClean="0">
                          <a:solidFill>
                            <a:schemeClr val="dk1"/>
                          </a:solidFill>
                          <a:latin typeface="+mn-lt"/>
                          <a:ea typeface="+mn-ea"/>
                          <a:cs typeface="+mn-cs"/>
                        </a:rPr>
                        <a:t>An IPAC Status = Confirmed is given to any IPAC Cash Receipt Confirming an IPAC Billing Document that has been sent to IPAC via the IPAC Outbound and IPAC has notified the sending agency of receipt.</a:t>
                      </a:r>
                    </a:p>
                    <a:p>
                      <a:pPr marL="91440" algn="l" fontAlgn="b"/>
                      <a:endParaRPr lang="en-US" sz="1400" kern="1200" dirty="0">
                        <a:solidFill>
                          <a:schemeClr val="dk1"/>
                        </a:solidFill>
                        <a:latin typeface="+mn-lt"/>
                        <a:ea typeface="+mn-ea"/>
                        <a:cs typeface="+mn-cs"/>
                      </a:endParaRPr>
                    </a:p>
                  </a:txBody>
                  <a:tcPr marL="0" marR="0" marT="0" marB="0" anchor="ctr"/>
                </a:tc>
              </a:tr>
              <a:tr h="876290">
                <a:tc>
                  <a:txBody>
                    <a:bodyPr/>
                    <a:lstStyle/>
                    <a:p>
                      <a:pPr algn="ctr"/>
                      <a:r>
                        <a:rPr lang="en-US" sz="1400" kern="1200" dirty="0" smtClean="0"/>
                        <a:t>Pending</a:t>
                      </a:r>
                      <a:endParaRPr lang="en-US" sz="1400" b="0" kern="1200" dirty="0" smtClean="0">
                        <a:solidFill>
                          <a:schemeClr val="tx1"/>
                        </a:solidFill>
                        <a:latin typeface="+mn-lt"/>
                        <a:ea typeface="+mn-ea"/>
                        <a:cs typeface="+mn-cs"/>
                      </a:endParaRPr>
                    </a:p>
                  </a:txBody>
                  <a:tcPr anchor="ctr"/>
                </a:tc>
                <a:tc>
                  <a:txBody>
                    <a:bodyPr/>
                    <a:lstStyle/>
                    <a:p>
                      <a:pPr marL="91440" algn="l" fontAlgn="b"/>
                      <a:r>
                        <a:rPr lang="en-US" sz="1400" kern="1200" dirty="0" smtClean="0">
                          <a:solidFill>
                            <a:schemeClr val="dk1"/>
                          </a:solidFill>
                          <a:latin typeface="+mn-lt"/>
                          <a:ea typeface="+mn-ea"/>
                          <a:cs typeface="+mn-cs"/>
                        </a:rPr>
                        <a:t>An IPAC Status = Pending is given to any IPAC collection that does not process successfully in Pegasys during the IPAC Inbound process. Such IPAC transactions retain the Pending status until they process successfully.</a:t>
                      </a:r>
                    </a:p>
                    <a:p>
                      <a:pPr marL="91440" algn="l" fontAlgn="b"/>
                      <a:endParaRPr lang="en-US" sz="1400" kern="1200" dirty="0">
                        <a:solidFill>
                          <a:schemeClr val="dk1"/>
                        </a:solidFill>
                        <a:latin typeface="+mn-lt"/>
                        <a:ea typeface="+mn-ea"/>
                        <a:cs typeface="+mn-cs"/>
                      </a:endParaRPr>
                    </a:p>
                  </a:txBody>
                  <a:tcPr marL="0" marR="0" marT="0" marB="0" anchor="ctr"/>
                </a:tc>
              </a:tr>
              <a:tr h="876290">
                <a:tc>
                  <a:txBody>
                    <a:bodyPr/>
                    <a:lstStyle/>
                    <a:p>
                      <a:pPr algn="ctr"/>
                      <a:r>
                        <a:rPr lang="en-US" sz="1400" kern="1200" dirty="0" smtClean="0"/>
                        <a:t>Received</a:t>
                      </a:r>
                      <a:endParaRPr lang="en-US" sz="1400" b="0" kern="1200" dirty="0" smtClean="0">
                        <a:solidFill>
                          <a:schemeClr val="tx1"/>
                        </a:solidFill>
                        <a:latin typeface="+mn-lt"/>
                        <a:ea typeface="+mn-ea"/>
                        <a:cs typeface="+mn-cs"/>
                      </a:endParaRPr>
                    </a:p>
                  </a:txBody>
                  <a:tcPr anchor="ctr"/>
                </a:tc>
                <a:tc>
                  <a:txBody>
                    <a:bodyPr/>
                    <a:lstStyle/>
                    <a:p>
                      <a:pPr marL="91440" algn="l" fontAlgn="b"/>
                      <a:r>
                        <a:rPr lang="en-US" sz="1400" kern="1200" dirty="0" smtClean="0">
                          <a:solidFill>
                            <a:schemeClr val="dk1"/>
                          </a:solidFill>
                          <a:latin typeface="+mn-lt"/>
                          <a:ea typeface="+mn-ea"/>
                          <a:cs typeface="+mn-cs"/>
                        </a:rPr>
                        <a:t>An IPAC Status = Received is given to an IPAC Collection that is pushed from another agency (meaning the CR does not reference and confirm an IPAC BD) that has been received from IPAC and successfully processes via IPAC Inbound.</a:t>
                      </a:r>
                    </a:p>
                    <a:p>
                      <a:pPr marL="91440" algn="l" fontAlgn="b"/>
                      <a:endParaRPr lang="en-US" sz="1400" kern="1200" dirty="0">
                        <a:solidFill>
                          <a:schemeClr val="dk1"/>
                        </a:solidFill>
                        <a:latin typeface="+mn-lt"/>
                        <a:ea typeface="+mn-ea"/>
                        <a:cs typeface="+mn-cs"/>
                      </a:endParaRPr>
                    </a:p>
                  </a:txBody>
                  <a:tcPr marL="0" marR="0" marT="0" marB="0" anchor="ctr"/>
                </a:tc>
              </a:tr>
              <a:tr h="1010928">
                <a:tc>
                  <a:txBody>
                    <a:bodyPr/>
                    <a:lstStyle/>
                    <a:p>
                      <a:pPr algn="ctr"/>
                      <a:r>
                        <a:rPr lang="en-US" sz="1400" kern="1200" dirty="0" smtClean="0"/>
                        <a:t>Write-Off</a:t>
                      </a:r>
                      <a:endParaRPr lang="en-US" sz="1400" b="0" kern="1200" dirty="0" smtClean="0">
                        <a:solidFill>
                          <a:schemeClr val="tx1"/>
                        </a:solidFill>
                        <a:latin typeface="+mn-lt"/>
                        <a:ea typeface="+mn-ea"/>
                        <a:cs typeface="+mn-cs"/>
                      </a:endParaRPr>
                    </a:p>
                  </a:txBody>
                  <a:tcPr anchor="ctr"/>
                </a:tc>
                <a:tc>
                  <a:txBody>
                    <a:bodyPr/>
                    <a:lstStyle/>
                    <a:p>
                      <a:pPr marL="91440" algn="l" fontAlgn="b"/>
                      <a:r>
                        <a:rPr lang="en-US" sz="1400" kern="1200" dirty="0" smtClean="0">
                          <a:solidFill>
                            <a:schemeClr val="dk1"/>
                          </a:solidFill>
                          <a:latin typeface="+mn-lt"/>
                          <a:ea typeface="+mn-ea"/>
                          <a:cs typeface="+mn-cs"/>
                        </a:rPr>
                        <a:t>An IPAC Status = Write-Off is given to an IPAC Cash Receipt (CR) with a line type of Write Off. An IPAC Write -Off CR can only be generated from the IPAC Transaction Query for a referenced Bill with a write-off amount. </a:t>
                      </a:r>
                    </a:p>
                    <a:p>
                      <a:pPr marL="91440" algn="l" fontAlgn="b"/>
                      <a:endParaRPr lang="en-US" sz="1400" kern="1200" dirty="0">
                        <a:solidFill>
                          <a:schemeClr val="dk1"/>
                        </a:solidFill>
                        <a:latin typeface="+mn-lt"/>
                        <a:ea typeface="+mn-ea"/>
                        <a:cs typeface="+mn-cs"/>
                      </a:endParaRPr>
                    </a:p>
                  </a:txBody>
                  <a:tcPr marL="0" marR="0" marT="0" marB="0" anchor="ctr"/>
                </a:tc>
              </a:tr>
            </a:tbl>
          </a:graphicData>
        </a:graphic>
      </p:graphicFrame>
      <p:sp>
        <p:nvSpPr>
          <p:cNvPr id="2" name="Slide Number Placeholder 1"/>
          <p:cNvSpPr>
            <a:spLocks noGrp="1"/>
          </p:cNvSpPr>
          <p:nvPr>
            <p:ph type="sldNum" sz="quarter" idx="11"/>
          </p:nvPr>
        </p:nvSpPr>
        <p:spPr/>
        <p:txBody>
          <a:bodyPr/>
          <a:lstStyle/>
          <a:p>
            <a:pPr>
              <a:defRPr/>
            </a:pPr>
            <a:fld id="{6823509E-0D38-426B-8A8A-3188FE68660A}" type="slidenum">
              <a:rPr lang="en-US" smtClean="0">
                <a:solidFill>
                  <a:srgbClr val="000000"/>
                </a:solidFill>
              </a:rPr>
              <a:pPr>
                <a:defRPr/>
              </a:pPr>
              <a:t>99</a:t>
            </a:fld>
            <a:endParaRPr lang="en-US" dirty="0">
              <a:solidFill>
                <a:srgbClr val="000000"/>
              </a:solidFill>
            </a:endParaRPr>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436547591"/>
      </p:ext>
    </p:extLst>
  </p:cSld>
  <p:clrMapOvr>
    <a:masterClrMapping/>
  </p:clrMapOvr>
</p:sld>
</file>

<file path=ppt/theme/theme1.xml><?xml version="1.0" encoding="utf-8"?>
<a:theme xmlns:a="http://schemas.openxmlformats.org/drawingml/2006/main" name="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3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3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4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4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4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5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5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5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5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5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5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5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5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5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5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6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6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6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6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6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6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6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6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6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6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70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7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7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7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7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7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7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77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78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79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1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33FEF41A482148ABA86B8C10A4EF01" ma:contentTypeVersion="4" ma:contentTypeDescription="Create a new document." ma:contentTypeScope="" ma:versionID="04dc2957ea4899fc92a99bb7d6101f93">
  <xsd:schema xmlns:xsd="http://www.w3.org/2001/XMLSchema" xmlns:p="http://schemas.microsoft.com/office/2006/metadata/properties" xmlns:ns2="e1a14482-afd4-4443-acf0-a8e2a74349c8" targetNamespace="http://schemas.microsoft.com/office/2006/metadata/properties" ma:root="true" ma:fieldsID="8b22bc31b273fa1ea70764585d7ebb0a" ns2:_="">
    <xsd:import namespace="e1a14482-afd4-4443-acf0-a8e2a74349c8"/>
    <xsd:element name="properties">
      <xsd:complexType>
        <xsd:sequence>
          <xsd:element name="documentManagement">
            <xsd:complexType>
              <xsd:all>
                <xsd:element ref="ns2:IssueType"/>
                <xsd:element ref="ns2:LssnLrndDesc" minOccurs="0"/>
                <xsd:element ref="ns2:BUProfileDocumentType" minOccurs="0"/>
              </xsd:all>
            </xsd:complexType>
          </xsd:element>
        </xsd:sequence>
      </xsd:complexType>
    </xsd:element>
  </xsd:schema>
  <xsd:schema xmlns:xsd="http://www.w3.org/2001/XMLSchema" xmlns:dms="http://schemas.microsoft.com/office/2006/documentManagement/types" targetNamespace="e1a14482-afd4-4443-acf0-a8e2a74349c8" elementFormDefault="qualified">
    <xsd:import namespace="http://schemas.microsoft.com/office/2006/documentManagement/types"/>
    <xsd:element name="IssueType" ma:index="8" ma:displayName="Internal/External" ma:default="Internal - CGI Only" ma:format="RadioButtons" ma:internalName="IssueType">
      <xsd:simpleType>
        <xsd:restriction base="dms:Choice">
          <xsd:enumeration value="Internal - CGI Only"/>
          <xsd:enumeration value="External - CGI &amp; Client"/>
        </xsd:restriction>
      </xsd:simpleType>
    </xsd:element>
    <xsd:element name="LssnLrndDesc" ma:index="9" nillable="true" ma:displayName="Description" ma:internalName="LssnLrndDesc">
      <xsd:simpleType>
        <xsd:restriction base="dms:Note"/>
      </xsd:simpleType>
    </xsd:element>
    <xsd:element name="BUProfileDocumentType" ma:index="10" nillable="true" ma:displayName="Document type" ma:internalName="BUProfileDocumentTyp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ssueType xmlns="e1a14482-afd4-4443-acf0-a8e2a74349c8">Internal - CGI Only</IssueType>
    <BUProfileDocumentType xmlns="e1a14482-afd4-4443-acf0-a8e2a74349c8" xsi:nil="true"/>
    <LssnLrndDesc xmlns="e1a14482-afd4-4443-acf0-a8e2a74349c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178236-F907-4308-BB72-7D329FFEC0CB}"/>
</file>

<file path=customXml/itemProps2.xml><?xml version="1.0" encoding="utf-8"?>
<ds:datastoreItem xmlns:ds="http://schemas.openxmlformats.org/officeDocument/2006/customXml" ds:itemID="{173B5635-066A-4E4A-BD25-8760D4940B58}"/>
</file>

<file path=customXml/itemProps3.xml><?xml version="1.0" encoding="utf-8"?>
<ds:datastoreItem xmlns:ds="http://schemas.openxmlformats.org/officeDocument/2006/customXml" ds:itemID="{3F5490DC-A877-4395-987E-82289DAD45B4}"/>
</file>

<file path=docProps/app.xml><?xml version="1.0" encoding="utf-8"?>
<Properties xmlns="http://schemas.openxmlformats.org/officeDocument/2006/extended-properties" xmlns:vt="http://schemas.openxmlformats.org/officeDocument/2006/docPropsVTypes">
  <Template/>
  <TotalTime>568329</TotalTime>
  <Words>17170</Words>
  <Application>Microsoft Office PowerPoint</Application>
  <PresentationFormat>On-screen Show (4:3)</PresentationFormat>
  <Paragraphs>3056</Paragraphs>
  <Slides>234</Slides>
  <Notes>207</Notes>
  <HiddenSlides>0</HiddenSlides>
  <MMClips>0</MMClips>
  <ScaleCrop>false</ScaleCrop>
  <HeadingPairs>
    <vt:vector size="6" baseType="variant">
      <vt:variant>
        <vt:lpstr>Theme</vt:lpstr>
      </vt:variant>
      <vt:variant>
        <vt:i4>79</vt:i4>
      </vt:variant>
      <vt:variant>
        <vt:lpstr>Embedded OLE Servers</vt:lpstr>
      </vt:variant>
      <vt:variant>
        <vt:i4>1</vt:i4>
      </vt:variant>
      <vt:variant>
        <vt:lpstr>Slide Titles</vt:lpstr>
      </vt:variant>
      <vt:variant>
        <vt:i4>234</vt:i4>
      </vt:variant>
    </vt:vector>
  </HeadingPairs>
  <TitlesOfParts>
    <vt:vector size="314" baseType="lpstr">
      <vt:lpstr>1_CGI Federal</vt:lpstr>
      <vt:lpstr>2_CGI Federal</vt:lpstr>
      <vt:lpstr>27_CGI Federal</vt:lpstr>
      <vt:lpstr>3_CGI Federal</vt:lpstr>
      <vt:lpstr>4_CGI Federal</vt:lpstr>
      <vt:lpstr>25_CGI Federal</vt:lpstr>
      <vt:lpstr>26_CGI Federal</vt:lpstr>
      <vt:lpstr>5_CGI Federal</vt:lpstr>
      <vt:lpstr>21_CGI Federal</vt:lpstr>
      <vt:lpstr>6_CGI Federal</vt:lpstr>
      <vt:lpstr>7_CGI Federal</vt:lpstr>
      <vt:lpstr>8_CGI Federal</vt:lpstr>
      <vt:lpstr>9_CGI Federal</vt:lpstr>
      <vt:lpstr>10_CGI Federal</vt:lpstr>
      <vt:lpstr>11_CGI Federal</vt:lpstr>
      <vt:lpstr>12_CGI Federal</vt:lpstr>
      <vt:lpstr>13_CGI Federal</vt:lpstr>
      <vt:lpstr>14_CGI Federal</vt:lpstr>
      <vt:lpstr>15_CGI Federal</vt:lpstr>
      <vt:lpstr>16_CGI Federal</vt:lpstr>
      <vt:lpstr>17_CGI Federal</vt:lpstr>
      <vt:lpstr>18_CGI Federal</vt:lpstr>
      <vt:lpstr>19_CGI Federal</vt:lpstr>
      <vt:lpstr>20_CGI Federal</vt:lpstr>
      <vt:lpstr>22_CGI Federal</vt:lpstr>
      <vt:lpstr>23_CGI Federal</vt:lpstr>
      <vt:lpstr>24_CGI Federal</vt:lpstr>
      <vt:lpstr>28_CGI Federal</vt:lpstr>
      <vt:lpstr>29_CGI Federal</vt:lpstr>
      <vt:lpstr>30_CGI Federal</vt:lpstr>
      <vt:lpstr>31_CGI Federal</vt:lpstr>
      <vt:lpstr>32_CGI Federal</vt:lpstr>
      <vt:lpstr>33_CGI Federal</vt:lpstr>
      <vt:lpstr>34_CGI Federal</vt:lpstr>
      <vt:lpstr>35_CGI Federal</vt:lpstr>
      <vt:lpstr>36_CGI Federal</vt:lpstr>
      <vt:lpstr>37_CGI Federal</vt:lpstr>
      <vt:lpstr>38_CGI Federal</vt:lpstr>
      <vt:lpstr>39_CGI Federal</vt:lpstr>
      <vt:lpstr>40_CGI Federal</vt:lpstr>
      <vt:lpstr>41_CGI Federal</vt:lpstr>
      <vt:lpstr>42_CGI Federal</vt:lpstr>
      <vt:lpstr>43_CGI Federal</vt:lpstr>
      <vt:lpstr>44_CGI Federal</vt:lpstr>
      <vt:lpstr>45_CGI Federal</vt:lpstr>
      <vt:lpstr>46_CGI Federal</vt:lpstr>
      <vt:lpstr>47_CGI Federal</vt:lpstr>
      <vt:lpstr>48_CGI Federal</vt:lpstr>
      <vt:lpstr>49_CGI Federal</vt:lpstr>
      <vt:lpstr>50_CGI Federal</vt:lpstr>
      <vt:lpstr>51_CGI Federal</vt:lpstr>
      <vt:lpstr>52_CGI Federal</vt:lpstr>
      <vt:lpstr>53_CGI Federal</vt:lpstr>
      <vt:lpstr>54_CGI Federal</vt:lpstr>
      <vt:lpstr>55_CGI Federal</vt:lpstr>
      <vt:lpstr>56_CGI Federal</vt:lpstr>
      <vt:lpstr>57_CGI Federal</vt:lpstr>
      <vt:lpstr>58_CGI Federal</vt:lpstr>
      <vt:lpstr>59_CGI Federal</vt:lpstr>
      <vt:lpstr>60_CGI Federal</vt:lpstr>
      <vt:lpstr>61_CGI Federal</vt:lpstr>
      <vt:lpstr>62_CGI Federal</vt:lpstr>
      <vt:lpstr>63_CGI Federal</vt:lpstr>
      <vt:lpstr>64_CGI Federal</vt:lpstr>
      <vt:lpstr>65_CGI Federal</vt:lpstr>
      <vt:lpstr>66_CGI Federal</vt:lpstr>
      <vt:lpstr>67_CGI Federal</vt:lpstr>
      <vt:lpstr>68_CGI Federal</vt:lpstr>
      <vt:lpstr>69_CGI Federal</vt:lpstr>
      <vt:lpstr>70_CGI Federal</vt:lpstr>
      <vt:lpstr>71_CGI Federal</vt:lpstr>
      <vt:lpstr>72_CGI Federal</vt:lpstr>
      <vt:lpstr>73_CGI Federal</vt:lpstr>
      <vt:lpstr>74_CGI Federal</vt:lpstr>
      <vt:lpstr>75_CGI Federal</vt:lpstr>
      <vt:lpstr>76_CGI Federal</vt:lpstr>
      <vt:lpstr>77_CGI Federal</vt:lpstr>
      <vt:lpstr>78_CGI Federal</vt:lpstr>
      <vt:lpstr>79_CGI Federal</vt:lpstr>
      <vt:lpstr>Visio</vt:lpstr>
      <vt:lpstr>Pegasys IPAC Lifecycle  </vt:lpstr>
      <vt:lpstr>Table of Contents</vt:lpstr>
      <vt:lpstr>PowerPoint Presentation</vt:lpstr>
      <vt:lpstr>Table of Contents</vt:lpstr>
      <vt:lpstr>Dunning </vt:lpstr>
      <vt:lpstr>IPAC Overview and Key Concepts</vt:lpstr>
      <vt:lpstr>IPAC Overview and Key Concepts</vt:lpstr>
      <vt:lpstr>IPAC Overview and Key Concepts</vt:lpstr>
      <vt:lpstr>Dunning </vt:lpstr>
      <vt:lpstr>IPAC Billing Document Refresher</vt:lpstr>
      <vt:lpstr>IPAC Billing Document Refresher (cont.)</vt:lpstr>
      <vt:lpstr>IPAC Billing Document Refresher (cont.)</vt:lpstr>
      <vt:lpstr>IPAC Billing Document Refresher (cont.)</vt:lpstr>
      <vt:lpstr>IPAC Billing Document Refresher (cont.)</vt:lpstr>
      <vt:lpstr>IPAC Billing Document Refresher (cont.)</vt:lpstr>
      <vt:lpstr>IPAC Billing Document Refresher (cont.)</vt:lpstr>
      <vt:lpstr>IPAC Billing Document Refresher (cont.)</vt:lpstr>
      <vt:lpstr>IPAC Billing Document Refresher (cont.)</vt:lpstr>
      <vt:lpstr>IPAC Billing Document Refresher (cont.)</vt:lpstr>
      <vt:lpstr>IPAC Billing Document Refresher (cont.)</vt:lpstr>
      <vt:lpstr>IPAC Billing Document Refresher (cont.)</vt:lpstr>
      <vt:lpstr>Dunning </vt:lpstr>
      <vt:lpstr>IPAC Refund Itemized Payment Refresher</vt:lpstr>
      <vt:lpstr>IPAC Refund Itemized Payment Refresher Header</vt:lpstr>
      <vt:lpstr>IPAC Refund Itemized Payment Refresher Accounting Line</vt:lpstr>
      <vt:lpstr>IPAC Refund Itemized Payment Refresher Accounting Line</vt:lpstr>
      <vt:lpstr>IPAC Refund Itemized Payment Refresher Payment Article</vt:lpstr>
      <vt:lpstr>PowerPoint Presentation</vt:lpstr>
      <vt:lpstr>Table of Contents</vt:lpstr>
      <vt:lpstr>Dunning </vt:lpstr>
      <vt:lpstr>IPAC Outbound File Inputs: IPAC Billing Documents</vt:lpstr>
      <vt:lpstr>Outbound File Inputs: IPAC Refund Itemized Payments</vt:lpstr>
      <vt:lpstr>Outbound File Inputs: IPAC Refund Itemized Payments</vt:lpstr>
      <vt:lpstr>Dunning </vt:lpstr>
      <vt:lpstr>IPAC Outbound Batch Job – IPAC Outbound Functionality Overview</vt:lpstr>
      <vt:lpstr>IPAC Outbound (GSIPACOUT) Batch Job: Functionality Overview</vt:lpstr>
      <vt:lpstr>IPAC Outbound (GSIPACOUT) Batch Job: Functionality Overview</vt:lpstr>
      <vt:lpstr>IPAC Outbound (IPACOUT) Batch Job:  Functionality Overview</vt:lpstr>
      <vt:lpstr>IPAC Outbound Batch Job – IPAC Outbound File Layout – AAS/ITS</vt:lpstr>
      <vt:lpstr>IPAC Outbound Batch Job – IPAC Outbound File Layout – Telecom/WAN</vt:lpstr>
      <vt:lpstr>IPAC Outbound Batch Job – IPAC Outbound File Layout – Manual Business Line</vt:lpstr>
      <vt:lpstr>IPAC Outbound Batch Job – IPAC Outbound File Layout – External Services</vt:lpstr>
      <vt:lpstr>IPAC Outbound Batch Job: Document Updates</vt:lpstr>
      <vt:lpstr>Dunning </vt:lpstr>
      <vt:lpstr>Bill Generation: Overview</vt:lpstr>
      <vt:lpstr>Bill Generation (ARBILLGEN) Process</vt:lpstr>
      <vt:lpstr>Bill Generation (ARBILLGEN) Process</vt:lpstr>
      <vt:lpstr>Dunning </vt:lpstr>
      <vt:lpstr>IPAC Transaction Query: Overview</vt:lpstr>
      <vt:lpstr>IPAC Transaction Query: Overview</vt:lpstr>
      <vt:lpstr>IPAC Transaction Query – Search Criteria</vt:lpstr>
      <vt:lpstr>IPAC Transaction Query – Search Criteria and Results</vt:lpstr>
      <vt:lpstr>IPAC Transaction Query – IPAC Transaction Detail Billing Document</vt:lpstr>
      <vt:lpstr>IPAC Transaction Query – IPAC Transaction Detail</vt:lpstr>
      <vt:lpstr>IPAC Transaction Query – IPAC Transaction Detail Billing Document</vt:lpstr>
      <vt:lpstr>IPAC Transaction Query – IPAC Transaction Detail</vt:lpstr>
      <vt:lpstr>IPAC Transaction Query – IPAC Transaction Detail Billing Document</vt:lpstr>
      <vt:lpstr>IPAC Transaction Query – IPAC Transaction Detail Billing Document</vt:lpstr>
      <vt:lpstr>IPAC Transaction Query – SGL Information</vt:lpstr>
      <vt:lpstr>IPAC Transaction Query –  IPAC Transaction DBE Detail</vt:lpstr>
      <vt:lpstr>IPAC Transaction Query – IPAC Transaction Detail Itemized Payment</vt:lpstr>
      <vt:lpstr>IPAC Transaction Query – IPAC Transaction Detail Itemized Payment</vt:lpstr>
      <vt:lpstr>IPAC Transaction Query – IPAC Transaction Detail Itemized Payment</vt:lpstr>
      <vt:lpstr>IPAC Transaction Query – IPAC Statuses: </vt:lpstr>
      <vt:lpstr>IPAC Transaction Query – IPAC Statuses: Itemized Payments</vt:lpstr>
      <vt:lpstr>Dunning </vt:lpstr>
      <vt:lpstr>Treasury Rejections – Steps to resolve typical GSA initiated IPAC Outbound Transaction scenarios</vt:lpstr>
      <vt:lpstr>Treasury Rejections – Steps to resolve typical GSA initiated IPAC Outbound Transaction scenarios</vt:lpstr>
      <vt:lpstr>Treasury Rejections – Steps to resolve typical GSA scenarios initiated IPAC Outbound Transactions</vt:lpstr>
      <vt:lpstr>Treasury Rejections – Steps to resolve typical GSA scenarios initiated IPAC Outbound Transactions</vt:lpstr>
      <vt:lpstr>PowerPoint Presentation</vt:lpstr>
      <vt:lpstr>Table of Contents</vt:lpstr>
      <vt:lpstr>Update IPAC Status Batch Process</vt:lpstr>
      <vt:lpstr>Update IPAC Status Batch Process</vt:lpstr>
      <vt:lpstr>Update IPAC Status Batch Process</vt:lpstr>
      <vt:lpstr>PowerPoint Presentation</vt:lpstr>
      <vt:lpstr>Table of Contents</vt:lpstr>
      <vt:lpstr>Dunning </vt:lpstr>
      <vt:lpstr>IPAC Inbound Batch Job – IPAC Inbound Functionality Overview</vt:lpstr>
      <vt:lpstr>IPAC Inbound Batch Job: Pre-IPAC Inbound Functionality Review</vt:lpstr>
      <vt:lpstr>IPAC Inbound (IPACIN) Batch Job</vt:lpstr>
      <vt:lpstr>IPAC Inbound (IPACIN) Batch Job</vt:lpstr>
      <vt:lpstr>Agreement Entity – Before IPAC Inbound Normal Collection</vt:lpstr>
      <vt:lpstr>Agreement Entity – After IPAC Inbound Normal Collection</vt:lpstr>
      <vt:lpstr>Agreement Entity – Before IPAC Inbound Chargeback</vt:lpstr>
      <vt:lpstr>Agreement Entity – After IPAC Inbound Chargeback</vt:lpstr>
      <vt:lpstr>Dunning </vt:lpstr>
      <vt:lpstr>IPAC Inbound Batch Job – IPAC Bill Confirmations</vt:lpstr>
      <vt:lpstr>IPAC Bill Confirmations</vt:lpstr>
      <vt:lpstr>IPAC Bill Confirmations </vt:lpstr>
      <vt:lpstr>IPAC Bill Confirmations: IPAC Cash Receipt Structure -  Articles and Detail Billing Records</vt:lpstr>
      <vt:lpstr>IPAC Bill Confirmations: IPAC Cash Receipt – Header</vt:lpstr>
      <vt:lpstr>IPAC Bill Confirmations: IPAC Cash Receipt – Header (cont.)</vt:lpstr>
      <vt:lpstr>IPAC Bill Confirmations: IPAC Cash Receipt –  Accounting Line</vt:lpstr>
      <vt:lpstr>IPAC Bill Confirmations: IPAC Cash Receipt –  Accounting Line (cont.)</vt:lpstr>
      <vt:lpstr>IPAC Bill Confirmations: IPAC Cash Receipt –  Accounting Line (cont.)</vt:lpstr>
      <vt:lpstr>IPAC Bill Confirmations: IPAC Cash Receipt Article</vt:lpstr>
      <vt:lpstr>IPAC Bill Confirmation</vt:lpstr>
      <vt:lpstr>IPAC Transaction Query –  Cash Receipt IPAC Statuses</vt:lpstr>
      <vt:lpstr>IPAC Transaction Query –  Cash Receipt IPAC DBE Detail Records</vt:lpstr>
      <vt:lpstr>IPAC Transaction Query – IPAC DBE Records –  IPAC Billing Statement without DBE Detail</vt:lpstr>
      <vt:lpstr>IPAC Transaction Query – Inbound Cash Receipt Information – IPAC CR without DBE Detail</vt:lpstr>
      <vt:lpstr>IPAC Transaction Query – IPAC DBE Records:  IPAC Billing Statement with DBE Detail</vt:lpstr>
      <vt:lpstr>IPAC Transaction Query – Inbound Cash Receipt Information – IPAC CR with DBE Detail</vt:lpstr>
      <vt:lpstr>IPAC Transaction Query</vt:lpstr>
      <vt:lpstr>IPAC Transaction Query – (cont.)</vt:lpstr>
      <vt:lpstr>IPAC Transaction Query – (cont.)</vt:lpstr>
      <vt:lpstr>IPAC Transaction Query – CRs</vt:lpstr>
      <vt:lpstr>IPAC Transaction Query – DBE Detail Process</vt:lpstr>
      <vt:lpstr>IPAC Transaction Query – CRs</vt:lpstr>
      <vt:lpstr>IPAC Transaction Query – BD Updates from Inbound</vt:lpstr>
      <vt:lpstr>Dunning </vt:lpstr>
      <vt:lpstr>IPAC Push Payments</vt:lpstr>
      <vt:lpstr>IPAC Push Payments – (cont.)</vt:lpstr>
      <vt:lpstr>IPAC Push Payments – (cont.)</vt:lpstr>
      <vt:lpstr>IPAC Push Payments – (cont.)</vt:lpstr>
      <vt:lpstr>IPAC Push Payments – (cont.)</vt:lpstr>
      <vt:lpstr>Related GSA IPAC Report Rejected/Held IR6s and DR6s</vt:lpstr>
      <vt:lpstr>IPAC Push Payments – (cont.)</vt:lpstr>
      <vt:lpstr>IPAC Push Payments</vt:lpstr>
      <vt:lpstr>IPAC Push Payments –  IPAC Transaction Query – CR Push Payment</vt:lpstr>
      <vt:lpstr>IPAC Push Payments –  IPAC Transaction Query- Detail</vt:lpstr>
      <vt:lpstr>IPAC Push Payments –  IPAC Transaction Query - Detail</vt:lpstr>
      <vt:lpstr>IPAC Push Payments –  IPAC Transaction Query - Detail</vt:lpstr>
      <vt:lpstr>IPAC Push Payments – Overpayments</vt:lpstr>
      <vt:lpstr>IPAC Push Payments – Overpayments (cont)</vt:lpstr>
      <vt:lpstr>IPAC Push Payments – Overpayments (cont)</vt:lpstr>
      <vt:lpstr>IPAC Push Payments – Overpayments (cont)</vt:lpstr>
      <vt:lpstr>IPAC Push Payments – Overpayments (cont)</vt:lpstr>
      <vt:lpstr>Dunning </vt:lpstr>
      <vt:lpstr>IPAC Inbound Skips</vt:lpstr>
      <vt:lpstr>IPAC Inbound Skips (cont.)</vt:lpstr>
      <vt:lpstr>Table of Contents</vt:lpstr>
      <vt:lpstr>Dunning </vt:lpstr>
      <vt:lpstr>IPAC Chargebacks</vt:lpstr>
      <vt:lpstr>IPAC Chargebacks</vt:lpstr>
      <vt:lpstr>IPAC Chargebacks</vt:lpstr>
      <vt:lpstr>Related GSA IPAC Report Chargebacks</vt:lpstr>
      <vt:lpstr>IPAC Chargebacks – Chargeback Reason Codes</vt:lpstr>
      <vt:lpstr>IPAC Chargebacks – Chargeback related IPAC statuses</vt:lpstr>
      <vt:lpstr>Typical IPAC Chargeback Scenario</vt:lpstr>
      <vt:lpstr>Dunning </vt:lpstr>
      <vt:lpstr>IPAC Chargebacks – Collection Adjustments</vt:lpstr>
      <vt:lpstr>IPAC Chargebacks – Collection Adjustments</vt:lpstr>
      <vt:lpstr>IPAC Chargebacks – Collection Adjustments</vt:lpstr>
      <vt:lpstr>IPAC Chargebacks – Collection Adjustments: Cash Receipt Debit Voucher Overview</vt:lpstr>
      <vt:lpstr>IPAC Chargebacks – Collection Adjustments: Cash Receipt Debit Voucher Overview</vt:lpstr>
      <vt:lpstr>IPAC Chargebacks – Collection Adjustments: Cash Receipt Debit Voucher Overview</vt:lpstr>
      <vt:lpstr>IPAC Chargebacks – Collection Adjustments: Cash Receipt Debit Voucher Overview</vt:lpstr>
      <vt:lpstr>IPAC Chargebacks – Collection Adjustments: Cash Receipt Debit Voucher Overview</vt:lpstr>
      <vt:lpstr>IPAC Chargebacks – Collection Adjustments</vt:lpstr>
      <vt:lpstr>IPAC Chargebacks – Collection Adjustments: Cash Receipt Debit Voucher Overview</vt:lpstr>
      <vt:lpstr>IPAC Chargebacks – Collection Adjustments Cash Receipt Debit Voucher Overview</vt:lpstr>
      <vt:lpstr>IPAC Chargebacks – Collection Adjustments</vt:lpstr>
      <vt:lpstr>IPAC Chargebacks – Collection Adjustments</vt:lpstr>
      <vt:lpstr>IPAC Chargebacks – Collection Adjustments</vt:lpstr>
      <vt:lpstr>IPAC Chargebacks – Collection Adjustments</vt:lpstr>
      <vt:lpstr>IPAC Chargebacks – Collection Adjustments</vt:lpstr>
      <vt:lpstr>   IPAC Chargebacks – Collection Adjustments</vt:lpstr>
      <vt:lpstr>IPAC Chargebacks – Collection Adjustments</vt:lpstr>
      <vt:lpstr>IPAC Chargebacks – Collection Adjustments</vt:lpstr>
      <vt:lpstr>IPAC Chargebacks – Collection Adjustments</vt:lpstr>
      <vt:lpstr>IPAC Chargebacks – Collection Adjustments Rebilling Diagram</vt:lpstr>
      <vt:lpstr>Exercise</vt:lpstr>
      <vt:lpstr>IPAC Chargebacks – Collection Adjustments</vt:lpstr>
      <vt:lpstr>IPAC Chargebacks – Collection Adjustments No Agreement Association</vt:lpstr>
      <vt:lpstr>IPAC Chargebacks – Collection Adjustments No Agreement Association</vt:lpstr>
      <vt:lpstr>IPAC Chargebacks – Collection Adjustments IPAC Transaction Query: Accepting Chargebacks No Agreement Association</vt:lpstr>
      <vt:lpstr>IPAC Chargebacks – Collection Adjustments Accepting IPAC Chargeback No Agreement Association</vt:lpstr>
      <vt:lpstr>PowerPoint Presentation</vt:lpstr>
      <vt:lpstr>IPAC Chargebacks – Collection Adjustments Accepting IPAC Chargeback- BD Line Amounts in View Mode No Agreement Association</vt:lpstr>
      <vt:lpstr>IPAC Chargebacks – Collection Adjustments</vt:lpstr>
      <vt:lpstr>IPAC Chargebacks – Collection Adjustments</vt:lpstr>
      <vt:lpstr>IPAC Chargebacks – Collection Adjustments</vt:lpstr>
      <vt:lpstr>Exercise</vt:lpstr>
      <vt:lpstr>IPAC Chargebacks – Collection Adjustments</vt:lpstr>
      <vt:lpstr>IPAC Chargebacks – Collection Adjustments</vt:lpstr>
      <vt:lpstr>Exercise</vt:lpstr>
      <vt:lpstr>Dunning </vt:lpstr>
      <vt:lpstr>IPAC Chargebacks – Payment Adjustments</vt:lpstr>
      <vt:lpstr>IPAC Chargebacks – Payment Adjustments</vt:lpstr>
      <vt:lpstr>IPAC Chargebacks – Payment Adjustments</vt:lpstr>
      <vt:lpstr>IPAC Chargebacks – Payment Adjustments</vt:lpstr>
      <vt:lpstr>Exercise</vt:lpstr>
      <vt:lpstr>IPAC Chargebacks – Payment Adjustments: Payment Adjustment Resolution Diagram</vt:lpstr>
      <vt:lpstr>IPAC Chargebacks – Payment Adjustments Reissue Refund Actions</vt:lpstr>
      <vt:lpstr>IPAC Chargebacks – Payment Adjustments Reissue Refund Actions</vt:lpstr>
      <vt:lpstr>Exercise</vt:lpstr>
      <vt:lpstr>IPAC Payment Adjustment – Transfer Non-Refundable Payment Adjustment To Treasury</vt:lpstr>
      <vt:lpstr>PowerPoint Presentation</vt:lpstr>
      <vt:lpstr>Table of Contents</vt:lpstr>
      <vt:lpstr>Dunning </vt:lpstr>
      <vt:lpstr>Customer Generated Exceptions</vt:lpstr>
      <vt:lpstr>Customer Generated Exceptions</vt:lpstr>
      <vt:lpstr>Dunning </vt:lpstr>
      <vt:lpstr>Customer Generated Exceptions – Itemized Payment</vt:lpstr>
      <vt:lpstr>Customer Generated Exceptions – Itemized Payment</vt:lpstr>
      <vt:lpstr>Customer Generated Exceptions – Itemized Payment</vt:lpstr>
      <vt:lpstr>Customer Generated Exceptions – Itemized Payment Itemized Payments Diagram</vt:lpstr>
      <vt:lpstr>Customer Generated Exceptions – Itemized Payment</vt:lpstr>
      <vt:lpstr>Customer Generated Exceptions – Itemized Payment</vt:lpstr>
      <vt:lpstr>Exercise</vt:lpstr>
      <vt:lpstr>Dunning </vt:lpstr>
      <vt:lpstr>Customer Generated Exceptions – Cash Receipt</vt:lpstr>
      <vt:lpstr>Customer Generated Exceptions – Cash Receipt</vt:lpstr>
      <vt:lpstr>Customer Generated Exceptions –  Cash Receipt Diagram</vt:lpstr>
      <vt:lpstr>Customer Generated Exceptions – Cash Receipt Reissue Refund</vt:lpstr>
      <vt:lpstr>Customer Generated Exceptions – Cash Receipt Transfer to Treasury</vt:lpstr>
      <vt:lpstr>Exercise</vt:lpstr>
      <vt:lpstr>PowerPoint Presentation</vt:lpstr>
      <vt:lpstr>Table of Contents</vt:lpstr>
      <vt:lpstr>Pulls of Non-IPAC Credits</vt:lpstr>
      <vt:lpstr>Pulls of Non-IPAC Credits</vt:lpstr>
      <vt:lpstr>Pulls of Non-IPAC Credits –  Refuse IP Pull</vt:lpstr>
      <vt:lpstr>Pulls of Non-IPAC Credits –  Accept IP Pull</vt:lpstr>
      <vt:lpstr>Exercise</vt:lpstr>
      <vt:lpstr>PowerPoint Presentation</vt:lpstr>
      <vt:lpstr>Table of Contents</vt:lpstr>
      <vt:lpstr>Dunning </vt:lpstr>
      <vt:lpstr>IPAC Reports Listing</vt:lpstr>
      <vt:lpstr>IPAC Reports Listing –  IPAC-Related Custom Reports</vt:lpstr>
      <vt:lpstr>IPAC Reports Listing –  IPAC-Related Custom Reports</vt:lpstr>
      <vt:lpstr>Dunning </vt:lpstr>
      <vt:lpstr>IPAC Reports Schedules</vt:lpstr>
      <vt:lpstr>Dunning </vt:lpstr>
      <vt:lpstr>Report Execution Process </vt:lpstr>
      <vt:lpstr>Dunning </vt:lpstr>
      <vt:lpstr>Retrieving a Scheduled Report</vt:lpstr>
      <vt:lpstr>Retrieving a Scheduled Report</vt:lpstr>
      <vt:lpstr>IPAC Reports Repository</vt:lpstr>
      <vt:lpstr>Running an On-Demand Report</vt:lpstr>
      <vt:lpstr>Running an On-Demand Report</vt:lpstr>
      <vt:lpstr>Running an On-Demand Report</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Pegasys IPAC Lifecycle  </dc:title>
  <dc:creator>Kosich, Linda (CGI Federal)</dc:creator>
  <cp:lastModifiedBy>Matheson, Amie</cp:lastModifiedBy>
  <cp:revision>3515</cp:revision>
  <dcterms:created xsi:type="dcterms:W3CDTF">2004-04-30T16:33:22Z</dcterms:created>
  <dcterms:modified xsi:type="dcterms:W3CDTF">2016-01-25T17:26:50Z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ndEmail">
    <vt:lpwstr>No</vt:lpwstr>
  </property>
  <property fmtid="{D5CDD505-2E9C-101B-9397-08002B2CF9AE}" pid="3" name="Author0">
    <vt:lpwstr>210</vt:lpwstr>
  </property>
  <property fmtid="{D5CDD505-2E9C-101B-9397-08002B2CF9AE}" pid="4" name="Date">
    <vt:lpwstr>2010-12-16T00:00:00Z</vt:lpwstr>
  </property>
  <property fmtid="{D5CDD505-2E9C-101B-9397-08002B2CF9AE}" pid="5" name="Team">
    <vt:lpwstr>New Initiatives</vt:lpwstr>
  </property>
  <property fmtid="{D5CDD505-2E9C-101B-9397-08002B2CF9AE}" pid="6" name="MailTo">
    <vt:lpwstr/>
  </property>
  <property fmtid="{D5CDD505-2E9C-101B-9397-08002B2CF9AE}" pid="7" name="Body/Comments">
    <vt:lpwstr/>
  </property>
  <property fmtid="{D5CDD505-2E9C-101B-9397-08002B2CF9AE}" pid="8" name="Abstract">
    <vt:lpwstr/>
  </property>
  <property fmtid="{D5CDD505-2E9C-101B-9397-08002B2CF9AE}" pid="9" name="MailCC">
    <vt:lpwstr/>
  </property>
  <property fmtid="{D5CDD505-2E9C-101B-9397-08002B2CF9AE}" pid="10" name="History">
    <vt:lpwstr/>
  </property>
  <property fmtid="{D5CDD505-2E9C-101B-9397-08002B2CF9AE}" pid="11" name="ContentTypeId">
    <vt:lpwstr>0x0101009D33FEF41A482148ABA86B8C10A4EF01</vt:lpwstr>
  </property>
</Properties>
</file>